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Rectangle 4"/>
          <p:cNvSpPr/>
          <p:nvPr/>
        </p:nvSpPr>
        <p:spPr>
          <a:xfrm>
            <a:off x="0" y="0"/>
            <a:ext cx="10079640" cy="377964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5400000"/>
            <a:ext cx="10079640" cy="2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Rectangle 40"/>
          <p:cNvSpPr/>
          <p:nvPr/>
        </p:nvSpPr>
        <p:spPr>
          <a:xfrm>
            <a:off x="0" y="0"/>
            <a:ext cx="10079640" cy="1214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Oval 41"/>
          <p:cNvSpPr/>
          <p:nvPr/>
        </p:nvSpPr>
        <p:spPr>
          <a:xfrm>
            <a:off x="9315000" y="5175000"/>
            <a:ext cx="449640" cy="4496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Rectangle 42"/>
          <p:cNvSpPr/>
          <p:nvPr/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fld id="{277815DE-F255-41A1-AF93-ABD79B993638}" type="slidenum">
              <a:rPr lang="en-US" sz="1800" b="1" strike="noStrike" spc="-1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</p:spPr>
        <p:txBody>
          <a:bodyPr lIns="0" tIns="0" rIns="0" bIns="0">
            <a:normAutofit fontScale="61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0" y="5400000"/>
            <a:ext cx="10079640" cy="2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Rectangle 82"/>
          <p:cNvSpPr/>
          <p:nvPr/>
        </p:nvSpPr>
        <p:spPr>
          <a:xfrm>
            <a:off x="0" y="0"/>
            <a:ext cx="10079640" cy="1214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Oval 83"/>
          <p:cNvSpPr/>
          <p:nvPr/>
        </p:nvSpPr>
        <p:spPr>
          <a:xfrm>
            <a:off x="9315000" y="5175000"/>
            <a:ext cx="449640" cy="4496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Rectangle 84"/>
          <p:cNvSpPr/>
          <p:nvPr/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fld id="{8CEB69AA-712E-4C3B-87F2-DBFE2CA0D48B}" type="slidenum">
              <a:rPr lang="en-US" sz="1800" b="1" strike="noStrike" spc="-1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3680" cy="1619640"/>
          </a:xfrm>
          <a:prstGeom prst="rect">
            <a:avLst/>
          </a:prstGeom>
        </p:spPr>
        <p:txBody>
          <a:bodyPr lIns="0" tIns="0" rIns="0" bIns="0">
            <a:normAutofit fontScale="6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3680" cy="1619640"/>
          </a:xfrm>
          <a:prstGeom prst="rect">
            <a:avLst/>
          </a:prstGeom>
        </p:spPr>
        <p:txBody>
          <a:bodyPr lIns="0" tIns="0" rIns="0" bIns="0">
            <a:normAutofit fontScale="6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Speech Bubble: Rectangle 125"/>
          <p:cNvSpPr/>
          <p:nvPr/>
        </p:nvSpPr>
        <p:spPr>
          <a:xfrm>
            <a:off x="2520000" y="1350000"/>
            <a:ext cx="5039640" cy="188964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</p:spPr>
        <p:txBody>
          <a:bodyPr lIns="0" tIns="0" rIns="0" bIns="0">
            <a:normAutofit fontScale="61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akrherz@iastate.edu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64"/>
          <p:cNvSpPr/>
          <p:nvPr/>
        </p:nvSpPr>
        <p:spPr>
          <a:xfrm>
            <a:off x="360000" y="2835000"/>
            <a:ext cx="9359640" cy="71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700" b="1" strike="noStrike" spc="-1" dirty="0">
                <a:solidFill>
                  <a:srgbClr val="FFFFFF"/>
                </a:solidFill>
                <a:latin typeface="Source Sans Pro Black"/>
              </a:rPr>
              <a:t>Iowa Environmental </a:t>
            </a:r>
            <a:r>
              <a:rPr lang="en-US" sz="2700" b="1" strike="noStrike" spc="-1" dirty="0" err="1">
                <a:solidFill>
                  <a:srgbClr val="FFFFFF"/>
                </a:solidFill>
                <a:latin typeface="Source Sans Pro Black"/>
              </a:rPr>
              <a:t>Mesonet</a:t>
            </a:r>
            <a:br>
              <a:rPr lang="en-US" sz="2700" b="1" strike="noStrike" spc="-1" dirty="0">
                <a:solidFill>
                  <a:srgbClr val="FFFFFF"/>
                </a:solidFill>
                <a:latin typeface="Source Sans Pro Black"/>
              </a:rPr>
            </a:br>
            <a:r>
              <a:rPr lang="en-US" sz="2700" b="1" strike="noStrike" spc="-1" dirty="0">
                <a:solidFill>
                  <a:srgbClr val="FFFFFF"/>
                </a:solidFill>
                <a:latin typeface="Source Sans Pro Black"/>
              </a:rPr>
              <a:t>Historical Weather Data</a:t>
            </a:r>
            <a:endParaRPr lang="en-US" sz="2700" b="0" strike="noStrike" spc="-1" dirty="0">
              <a:latin typeface="Arial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360000" y="3915000"/>
            <a:ext cx="9359640" cy="148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FFFFFF"/>
                </a:solidFill>
                <a:latin typeface="Source Sans Pro"/>
              </a:rPr>
              <a:t>ISP Technical Collision Investigators</a:t>
            </a:r>
            <a:endParaRPr lang="en-US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spc="-1" dirty="0">
                <a:solidFill>
                  <a:srgbClr val="FFFFFF"/>
                </a:solidFill>
                <a:latin typeface="Source Sans Pro"/>
              </a:rPr>
              <a:t>8</a:t>
            </a:r>
            <a:r>
              <a:rPr lang="en-US" sz="2200" b="0" strike="noStrike" spc="-1" dirty="0">
                <a:solidFill>
                  <a:srgbClr val="FFFFFF"/>
                </a:solidFill>
                <a:latin typeface="Source Sans Pro"/>
              </a:rPr>
              <a:t> May 2025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/>
          <p:cNvSpPr/>
          <p:nvPr/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700" b="1" strike="noStrike" spc="-1">
                <a:solidFill>
                  <a:srgbClr val="FFFFFF"/>
                </a:solidFill>
                <a:latin typeface="Source Sans Pro Black"/>
              </a:rPr>
              <a:t>What’s going on here?</a:t>
            </a:r>
            <a:endParaRPr lang="en-US" sz="2700" b="0" strike="noStrike" spc="-1">
              <a:latin typeface="Arial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2C3E50"/>
                </a:solidFill>
                <a:latin typeface="Source Sans Pro Semibold"/>
              </a:rPr>
              <a:t>Iowa ?</a:t>
            </a:r>
            <a:endParaRPr lang="en-US" sz="24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lang="en-US" sz="2100" b="0" strike="noStrike" spc="-1">
                <a:solidFill>
                  <a:srgbClr val="2C3E50"/>
                </a:solidFill>
                <a:latin typeface="Source Sans Pro"/>
              </a:rPr>
              <a:t>Is the website limited to just Iowa data?  </a:t>
            </a:r>
            <a:r>
              <a:rPr lang="en-US" sz="2100" b="1" strike="noStrike" spc="-1">
                <a:solidFill>
                  <a:srgbClr val="C9211E"/>
                </a:solidFill>
                <a:latin typeface="Source Sans Pro"/>
              </a:rPr>
              <a:t>A: No</a:t>
            </a:r>
            <a:endParaRPr lang="en-US" sz="21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2C3E50"/>
                </a:solidFill>
                <a:latin typeface="Source Sans Pro Semibold"/>
              </a:rPr>
              <a:t>Environmental ?</a:t>
            </a:r>
            <a:endParaRPr lang="en-US" sz="24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lang="en-US" sz="2100" b="0" strike="noStrike" spc="-1">
                <a:solidFill>
                  <a:srgbClr val="2C3E50"/>
                </a:solidFill>
                <a:latin typeface="Source Sans Pro"/>
              </a:rPr>
              <a:t>Is the website limited to just environment data? </a:t>
            </a:r>
            <a:r>
              <a:rPr lang="en-US" sz="2100" b="1" strike="noStrike" spc="-1">
                <a:solidFill>
                  <a:srgbClr val="C9211E"/>
                </a:solidFill>
                <a:latin typeface="Source Sans Pro"/>
              </a:rPr>
              <a:t>A: Depends</a:t>
            </a:r>
            <a:endParaRPr lang="en-US" sz="21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2C3E50"/>
                </a:solidFill>
                <a:latin typeface="Source Sans Pro Semibold"/>
              </a:rPr>
              <a:t>Mesonet ?</a:t>
            </a:r>
            <a:endParaRPr lang="en-US" sz="24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lang="en-US" sz="2100" b="0" strike="noStrike" spc="-1">
                <a:solidFill>
                  <a:srgbClr val="2C3E50"/>
                </a:solidFill>
                <a:latin typeface="Source Sans Pro"/>
              </a:rPr>
              <a:t>Is the website limited to just mesoscale observations? </a:t>
            </a:r>
            <a:r>
              <a:rPr lang="en-US" sz="2100" b="1" strike="noStrike" spc="-1">
                <a:solidFill>
                  <a:srgbClr val="C9211E"/>
                </a:solidFill>
                <a:latin typeface="Source Sans Pro"/>
              </a:rPr>
              <a:t>A: No</a:t>
            </a:r>
            <a:endParaRPr lang="en-US" sz="21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C9211E"/>
                </a:solidFill>
                <a:latin typeface="Source Sans Pro Semibold"/>
              </a:rPr>
              <a:t>Daryl has some explaining to do!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/>
          <p:cNvSpPr/>
          <p:nvPr/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700" b="1" strike="noStrike" spc="-1" dirty="0">
                <a:solidFill>
                  <a:srgbClr val="FFFFFF"/>
                </a:solidFill>
                <a:latin typeface="Source Sans Pro Black"/>
              </a:rPr>
              <a:t>Subversive and Academic Altruistic Goals</a:t>
            </a:r>
            <a:br>
              <a:rPr dirty="0"/>
            </a:br>
            <a:r>
              <a:rPr lang="en-US" sz="2000" b="1" strike="noStrike" spc="-1" dirty="0">
                <a:solidFill>
                  <a:srgbClr val="FFFFFF"/>
                </a:solidFill>
                <a:latin typeface="Source Sans Pro Black"/>
              </a:rPr>
              <a:t>(</a:t>
            </a:r>
            <a:r>
              <a:rPr lang="en-US" sz="2000" b="1" i="1" strike="noStrike" spc="-1" dirty="0">
                <a:solidFill>
                  <a:srgbClr val="FFFFFF"/>
                </a:solidFill>
                <a:latin typeface="Source Sans Pro Black"/>
              </a:rPr>
              <a:t>Summarizing past ~24 years of work)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9000"/>
          </a:bodyPr>
          <a:lstStyle/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Realized having just Iowa data was insufficient to support paying grant work on ISU research projects.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Realized NCDC/NCEI website/services was the worst on the Internets. (my website ranks #2 worst)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Realized the best way to stop the daily email deluge is to update my website with each email to prevent it from coming again from another person.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Realized most weather websites are great for real-time, but have no archive capabilities.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170"/>
          <p:cNvSpPr/>
          <p:nvPr/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700" b="1" strike="noStrike" spc="-1">
                <a:solidFill>
                  <a:srgbClr val="FFFFFF"/>
                </a:solidFill>
                <a:latin typeface="Source Sans Pro Black"/>
              </a:rPr>
              <a:t>So the result of my realizations</a:t>
            </a:r>
            <a:endParaRPr lang="en-US" sz="2700" b="0" strike="noStrike" spc="-1">
              <a:latin typeface="Arial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8500"/>
          </a:bodyPr>
          <a:lstStyle/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A website with massive number of portals (~150), </a:t>
            </a:r>
            <a:r>
              <a:rPr lang="en-US" sz="2400" b="1" strike="noStrike" spc="-1" dirty="0" err="1">
                <a:solidFill>
                  <a:srgbClr val="2C3E50"/>
                </a:solidFill>
                <a:latin typeface="Source Sans Pro Semibold"/>
              </a:rPr>
              <a:t>api</a:t>
            </a: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 services (~50), auto-plots (260), and spinning disk archives (~350 TB).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A website with intentionally stable URIs and predictable (maybe) interfaces to link against.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A website with all code on github.com/</a:t>
            </a:r>
            <a:r>
              <a:rPr lang="en-US" sz="2400" b="1" strike="noStrike" spc="-1" dirty="0" err="1">
                <a:solidFill>
                  <a:srgbClr val="2C3E50"/>
                </a:solidFill>
                <a:latin typeface="Source Sans Pro Semibold"/>
              </a:rPr>
              <a:t>akrherz</a:t>
            </a: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 with an open license.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A website with about ~250k users per day, 99.9% of them have no idea they are using it (via third parties).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/>
          <p:cNvSpPr/>
          <p:nvPr/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700" b="1" strike="noStrike" spc="-1" dirty="0">
                <a:solidFill>
                  <a:srgbClr val="FFFFFF"/>
                </a:solidFill>
                <a:latin typeface="Source Sans Pro Black"/>
              </a:rPr>
              <a:t>Some of the Datasets Curated</a:t>
            </a:r>
            <a:br>
              <a:rPr dirty="0"/>
            </a:br>
            <a:r>
              <a:rPr lang="en-US" sz="2700" b="1" strike="noStrike" spc="-1" dirty="0">
                <a:solidFill>
                  <a:srgbClr val="FFFFFF"/>
                </a:solidFill>
                <a:latin typeface="Source Sans Pro Black"/>
              </a:rPr>
              <a:t>(or how many abbreviations fit on one slide)</a:t>
            </a:r>
            <a:endParaRPr lang="en-US" sz="2700" b="0" strike="noStrike" spc="-1" dirty="0">
              <a:latin typeface="Arial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360000" y="1485000"/>
            <a:ext cx="2929300" cy="377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66000" lnSpcReduction="20000"/>
          </a:bodyPr>
          <a:lstStyle/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ASOS 1 Minute Data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AWC / CWSU products and web products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 err="1">
                <a:solidFill>
                  <a:srgbClr val="2C3E50"/>
                </a:solidFill>
                <a:latin typeface="Source Sans Pro Semibold"/>
              </a:rPr>
              <a:t>Bukfit</a:t>
            </a: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 Profiles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CLI Data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Global METAR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HML (River Stage Forecasts)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Iowa+ Webcams</a:t>
            </a: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Iowa Track-A-Plow</a:t>
            </a: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Local Storm Reports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MADIS / HFMETAR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3352800" y="1485000"/>
            <a:ext cx="3314700" cy="377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1500" lnSpcReduction="20000"/>
          </a:bodyPr>
          <a:lstStyle/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MRMS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NCEP F000 Models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NEXRAD Attributes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NEXRAD Level II Live Data</a:t>
            </a: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NRCS SCAN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NWS Text Archive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NWS </a:t>
            </a:r>
            <a:r>
              <a:rPr lang="en-US" sz="2400" b="1" strike="noStrike" spc="-1" dirty="0" err="1">
                <a:solidFill>
                  <a:srgbClr val="2C3E50"/>
                </a:solidFill>
                <a:latin typeface="Source Sans Pro Semibold"/>
              </a:rPr>
              <a:t>WaWA</a:t>
            </a: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 Map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PIREPs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Public RWIS Networks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RADAR Products (Single/Mosaic)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5A1FC8-E032-47CE-9EF3-7150096F9BC4}"/>
              </a:ext>
            </a:extLst>
          </p:cNvPr>
          <p:cNvSpPr/>
          <p:nvPr/>
        </p:nvSpPr>
        <p:spPr>
          <a:xfrm>
            <a:off x="6218600" y="1485000"/>
            <a:ext cx="3314700" cy="377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1500" lnSpcReduction="20000"/>
          </a:bodyPr>
          <a:lstStyle/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RTMA</a:t>
            </a: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RWIS</a:t>
            </a: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SHEF HADS/DCP/COOP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SIGMETs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SPC MCD/Watches/Outlooks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SMOS Satellite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Soundings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Text MOS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VTEC </a:t>
            </a:r>
            <a:r>
              <a:rPr lang="en-US" sz="2400" b="1" strike="noStrike" spc="-1" dirty="0" err="1">
                <a:solidFill>
                  <a:srgbClr val="2C3E50"/>
                </a:solidFill>
                <a:latin typeface="Source Sans Pro Semibold"/>
              </a:rPr>
              <a:t>WaWA</a:t>
            </a:r>
            <a:endParaRPr lang="en-US" sz="2400" b="1" strike="noStrike" spc="-1" dirty="0">
              <a:solidFill>
                <a:srgbClr val="2C3E50"/>
              </a:solidFill>
              <a:latin typeface="Source Sans Pro Semibold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pc="-1" dirty="0">
                <a:solidFill>
                  <a:srgbClr val="2C3E50"/>
                </a:solidFill>
                <a:latin typeface="Source Sans Pro Semibold"/>
              </a:rPr>
              <a:t>Winter Road Conditions (Iowa)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175"/>
          <p:cNvSpPr/>
          <p:nvPr/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700" b="1" strike="noStrike" spc="-1">
                <a:solidFill>
                  <a:srgbClr val="FFFFFF"/>
                </a:solidFill>
                <a:latin typeface="Source Sans Pro Black"/>
              </a:rPr>
              <a:t>The moral of today’s talk:</a:t>
            </a:r>
            <a:endParaRPr lang="en-US" sz="2700" b="0" strike="noStrike" spc="-1">
              <a:latin typeface="Arial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9500"/>
          </a:bodyPr>
          <a:lstStyle/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My website is neither official nor provides certified data, but is hopefully helpful as a screening tool with high fidelity archives. </a:t>
            </a: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If you visit my website and fail to locate some archive within 5 minutes</a:t>
            </a:r>
            <a:r>
              <a:rPr lang="en-US" sz="2400" b="1" spc="-1" dirty="0">
                <a:solidFill>
                  <a:srgbClr val="2C3E50"/>
                </a:solidFill>
                <a:latin typeface="Source Sans Pro Semibold"/>
              </a:rPr>
              <a:t>, please email me </a:t>
            </a:r>
            <a:r>
              <a:rPr lang="en-US" sz="2400" b="1" u="sng" strike="noStrike" spc="-1" dirty="0">
                <a:solidFill>
                  <a:srgbClr val="0000FF"/>
                </a:solidFill>
                <a:uFillTx/>
                <a:latin typeface="Source Sans Pro Semibold"/>
                <a:hlinkClick r:id="rId2"/>
              </a:rPr>
              <a:t>akrherz@iastate.edu</a:t>
            </a: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 and see how fast I can turn around your email.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 177"/>
          <p:cNvSpPr/>
          <p:nvPr/>
        </p:nvSpPr>
        <p:spPr>
          <a:xfrm>
            <a:off x="2700000" y="1440000"/>
            <a:ext cx="4679640" cy="161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700" b="1" strike="noStrike" spc="-1">
                <a:solidFill>
                  <a:srgbClr val="2C3E50"/>
                </a:solidFill>
                <a:latin typeface="Source Sans Pro Black"/>
              </a:rPr>
              <a:t>Alright, website tour time!</a:t>
            </a:r>
            <a:endParaRPr lang="en-US" sz="27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433</Words>
  <Application>Microsoft Office PowerPoint</Application>
  <PresentationFormat>Custom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Source Sans Pro</vt:lpstr>
      <vt:lpstr>Source Sans Pro Black</vt:lpstr>
      <vt:lpstr>Source Sans Pro Semibold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Midnightblue</dc:title>
  <dc:subject/>
  <dc:creator/>
  <dc:description/>
  <cp:lastModifiedBy>Herzmann, Daryl E [AGRON]</cp:lastModifiedBy>
  <cp:revision>9</cp:revision>
  <dcterms:created xsi:type="dcterms:W3CDTF">2022-05-03T08:19:13Z</dcterms:created>
  <dcterms:modified xsi:type="dcterms:W3CDTF">2025-05-05T16:03:33Z</dcterms:modified>
  <dc:language>en-US</dc:language>
</cp:coreProperties>
</file>