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84" r:id="rId12"/>
    <p:sldId id="285" r:id="rId13"/>
    <p:sldId id="272" r:id="rId14"/>
    <p:sldId id="273" r:id="rId15"/>
    <p:sldId id="274" r:id="rId16"/>
    <p:sldId id="266" r:id="rId17"/>
    <p:sldId id="267" r:id="rId18"/>
    <p:sldId id="268" r:id="rId19"/>
    <p:sldId id="269" r:id="rId20"/>
    <p:sldId id="271" r:id="rId21"/>
    <p:sldId id="278" r:id="rId22"/>
    <p:sldId id="270" r:id="rId23"/>
    <p:sldId id="279" r:id="rId24"/>
    <p:sldId id="282" r:id="rId25"/>
    <p:sldId id="283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9&amp;network=IACLIMATE&amp;station=IA4101&amp;year=2012&amp;base=50&amp;ceiling=86&amp;dpi=100&amp;_fmt=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%2F05%2F01&amp;edate=2017%2F10%2F01&amp;base=50&amp;ceil=86&amp;_opt_year2=on&amp;year2=2012&amp;year3=1893&amp;year4=1893&amp;which=gdd&amp;dpi=100&amp;_fmt=png&amp;_cb=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9&amp;network=IACLIMATE&amp;station=IA4101&amp;gddbase=2300&amp;base=50&amp;ceil=86&amp;date=2017%2F07%2F20&amp;dpi=100&amp;_fmt=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7&amp;network=IACLIMATE&amp;station=IA4101&amp;year=2017&amp;gdd1=1135&amp;gdd2=1660&amp;dpi=100&amp;_fmt=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sonet.agron.iastate.edu/plotting/auto/?_wait=no&amp;q=32&amp;network=IACLIMATE&amp;station=IA4101&amp;year=2017&amp;var=low&amp;how=diff&amp;dpi=100&amp;_fmt=png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7&amp;station=WMNI4&amp;opt=3&amp;sts=2017%2F04%2F01+1000&amp;ets=2017%2F06%2F01+1000&amp;dpi=100&amp;_fmt=png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Utilizing Weather Station Data to Improve Crop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Daryl Herzmann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March </a:t>
            </a:r>
            <a:r>
              <a:rPr lang="en-US" dirty="0" smtClean="0"/>
              <a:t>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Having said all that, let us collect all the weather station data we can find!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4539"/>
            <a:ext cx="4038600" cy="337728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Meso</a:t>
            </a:r>
            <a:r>
              <a:rPr lang="en-US" dirty="0" smtClean="0"/>
              <a:t>” is a fancy weather term for a spatial scale (10s of miles)</a:t>
            </a:r>
          </a:p>
          <a:p>
            <a:r>
              <a:rPr lang="en-US" dirty="0" smtClean="0"/>
              <a:t>Aggregate data from many different observation networks</a:t>
            </a:r>
          </a:p>
          <a:p>
            <a:r>
              <a:rPr lang="en-US" dirty="0" smtClean="0"/>
              <a:t>Rest of my talk shamelessly promotes my website!</a:t>
            </a:r>
          </a:p>
        </p:txBody>
      </p:sp>
    </p:spTree>
    <p:extLst>
      <p:ext uri="{BB962C8B-B14F-4D97-AF65-F5344CB8AC3E}">
        <p14:creationId xmlns:p14="http://schemas.microsoft.com/office/powerpoint/2010/main" val="115249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Plugging my IEM Daily Feature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0" r="26415"/>
          <a:stretch/>
        </p:blipFill>
        <p:spPr>
          <a:xfrm>
            <a:off x="457199" y="2209800"/>
            <a:ext cx="4078261" cy="280862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Highlights something hopefully relevant each day</a:t>
            </a:r>
          </a:p>
          <a:p>
            <a:r>
              <a:rPr lang="en-US" dirty="0" smtClean="0"/>
              <a:t>RSS Feed if you don’t want to check website daily, also view past features</a:t>
            </a:r>
          </a:p>
          <a:p>
            <a:r>
              <a:rPr lang="en-US" dirty="0" smtClean="0"/>
              <a:t>Often links to IEM app that generated the plot, so you can tweak, download raw data</a:t>
            </a:r>
          </a:p>
        </p:txBody>
      </p:sp>
    </p:spTree>
    <p:extLst>
      <p:ext uri="{BB962C8B-B14F-4D97-AF65-F5344CB8AC3E}">
        <p14:creationId xmlns:p14="http://schemas.microsoft.com/office/powerpoint/2010/main" val="232648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511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92074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Plot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031480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Plot Options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0689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57200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Generated 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Raw Data (Excel)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269289" y="533400"/>
            <a:ext cx="674311" cy="57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9289" y="1958202"/>
            <a:ext cx="674311" cy="244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5269289" y="3254705"/>
            <a:ext cx="674311" cy="174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6000" y="6132751"/>
            <a:ext cx="3657600" cy="55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10000" y="4720611"/>
            <a:ext cx="2130674" cy="56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1223" y="134104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ISU Auto Plotting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85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network should I use?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817677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“Daily” High/Low Temps + 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NWS COOP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IEM “Long Term Climate” / “</a:t>
                      </a:r>
                      <a:r>
                        <a:rPr lang="en-US" dirty="0" err="1" smtClean="0"/>
                        <a:t>Climodat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</a:t>
                      </a:r>
                      <a:r>
                        <a:rPr lang="en-US" baseline="0" dirty="0" smtClean="0"/>
                        <a:t> Moisture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ASOS / AWOS (Airport weather stations)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Hourly Rainfall,</a:t>
                      </a:r>
                      <a:r>
                        <a:rPr lang="en-US" baseline="0" dirty="0" smtClean="0"/>
                        <a:t> not 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 / ASOS / AWOS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River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DCP</a:t>
                      </a:r>
                      <a:r>
                        <a:rPr lang="en-US" baseline="0" dirty="0" smtClean="0"/>
                        <a:t> (USGS gauges)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Soil 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 / SCAN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Pavement Temperatures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find my closest station within a given IEM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IEM -&gt; Info Tab -&gt; Station Data + 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057400"/>
            <a:ext cx="6229350" cy="4626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5800" y="2971800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799" y="3326818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4200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Daily 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1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Growing Degree Days (GDD)?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Classic Equation for Corn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−50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Where: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Daily hi/low is capped at 86F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Daily hi/low is floored at 50F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Base is 50F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High 90</a:t>
            </a:r>
          </a:p>
          <a:p>
            <a:pPr marL="0" indent="0">
              <a:buNone/>
            </a:pPr>
            <a:r>
              <a:rPr lang="en-US" sz="2000" dirty="0" smtClean="0"/>
              <a:t>Low 48</a:t>
            </a:r>
          </a:p>
          <a:p>
            <a:pPr marL="0" indent="0">
              <a:buNone/>
            </a:pPr>
            <a:r>
              <a:rPr lang="en-US" sz="2000" dirty="0" smtClean="0"/>
              <a:t>GDD: (</a:t>
            </a:r>
            <a:r>
              <a:rPr lang="en-US" sz="2000" strike="sngStrike" dirty="0" smtClean="0"/>
              <a:t>90</a:t>
            </a:r>
            <a:r>
              <a:rPr lang="en-US" sz="2000" dirty="0" smtClean="0"/>
              <a:t> 86 + </a:t>
            </a:r>
            <a:r>
              <a:rPr lang="en-US" sz="2000" strike="sngStrike" dirty="0" smtClean="0"/>
              <a:t>48</a:t>
            </a:r>
            <a:r>
              <a:rPr lang="en-US" sz="2000" dirty="0" smtClean="0"/>
              <a:t> 50)/2 – 50 = 18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Example 2</a:t>
            </a:r>
          </a:p>
          <a:p>
            <a:pPr marL="0" indent="0">
              <a:buNone/>
            </a:pPr>
            <a:r>
              <a:rPr lang="en-US" sz="2000" dirty="0"/>
              <a:t>High </a:t>
            </a:r>
            <a:r>
              <a:rPr lang="en-US" sz="2000" dirty="0" smtClean="0"/>
              <a:t>40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Low </a:t>
            </a:r>
            <a:r>
              <a:rPr lang="en-US" sz="2000" dirty="0" smtClean="0"/>
              <a:t>32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GDD: </a:t>
            </a:r>
            <a:r>
              <a:rPr lang="en-US" sz="2000" dirty="0" smtClean="0"/>
              <a:t>(</a:t>
            </a:r>
            <a:r>
              <a:rPr lang="en-US" sz="2000" strike="sngStrike" dirty="0" smtClean="0"/>
              <a:t>40</a:t>
            </a:r>
            <a:r>
              <a:rPr lang="en-US" sz="2000" dirty="0" smtClean="0"/>
              <a:t> 50 </a:t>
            </a:r>
            <a:r>
              <a:rPr lang="en-US" sz="2000" dirty="0"/>
              <a:t>+ </a:t>
            </a:r>
            <a:r>
              <a:rPr lang="en-US" sz="2000" strike="sngStrike" dirty="0" smtClean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50)/2 – 50 = 0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4797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4"/>
          </a:xfrm>
        </p:spPr>
      </p:pic>
      <p:sp>
        <p:nvSpPr>
          <p:cNvPr id="8" name="Rounded Rectangle 7"/>
          <p:cNvSpPr/>
          <p:nvPr/>
        </p:nvSpPr>
        <p:spPr>
          <a:xfrm>
            <a:off x="7620000" y="6477000"/>
            <a:ext cx="15116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62199" y="2895600"/>
            <a:ext cx="609601" cy="838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34612" y="4267200"/>
            <a:ext cx="1308988" cy="1752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3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15000" y="5105400"/>
            <a:ext cx="1308988" cy="990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3"/>
          </a:xfrm>
        </p:spPr>
      </p:pic>
      <p:sp>
        <p:nvSpPr>
          <p:cNvPr id="8" name="Rounded Rectangle 7"/>
          <p:cNvSpPr/>
          <p:nvPr/>
        </p:nvSpPr>
        <p:spPr>
          <a:xfrm>
            <a:off x="7543800" y="6477000"/>
            <a:ext cx="15878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614">
            <a:off x="7286952" y="3404554"/>
            <a:ext cx="1524059" cy="203207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-259248" y="4181332"/>
            <a:ext cx="9555648" cy="442926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87">
            <a:off x="760564" y="4242107"/>
            <a:ext cx="1541052" cy="17953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weather stations exist?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4572000"/>
            <a:ext cx="91440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3904" y="5477712"/>
            <a:ext cx="364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PS. 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 smtClean="0">
                <a:solidFill>
                  <a:srgbClr val="FFFF00"/>
                </a:solidFill>
              </a:rPr>
              <a:t>he Earth is not Flat.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1093" y="6369301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Images: weather.gov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20130" y="2434281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56203" y="2532352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4" y="1185780"/>
            <a:ext cx="2760692" cy="16564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94871" y="2286002"/>
            <a:ext cx="2073383" cy="499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7152" y="2343333"/>
            <a:ext cx="412580" cy="22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9298" y="2343334"/>
            <a:ext cx="831020" cy="145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230441" y="2013987"/>
            <a:ext cx="2785169" cy="154398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75037" y="4202668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Planetary Boundary Layer</a:t>
            </a:r>
            <a:endParaRPr lang="en-US" b="1" dirty="0"/>
          </a:p>
        </p:txBody>
      </p:sp>
      <p:sp>
        <p:nvSpPr>
          <p:cNvPr id="32" name="Down Arrow 31"/>
          <p:cNvSpPr/>
          <p:nvPr/>
        </p:nvSpPr>
        <p:spPr>
          <a:xfrm>
            <a:off x="1911251" y="3228029"/>
            <a:ext cx="625352" cy="119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411" y="35386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4200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/>
              <a:t>Daily 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8" name="TextBox 7"/>
          <p:cNvSpPr txBox="1"/>
          <p:nvPr/>
        </p:nvSpPr>
        <p:spPr>
          <a:xfrm>
            <a:off x="5029200" y="5638800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Web Link</a:t>
            </a:r>
            <a:r>
              <a:rPr lang="en-US" dirty="0" smtClean="0"/>
              <a:t> (</a:t>
            </a:r>
            <a:r>
              <a:rPr lang="en-US" dirty="0" err="1" smtClean="0"/>
              <a:t>Autoplot</a:t>
            </a:r>
            <a:r>
              <a:rPr lang="en-US" dirty="0" smtClean="0"/>
              <a:t> #32)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29400" y="2667000"/>
            <a:ext cx="685800" cy="259079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047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Daily Low Temp Departure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 Daily Low Temp Departure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4200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Daily Temperatures</a:t>
            </a:r>
          </a:p>
          <a:p>
            <a:r>
              <a:rPr lang="en-US" sz="3600" dirty="0" smtClean="0"/>
              <a:t>Soil Moisture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5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ISU Soil Moisture Caveats Galore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12, 24, and 50 inch depth readings for moisture</a:t>
            </a:r>
          </a:p>
          <a:p>
            <a:r>
              <a:rPr lang="en-US" dirty="0" smtClean="0"/>
              <a:t>4 inch soil temperature is not in the crop field</a:t>
            </a:r>
          </a:p>
          <a:p>
            <a:r>
              <a:rPr lang="en-US" dirty="0" smtClean="0"/>
              <a:t>Sensors don’t work properly when soil is frozen</a:t>
            </a:r>
          </a:p>
          <a:p>
            <a:r>
              <a:rPr lang="en-US" dirty="0" smtClean="0"/>
              <a:t>We’ve had issues with lightning knocking out sensors</a:t>
            </a:r>
          </a:p>
          <a:p>
            <a:r>
              <a:rPr lang="en-US" dirty="0" smtClean="0"/>
              <a:t>Newly installed sensors need time to find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4114800"/>
            <a:ext cx="2286000" cy="1295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4200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Daily 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</a:t>
            </a:r>
          </a:p>
          <a:p>
            <a:r>
              <a:rPr lang="en-US" sz="3600" dirty="0" smtClean="0"/>
              <a:t>Precipitation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5664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OK, enough of my rambling…. Questions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https://mesonet.agron.iastate.edu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7" y="2296863"/>
            <a:ext cx="2723882" cy="31963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2667001"/>
            <a:ext cx="4267200" cy="2286000"/>
          </a:xfrm>
        </p:spPr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akrherz@iastate.edu</a:t>
            </a:r>
          </a:p>
          <a:p>
            <a:r>
              <a:rPr lang="en-US" dirty="0" smtClean="0"/>
              <a:t>515-451-9249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 smtClean="0"/>
              <a:t>OK </a:t>
            </a:r>
            <a:r>
              <a:rPr lang="en-US" dirty="0" err="1" smtClean="0"/>
              <a:t>daryl</a:t>
            </a:r>
            <a:r>
              <a:rPr lang="en-US" dirty="0" smtClean="0"/>
              <a:t>, no more attempts at confusing drawings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Weather Stations are so important, why doesn’t the government place them like weeds over Iowa?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Money does not grow on trees</a:t>
            </a:r>
          </a:p>
          <a:p>
            <a:r>
              <a:rPr lang="en-US" dirty="0" smtClean="0"/>
              <a:t>Maintaining weather stations is more expensive than installing them</a:t>
            </a:r>
          </a:p>
          <a:p>
            <a:r>
              <a:rPr lang="en-US" dirty="0" smtClean="0"/>
              <a:t>Impractical to measure the variability that exists</a:t>
            </a:r>
          </a:p>
          <a:p>
            <a:pPr lvl="1"/>
            <a:r>
              <a:rPr lang="en-US" dirty="0" smtClean="0"/>
              <a:t>Caution: If variability scares you, avert your eyes for the next few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" y="407773"/>
            <a:ext cx="8732042" cy="5821364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ISU “Tall Towers” </a:t>
            </a:r>
            <a:r>
              <a:rPr lang="en-US" sz="2800" b="1" dirty="0" smtClean="0">
                <a:solidFill>
                  <a:schemeClr val="accent2"/>
                </a:solidFill>
              </a:rPr>
              <a:t>1 second interval </a:t>
            </a:r>
            <a:r>
              <a:rPr lang="en-US" sz="2800" dirty="0" smtClean="0"/>
              <a:t>Wind Speed [</a:t>
            </a:r>
            <a:r>
              <a:rPr lang="en-US" sz="2800" dirty="0" err="1" smtClean="0"/>
              <a:t>mps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5105400"/>
            <a:ext cx="5455442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7924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sensors at same height, mounted at different directions on the tower. We also have 20 Hz data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508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entire plot is just 1 minute of data!</a:t>
            </a:r>
            <a:endParaRPr lang="en-US" sz="2400" dirty="0"/>
          </a:p>
        </p:txBody>
      </p:sp>
      <p:sp>
        <p:nvSpPr>
          <p:cNvPr id="10" name="Left Arrow 9"/>
          <p:cNvSpPr/>
          <p:nvPr/>
        </p:nvSpPr>
        <p:spPr>
          <a:xfrm>
            <a:off x="762000" y="4341167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7086600" y="4341166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Variability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Iowa Flood Center experiment with tipping buckets 3 feet apart</a:t>
            </a:r>
          </a:p>
          <a:p>
            <a:r>
              <a:rPr lang="en-US" dirty="0" smtClean="0"/>
              <a:t>Found some cases of noticeable differences between these two gauges</a:t>
            </a:r>
          </a:p>
          <a:p>
            <a:r>
              <a:rPr lang="en-US" dirty="0" smtClean="0"/>
              <a:t>In general case, which gauge is right?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13" name="TextBox 12"/>
          <p:cNvSpPr txBox="1"/>
          <p:nvPr/>
        </p:nvSpPr>
        <p:spPr>
          <a:xfrm>
            <a:off x="2971800" y="5791113"/>
            <a:ext cx="595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http://iowafloodcenter.org/notes-from-the-field-rain-gauges/</a:t>
            </a:r>
          </a:p>
        </p:txBody>
      </p:sp>
    </p:spTree>
    <p:extLst>
      <p:ext uri="{BB962C8B-B14F-4D97-AF65-F5344CB8AC3E}">
        <p14:creationId xmlns:p14="http://schemas.microsoft.com/office/powerpoint/2010/main" val="19309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Subtle topography / elevation changes make a difference!</a:t>
            </a:r>
          </a:p>
          <a:p>
            <a:r>
              <a:rPr lang="en-US" dirty="0" smtClean="0"/>
              <a:t>Similar to wind, one second plots show rapid temperature fluctuations</a:t>
            </a:r>
          </a:p>
          <a:p>
            <a:r>
              <a:rPr lang="en-US" dirty="0" smtClean="0"/>
              <a:t>Urban Heat Islands impact temperature </a:t>
            </a:r>
            <a:r>
              <a:rPr lang="en-US" dirty="0" err="1" smtClean="0"/>
              <a:t>representativity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18539"/>
            <a:ext cx="4038600" cy="3889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6126163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Elywnn</a:t>
            </a:r>
            <a:r>
              <a:rPr lang="en-US" dirty="0" smtClean="0"/>
              <a:t>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Bah, My weather station at my house is highly accurate!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4101" r="28302"/>
          <a:stretch/>
        </p:blipFill>
        <p:spPr>
          <a:xfrm>
            <a:off x="457201" y="1600200"/>
            <a:ext cx="3960596" cy="453405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8244"/>
            <a:ext cx="4038600" cy="2689874"/>
          </a:xfrm>
        </p:spPr>
      </p:pic>
      <p:sp>
        <p:nvSpPr>
          <p:cNvPr id="7" name="TextBox 6"/>
          <p:cNvSpPr txBox="1"/>
          <p:nvPr/>
        </p:nvSpPr>
        <p:spPr>
          <a:xfrm>
            <a:off x="2209800" y="6308724"/>
            <a:ext cx="68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https://www.wunderground.com/weatherstation/installationguide.asp</a:t>
            </a:r>
          </a:p>
        </p:txBody>
      </p:sp>
    </p:spTree>
    <p:extLst>
      <p:ext uri="{BB962C8B-B14F-4D97-AF65-F5344CB8AC3E}">
        <p14:creationId xmlns:p14="http://schemas.microsoft.com/office/powerpoint/2010/main" val="42596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daryl</a:t>
            </a:r>
            <a:r>
              <a:rPr lang="en-US" dirty="0" smtClean="0"/>
              <a:t>, LET US JUST GIVE Up and go have lunch!!!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640</Words>
  <Application>Microsoft Office PowerPoint</Application>
  <PresentationFormat>On-screen Show (4:3)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Utilizing Weather Station Data to Improve Crop Management</vt:lpstr>
      <vt:lpstr>Why do weather stations exist?</vt:lpstr>
      <vt:lpstr>OK daryl, no more attempts at confusing drawings</vt:lpstr>
      <vt:lpstr>If Weather Stations are so important, why doesn’t the government place them like weeds over Iowa?</vt:lpstr>
      <vt:lpstr>PowerPoint Presentation</vt:lpstr>
      <vt:lpstr>Precipitation Variability</vt:lpstr>
      <vt:lpstr>Temperature Variability</vt:lpstr>
      <vt:lpstr>Bah, My weather station at my house is highly accurate!</vt:lpstr>
      <vt:lpstr>OH daryl, LET US JUST GIVE Up and go have lunch!!!</vt:lpstr>
      <vt:lpstr>Having said all that, let us collect all the weather station data we can find!</vt:lpstr>
      <vt:lpstr>Plugging my IEM Daily Feature</vt:lpstr>
      <vt:lpstr>PowerPoint Presentation</vt:lpstr>
      <vt:lpstr>Which network should I use?</vt:lpstr>
      <vt:lpstr>How do I find my closest station within a given IEM network?</vt:lpstr>
      <vt:lpstr>Some Weather Variables to Monitor</vt:lpstr>
      <vt:lpstr>What are Growing Degree Days (GDD)?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Some Weather Variables to Monitor</vt:lpstr>
      <vt:lpstr>ISU Soil Moisture Caveats Galore</vt:lpstr>
      <vt:lpstr>PowerPoint Presentation</vt:lpstr>
      <vt:lpstr>Some Weather Variables to Monitor</vt:lpstr>
      <vt:lpstr>OK, enough of my rambling…. Questions? https://mesonet.agron.iastate.edu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Herzmann, Daryl E [AGRON]</cp:lastModifiedBy>
  <cp:revision>44</cp:revision>
  <dcterms:created xsi:type="dcterms:W3CDTF">2015-03-27T13:07:26Z</dcterms:created>
  <dcterms:modified xsi:type="dcterms:W3CDTF">2018-02-28T17:19:08Z</dcterms:modified>
</cp:coreProperties>
</file>