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3" r:id="rId12"/>
    <p:sldId id="284" r:id="rId13"/>
    <p:sldId id="285" r:id="rId14"/>
    <p:sldId id="287" r:id="rId15"/>
    <p:sldId id="282" r:id="rId16"/>
    <p:sldId id="286" r:id="rId17"/>
    <p:sldId id="288" r:id="rId18"/>
    <p:sldId id="272" r:id="rId19"/>
  </p:sldIdLst>
  <p:sldSz cx="10080625" cy="7559675"/>
  <p:notesSz cx="7772400" cy="100584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22" y="6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587500" y="1006475"/>
            <a:ext cx="4595813" cy="34480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85863" y="4787900"/>
            <a:ext cx="5407025" cy="38258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0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2963" y="603250"/>
            <a:ext cx="2151062" cy="62579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9775" y="603250"/>
            <a:ext cx="6300788" cy="62579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03250"/>
            <a:ext cx="8604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46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775" y="603250"/>
            <a:ext cx="8604250" cy="13065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739775" y="2101850"/>
            <a:ext cx="4225925" cy="47593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18100" y="2101850"/>
            <a:ext cx="4225925" cy="4759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0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5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97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9775" y="2101850"/>
            <a:ext cx="4225925" cy="4759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100" y="2101850"/>
            <a:ext cx="4225925" cy="47593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02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54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4110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0080625" cy="7559675"/>
          </a:xfrm>
          <a:prstGeom prst="roundRect">
            <a:avLst>
              <a:gd name="adj" fmla="val 19"/>
            </a:avLst>
          </a:prstGeom>
          <a:gradFill rotWithShape="0">
            <a:gsLst>
              <a:gs pos="0">
                <a:srgbClr val="666699"/>
              </a:gs>
              <a:gs pos="100000">
                <a:srgbClr val="333366"/>
              </a:gs>
            </a:gsLst>
            <a:lin ang="144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396875" y="277813"/>
            <a:ext cx="9404350" cy="6843712"/>
          </a:xfrm>
          <a:prstGeom prst="roundRect">
            <a:avLst>
              <a:gd name="adj" fmla="val 23"/>
            </a:avLst>
          </a:prstGeom>
          <a:gradFill rotWithShape="0">
            <a:gsLst>
              <a:gs pos="0">
                <a:srgbClr val="666699"/>
              </a:gs>
              <a:gs pos="100000">
                <a:srgbClr val="333366"/>
              </a:gs>
            </a:gsLst>
            <a:lin ang="2700000" scaled="1"/>
          </a:gra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AutoShape 3"/>
          <p:cNvSpPr>
            <a:spLocks noChangeArrowheads="1"/>
          </p:cNvSpPr>
          <p:nvPr/>
        </p:nvSpPr>
        <p:spPr bwMode="auto">
          <a:xfrm>
            <a:off x="406400" y="7132637"/>
            <a:ext cx="9367949" cy="268663"/>
          </a:xfrm>
          <a:prstGeom prst="roundRect">
            <a:avLst>
              <a:gd name="adj" fmla="val 59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800" dirty="0" smtClean="0">
                <a:solidFill>
                  <a:srgbClr val="FFFF00"/>
                </a:solidFill>
              </a:rPr>
              <a:t>12</a:t>
            </a:r>
            <a:r>
              <a:rPr lang="en-GB" altLang="en-US" sz="1800" baseline="0" dirty="0" smtClean="0">
                <a:solidFill>
                  <a:srgbClr val="FFFF00"/>
                </a:solidFill>
              </a:rPr>
              <a:t> Oct 2017: Earth Observation Day</a:t>
            </a:r>
            <a:r>
              <a:rPr lang="en-GB" altLang="en-US" sz="1800" dirty="0" smtClean="0">
                <a:solidFill>
                  <a:srgbClr val="FFFF00"/>
                </a:solidFill>
              </a:rPr>
              <a:t>                                                   https://</a:t>
            </a:r>
            <a:r>
              <a:rPr lang="en-GB" altLang="en-US" sz="1800" dirty="0">
                <a:solidFill>
                  <a:srgbClr val="FFFF00"/>
                </a:solidFill>
              </a:rPr>
              <a:t>mesonet.agron.iastate.edu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0886" y="6873875"/>
            <a:ext cx="813777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9775" y="603250"/>
            <a:ext cx="86042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9775" y="2101850"/>
            <a:ext cx="8604250" cy="475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fontAlgn="base" hangingPunct="0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  <a:lvl2pPr marL="431800" indent="-215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Gothic" charset="0"/>
        </a:defRPr>
      </a:lvl2pPr>
      <a:lvl3pPr marL="647700" indent="-215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Gothic" charset="0"/>
        </a:defRPr>
      </a:lvl3pPr>
      <a:lvl4pPr marL="863600" indent="-215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Gothic" charset="0"/>
        </a:defRPr>
      </a:lvl4pPr>
      <a:lvl5pPr marL="1079500" indent="-215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Gothic" charset="0"/>
        </a:defRPr>
      </a:lvl5pPr>
      <a:lvl6pPr marL="1536700" indent="-215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Gothic" charset="0"/>
        </a:defRPr>
      </a:lvl6pPr>
      <a:lvl7pPr marL="1993900" indent="-215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Gothic" charset="0"/>
        </a:defRPr>
      </a:lvl7pPr>
      <a:lvl8pPr marL="2451100" indent="-215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Gothic" charset="0"/>
        </a:defRPr>
      </a:lvl8pPr>
      <a:lvl9pPr marL="2908300" indent="-215900" algn="l" defTabSz="457200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anose="02020603050405020304" pitchFamily="18" charset="0"/>
          <a:cs typeface="Gothic" charset="0"/>
        </a:defRPr>
      </a:lvl9pPr>
    </p:titleStyle>
    <p:bodyStyle>
      <a:lvl1pPr marL="430213" indent="-323850" algn="l" defTabSz="457200" rtl="0" fontAlgn="base" hangingPunct="0">
        <a:lnSpc>
          <a:spcPct val="97000"/>
        </a:lnSpc>
        <a:spcBef>
          <a:spcPct val="0"/>
        </a:spcBef>
        <a:spcAft>
          <a:spcPts val="1425"/>
        </a:spcAft>
        <a:buClr>
          <a:srgbClr val="FFFF00"/>
        </a:buClr>
        <a:buSzPct val="45000"/>
        <a:buFont typeface="StarSymbol" charset="0"/>
        <a:buChar char="●"/>
        <a:defRPr sz="3200" kern="1200">
          <a:solidFill>
            <a:srgbClr val="FFFFFF"/>
          </a:solidFill>
          <a:latin typeface="+mn-lt"/>
          <a:ea typeface="+mn-ea"/>
          <a:cs typeface="+mn-cs"/>
        </a:defRPr>
      </a:lvl1pPr>
      <a:lvl2pPr marL="862013" indent="-285750" algn="l" defTabSz="457200" rtl="0" fontAlgn="base" hangingPunct="0">
        <a:lnSpc>
          <a:spcPct val="97000"/>
        </a:lnSpc>
        <a:spcBef>
          <a:spcPct val="0"/>
        </a:spcBef>
        <a:spcAft>
          <a:spcPts val="1138"/>
        </a:spcAft>
        <a:buClr>
          <a:srgbClr val="FFFF00"/>
        </a:buClr>
        <a:buSzPct val="75000"/>
        <a:buFont typeface="StarSymbol" charset="0"/>
        <a:buChar char="–"/>
        <a:defRPr sz="2800" kern="1200">
          <a:solidFill>
            <a:srgbClr val="FFFFFF"/>
          </a:solidFill>
          <a:latin typeface="+mn-lt"/>
          <a:ea typeface="+mn-ea"/>
          <a:cs typeface="+mn-cs"/>
        </a:defRPr>
      </a:lvl2pPr>
      <a:lvl3pPr marL="1293813" indent="-215900" algn="l" defTabSz="457200" rtl="0" fontAlgn="base" hangingPunct="0">
        <a:lnSpc>
          <a:spcPct val="97000"/>
        </a:lnSpc>
        <a:spcBef>
          <a:spcPct val="0"/>
        </a:spcBef>
        <a:spcAft>
          <a:spcPts val="850"/>
        </a:spcAft>
        <a:buClr>
          <a:srgbClr val="FFFF00"/>
        </a:buClr>
        <a:buSzPct val="45000"/>
        <a:buFont typeface="StarSymbol" charset="0"/>
        <a:buChar char="●"/>
        <a:defRPr sz="2400" kern="1200">
          <a:solidFill>
            <a:srgbClr val="FFFFFF"/>
          </a:solidFill>
          <a:latin typeface="+mn-lt"/>
          <a:ea typeface="+mn-ea"/>
          <a:cs typeface="+mn-cs"/>
        </a:defRPr>
      </a:lvl3pPr>
      <a:lvl4pPr marL="1725613" indent="-214313" algn="l" defTabSz="457200" rtl="0" fontAlgn="base" hangingPunct="0">
        <a:lnSpc>
          <a:spcPct val="97000"/>
        </a:lnSpc>
        <a:spcBef>
          <a:spcPct val="0"/>
        </a:spcBef>
        <a:spcAft>
          <a:spcPts val="575"/>
        </a:spcAft>
        <a:buClr>
          <a:srgbClr val="FFFF00"/>
        </a:buClr>
        <a:buSzPct val="75000"/>
        <a:buFont typeface="StarSymbol" charset="0"/>
        <a:buChar char="–"/>
        <a:defRPr sz="2000" kern="1200">
          <a:solidFill>
            <a:srgbClr val="FFFFFF"/>
          </a:solidFill>
          <a:latin typeface="+mn-lt"/>
          <a:ea typeface="+mn-ea"/>
          <a:cs typeface="+mn-cs"/>
        </a:defRPr>
      </a:lvl4pPr>
      <a:lvl5pPr marL="2157413" indent="-215900" algn="l" defTabSz="457200" rtl="0" fontAlgn="base" hangingPunct="0">
        <a:lnSpc>
          <a:spcPct val="97000"/>
        </a:lnSpc>
        <a:spcBef>
          <a:spcPct val="0"/>
        </a:spcBef>
        <a:spcAft>
          <a:spcPts val="288"/>
        </a:spcAft>
        <a:buClr>
          <a:srgbClr val="FFFF00"/>
        </a:buClr>
        <a:buSzPct val="45000"/>
        <a:buFont typeface="StarSymbol" charset="0"/>
        <a:buChar char="●"/>
        <a:defRPr sz="20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ogc/" TargetMode="External"/><Relationship Id="rId2" Type="http://schemas.openxmlformats.org/officeDocument/2006/relationships/hyperlink" Target="https://mesonet.agron.iastate.edu/GI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ilyerosion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northcentralwater.org/acpf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dpgis.ncep.noaa.gov/" TargetMode="External"/><Relationship Id="rId2" Type="http://schemas.openxmlformats.org/officeDocument/2006/relationships/hyperlink" Target="https://nowcoast.noaa.gov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earth.ssec.wisc.edu/doc/dataaccess.ph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akrherz@iastate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627063"/>
            <a:ext cx="8607425" cy="12636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 smtClean="0"/>
              <a:t>GIS + IEM + Other Acronyms</a:t>
            </a:r>
            <a:endParaRPr lang="en-GB" alt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739775" y="2101850"/>
            <a:ext cx="8607425" cy="47625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430213" lvl="1" indent="-215900" algn="ctr"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GB" altLang="en-US" sz="3200" dirty="0"/>
              <a:t>Daryl Herzmann</a:t>
            </a:r>
          </a:p>
          <a:p>
            <a:pPr marL="430213" lvl="1" indent="-215900" algn="ctr"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GB" altLang="en-US" sz="3200" dirty="0"/>
              <a:t>Department of Agronomy</a:t>
            </a:r>
          </a:p>
          <a:p>
            <a:pPr marL="430213" lvl="1" indent="-215900" algn="ctr"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GB" altLang="en-US" sz="3200" dirty="0"/>
              <a:t>Iowa State </a:t>
            </a:r>
            <a:r>
              <a:rPr lang="en-GB" altLang="en-US" sz="3200" dirty="0" smtClean="0"/>
              <a:t>University</a:t>
            </a:r>
          </a:p>
          <a:p>
            <a:pPr marL="430213" lvl="1" indent="-215900" algn="ctr"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>
                <a:tab pos="430213" algn="l"/>
                <a:tab pos="887413" algn="l"/>
                <a:tab pos="1344613" algn="l"/>
                <a:tab pos="1801813" algn="l"/>
                <a:tab pos="2259013" algn="l"/>
                <a:tab pos="2716213" algn="l"/>
                <a:tab pos="3173413" algn="l"/>
                <a:tab pos="3630613" algn="l"/>
                <a:tab pos="4087813" algn="l"/>
                <a:tab pos="4545013" algn="l"/>
                <a:tab pos="5002213" algn="l"/>
                <a:tab pos="5459413" algn="l"/>
                <a:tab pos="5916613" algn="l"/>
                <a:tab pos="6373813" algn="l"/>
                <a:tab pos="6831013" algn="l"/>
                <a:tab pos="7288213" algn="l"/>
                <a:tab pos="7745413" algn="l"/>
                <a:tab pos="8202613" algn="l"/>
                <a:tab pos="8659813" algn="l"/>
                <a:tab pos="9117013" algn="l"/>
                <a:tab pos="9574213" algn="l"/>
              </a:tabLst>
            </a:pPr>
            <a:r>
              <a:rPr lang="en-GB" altLang="en-US" sz="3200" dirty="0" smtClean="0"/>
              <a:t>@</a:t>
            </a:r>
            <a:r>
              <a:rPr lang="en-GB" altLang="en-US" sz="3200" dirty="0" err="1" smtClean="0"/>
              <a:t>akrherz</a:t>
            </a:r>
            <a:endParaRPr lang="en-GB" alt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where do I find any of this on your train wreck of a website?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is your friend</a:t>
            </a:r>
          </a:p>
          <a:p>
            <a:r>
              <a:rPr lang="en-US" dirty="0" smtClean="0"/>
              <a:t>Main sections “GIS”, “GIS OGC Web Services”, and “Current JSON Web Services”</a:t>
            </a:r>
          </a:p>
          <a:p>
            <a:pPr lvl="1"/>
            <a:r>
              <a:rPr lang="en-US" dirty="0">
                <a:hlinkClick r:id="rId2"/>
              </a:rPr>
              <a:t>https://mesonet.agron.iastate.edu/GIS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mesonet.agron.iastate.edu/ogc/</a:t>
            </a:r>
            <a:endParaRPr lang="en-US" dirty="0" smtClean="0"/>
          </a:p>
          <a:p>
            <a:pPr lvl="1"/>
            <a:r>
              <a:rPr lang="en-US" dirty="0"/>
              <a:t>https://</a:t>
            </a:r>
            <a:r>
              <a:rPr lang="en-US" dirty="0" smtClean="0"/>
              <a:t>mesonet.agron.iastate.edu/json/</a:t>
            </a:r>
            <a:endParaRPr lang="en-US" dirty="0"/>
          </a:p>
          <a:p>
            <a:r>
              <a:rPr lang="en-US" dirty="0" smtClean="0"/>
              <a:t>Call me, text me, tweet me, email me, whatever, I respond!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Most Popular:</a:t>
            </a:r>
            <a:br>
              <a:rPr lang="en-US" dirty="0" smtClean="0"/>
            </a:br>
            <a:r>
              <a:rPr lang="en-US" dirty="0" smtClean="0"/>
              <a:t>RADAR Map Services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2707269"/>
            <a:ext cx="4225925" cy="3548486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“IEM” -&gt; “GIS” -&gt; “OGC Services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WMS-T (time aware)</a:t>
            </a:r>
          </a:p>
          <a:p>
            <a:r>
              <a:rPr lang="en-US" dirty="0" smtClean="0"/>
              <a:t>WTMS (time is hacked into service name)</a:t>
            </a:r>
          </a:p>
          <a:p>
            <a:r>
              <a:rPr lang="en-US" dirty="0" smtClean="0"/>
              <a:t>Every 5 minutes, back to 1995 CONUS</a:t>
            </a:r>
          </a:p>
        </p:txBody>
      </p:sp>
    </p:spTree>
    <p:extLst>
      <p:ext uri="{BB962C8B-B14F-4D97-AF65-F5344CB8AC3E}">
        <p14:creationId xmlns:p14="http://schemas.microsoft.com/office/powerpoint/2010/main" val="37608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 Most Popular:</a:t>
            </a:r>
            <a:br>
              <a:rPr lang="en-US" dirty="0" smtClean="0"/>
            </a:br>
            <a:r>
              <a:rPr lang="en-US" dirty="0" smtClean="0"/>
              <a:t>IEM GIS Rainfall Products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3105028"/>
            <a:ext cx="4225925" cy="275296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“IEM” -&gt; “Most Popular” -&gt; “IEM GIS Rainfall”</a:t>
            </a:r>
          </a:p>
          <a:p>
            <a:r>
              <a:rPr lang="en-US" sz="2800" dirty="0" smtClean="0"/>
              <a:t>ERDAS </a:t>
            </a:r>
            <a:r>
              <a:rPr lang="en-US" sz="2800" smtClean="0"/>
              <a:t>IMG </a:t>
            </a:r>
            <a:r>
              <a:rPr lang="en-US" sz="2800" smtClean="0"/>
              <a:t>current/past </a:t>
            </a:r>
            <a:r>
              <a:rPr lang="en-US" sz="2800" dirty="0" smtClean="0"/>
              <a:t>MRMS estimates</a:t>
            </a:r>
          </a:p>
          <a:p>
            <a:r>
              <a:rPr lang="en-US" sz="2800" dirty="0" smtClean="0"/>
              <a:t>Manual point extractions</a:t>
            </a:r>
          </a:p>
          <a:p>
            <a:r>
              <a:rPr lang="en-US" sz="2800" dirty="0" smtClean="0"/>
              <a:t>NCEP Stage IV daily point/polygon </a:t>
            </a:r>
            <a:r>
              <a:rPr lang="en-US" sz="2800" dirty="0" err="1" smtClean="0"/>
              <a:t>shapefiles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29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 Most Popular:</a:t>
            </a:r>
            <a:br>
              <a:rPr lang="en-US" dirty="0" smtClean="0"/>
            </a:br>
            <a:r>
              <a:rPr lang="en-US" dirty="0" smtClean="0"/>
              <a:t>NWS Watch/Warnings/Advisories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3086048"/>
            <a:ext cx="4225925" cy="279092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smtClean="0"/>
              <a:t>“IEM” -&gt; “GIS” -&gt; “Archived NWS Warnings”</a:t>
            </a:r>
          </a:p>
          <a:p>
            <a:r>
              <a:rPr lang="en-US" sz="2800" dirty="0" smtClean="0"/>
              <a:t>Most complete known archive on the internets!</a:t>
            </a:r>
          </a:p>
          <a:p>
            <a:r>
              <a:rPr lang="en-US" sz="2800" dirty="0" smtClean="0"/>
              <a:t>Custom </a:t>
            </a:r>
            <a:r>
              <a:rPr lang="en-US" sz="2800" dirty="0" err="1" smtClean="0"/>
              <a:t>Shapefile</a:t>
            </a:r>
            <a:r>
              <a:rPr lang="en-US" sz="2800" dirty="0" smtClean="0"/>
              <a:t>/KML downloads</a:t>
            </a:r>
          </a:p>
          <a:p>
            <a:r>
              <a:rPr lang="en-US" sz="2800" dirty="0" smtClean="0"/>
              <a:t>“real-time” feeds as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Since I have the floor:</a:t>
            </a:r>
            <a:br>
              <a:rPr lang="en-US" dirty="0" smtClean="0"/>
            </a:br>
            <a:r>
              <a:rPr lang="en-US" dirty="0" smtClean="0"/>
              <a:t>The Daily Erosion Project (DEP)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2931635"/>
            <a:ext cx="4225925" cy="309975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hlinkClick r:id="rId3"/>
              </a:rPr>
              <a:t>https://dailyerosion.org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4"/>
              </a:rPr>
              <a:t>http://northcentralwater.org/acpf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r>
              <a:rPr lang="en-US" sz="2800" dirty="0" smtClean="0"/>
              <a:t>GIS exports of daily erosion model, </a:t>
            </a:r>
            <a:r>
              <a:rPr lang="en-US" sz="2800" dirty="0" err="1" smtClean="0"/>
              <a:t>precip</a:t>
            </a:r>
            <a:r>
              <a:rPr lang="en-US" sz="2800" dirty="0" smtClean="0"/>
              <a:t> by HUC12</a:t>
            </a:r>
          </a:p>
          <a:p>
            <a:r>
              <a:rPr lang="en-US" sz="2800" dirty="0" smtClean="0"/>
              <a:t>Brian </a:t>
            </a:r>
            <a:r>
              <a:rPr lang="en-US" sz="2800" dirty="0" err="1" smtClean="0"/>
              <a:t>Gelder</a:t>
            </a:r>
            <a:r>
              <a:rPr lang="en-US" sz="2800" dirty="0" smtClean="0"/>
              <a:t>, David James, Rick Cruse et al</a:t>
            </a:r>
          </a:p>
          <a:p>
            <a:r>
              <a:rPr lang="en-US" sz="2800" dirty="0" smtClean="0"/>
              <a:t>Expansion work continues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2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</a:t>
            </a:r>
            <a:r>
              <a:rPr lang="en-US" dirty="0" err="1" smtClean="0"/>
              <a:t>daryl</a:t>
            </a:r>
            <a:r>
              <a:rPr lang="en-US" dirty="0" smtClean="0"/>
              <a:t>, why haven’t you implemented X software or Y service?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Likely because nobody has ever asked me!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112" y="274637"/>
            <a:ext cx="3137694" cy="210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“better” GIS alternatives to the IEM these days?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https://nowcoast.noaa.gov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idpgis.ncep.noaa.gov/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realearth.ssec.wisc.edu/doc/dataaccess.php</a:t>
            </a:r>
            <a:endParaRPr lang="en-US" dirty="0" smtClean="0"/>
          </a:p>
          <a:p>
            <a:r>
              <a:rPr lang="en-US" dirty="0" smtClean="0"/>
              <a:t>Insert Rumsfeld’s known-unknowns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0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in closing…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lots of data</a:t>
            </a:r>
          </a:p>
          <a:p>
            <a:r>
              <a:rPr lang="en-US" dirty="0" smtClean="0"/>
              <a:t>You have way more GIS knowledge than me</a:t>
            </a:r>
          </a:p>
          <a:p>
            <a:r>
              <a:rPr lang="en-US" dirty="0" smtClean="0"/>
              <a:t>Let us work together to automate the flow of data into your GIS!</a:t>
            </a:r>
          </a:p>
          <a:p>
            <a:r>
              <a:rPr lang="en-US" dirty="0" smtClean="0"/>
              <a:t>If I don’t hear from you, I assume all my services are working great and I’ll implemented more kludgy services to talk about for my next GIS talk!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739775" y="627063"/>
            <a:ext cx="8607425" cy="1263650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/>
              <a:t>I'm done, questions?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2128838"/>
            <a:ext cx="4059237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1438" y="2101850"/>
            <a:ext cx="4457700" cy="4762500"/>
          </a:xfrm>
          <a:ln/>
        </p:spPr>
        <p:txBody>
          <a:bodyPr/>
          <a:lstStyle/>
          <a:p>
            <a:pPr>
              <a:buFont typeface="StarSymbo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Daryl Herzmann</a:t>
            </a:r>
          </a:p>
          <a:p>
            <a:pPr>
              <a:buFont typeface="StarSymbo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smtClean="0"/>
              <a:t>3015 </a:t>
            </a:r>
            <a:r>
              <a:rPr lang="en-GB" altLang="en-US" dirty="0"/>
              <a:t>Agronomy </a:t>
            </a:r>
          </a:p>
          <a:p>
            <a:pPr>
              <a:buFont typeface="StarSymbo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294-5978</a:t>
            </a:r>
          </a:p>
          <a:p>
            <a:pPr>
              <a:buFont typeface="StarSymbo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smtClean="0">
                <a:hlinkClick r:id="rId4"/>
              </a:rPr>
              <a:t>akrherz@iastate.edu</a:t>
            </a:r>
            <a:endParaRPr lang="en-GB" altLang="en-US" dirty="0" smtClean="0"/>
          </a:p>
          <a:p>
            <a:pPr>
              <a:buFont typeface="StarSymbol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 smtClean="0"/>
              <a:t>@</a:t>
            </a:r>
            <a:r>
              <a:rPr lang="en-GB" altLang="en-US" dirty="0" err="1" smtClean="0"/>
              <a:t>akrherz</a:t>
            </a:r>
            <a:endParaRPr lang="en-GB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Galore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degree is in Meteorology (2001)</a:t>
            </a:r>
          </a:p>
          <a:p>
            <a:pPr lvl="1"/>
            <a:r>
              <a:rPr lang="en-US" dirty="0" smtClean="0"/>
              <a:t>If you believe Meteorologists, it is your own fault</a:t>
            </a:r>
          </a:p>
          <a:p>
            <a:r>
              <a:rPr lang="en-US" dirty="0" smtClean="0"/>
              <a:t>I rarely use “traditional” GIS software stacks</a:t>
            </a:r>
          </a:p>
          <a:p>
            <a:r>
              <a:rPr lang="en-US" dirty="0" smtClean="0"/>
              <a:t>I don’t use GIS Desktop Apps</a:t>
            </a:r>
          </a:p>
          <a:p>
            <a:r>
              <a:rPr lang="en-US" dirty="0" smtClean="0"/>
              <a:t>There are often “better” data alternatives than me now-a-days, maybe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36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then, who am I </a:t>
            </a:r>
            <a:br>
              <a:rPr lang="en-US" dirty="0" smtClean="0"/>
            </a:br>
            <a:r>
              <a:rPr lang="en-US" dirty="0" smtClean="0"/>
              <a:t>and why am I here?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2984328"/>
            <a:ext cx="4225925" cy="2994369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The year was 2002 and Open-GIS looked cool!</a:t>
            </a:r>
          </a:p>
          <a:p>
            <a:pPr lvl="1"/>
            <a:r>
              <a:rPr lang="en-US" sz="2000" dirty="0" smtClean="0"/>
              <a:t>Early adapter of </a:t>
            </a:r>
            <a:r>
              <a:rPr lang="en-US" sz="2000" dirty="0" err="1" smtClean="0"/>
              <a:t>PostGIS</a:t>
            </a:r>
            <a:r>
              <a:rPr lang="en-US" sz="2000" dirty="0" smtClean="0"/>
              <a:t> (GIS extension for PostgreSQL)</a:t>
            </a:r>
          </a:p>
          <a:p>
            <a:pPr lvl="1"/>
            <a:r>
              <a:rPr lang="en-US" sz="2000" dirty="0" smtClean="0"/>
              <a:t>Used U of Minnesota </a:t>
            </a:r>
            <a:r>
              <a:rPr lang="en-US" sz="2000" dirty="0" err="1" smtClean="0"/>
              <a:t>Mapserver</a:t>
            </a:r>
            <a:endParaRPr lang="en-US" sz="2000" dirty="0" smtClean="0"/>
          </a:p>
          <a:p>
            <a:pPr lvl="1"/>
            <a:r>
              <a:rPr lang="en-US" sz="2000" dirty="0" smtClean="0"/>
              <a:t>Started to implement a bunch of OGC Services</a:t>
            </a:r>
          </a:p>
          <a:p>
            <a:r>
              <a:rPr lang="en-US" sz="2400" dirty="0" smtClean="0"/>
              <a:t>Super-Nerds like </a:t>
            </a:r>
            <a:r>
              <a:rPr lang="en-US" sz="2400" dirty="0" smtClean="0">
                <a:solidFill>
                  <a:srgbClr val="FFFF00"/>
                </a:solidFill>
              </a:rPr>
              <a:t>Patrick Brown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FF00"/>
                </a:solidFill>
              </a:rPr>
              <a:t>Howard Butler</a:t>
            </a:r>
            <a:r>
              <a:rPr lang="en-US" sz="2400" dirty="0" smtClean="0"/>
              <a:t> helped me along</a:t>
            </a:r>
          </a:p>
        </p:txBody>
      </p:sp>
    </p:spTree>
    <p:extLst>
      <p:ext uri="{BB962C8B-B14F-4D97-AF65-F5344CB8AC3E}">
        <p14:creationId xmlns:p14="http://schemas.microsoft.com/office/powerpoint/2010/main" val="27576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IEM: Iowa Environmental </a:t>
            </a:r>
            <a:r>
              <a:rPr lang="en-US" dirty="0" err="1" smtClean="0"/>
              <a:t>Mesonet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>
                <a:solidFill>
                  <a:schemeClr val="bg1"/>
                </a:solidFill>
              </a:rPr>
              <a:t>What is this ‘</a:t>
            </a:r>
            <a:r>
              <a:rPr lang="en-US" sz="4000" dirty="0" err="1">
                <a:solidFill>
                  <a:schemeClr val="bg1"/>
                </a:solidFill>
              </a:rPr>
              <a:t>M</a:t>
            </a:r>
            <a:r>
              <a:rPr lang="en-US" sz="4000" dirty="0" err="1" smtClean="0">
                <a:solidFill>
                  <a:schemeClr val="bg1"/>
                </a:solidFill>
              </a:rPr>
              <a:t>esonet</a:t>
            </a:r>
            <a:r>
              <a:rPr lang="en-US" sz="4000" dirty="0" smtClean="0">
                <a:solidFill>
                  <a:schemeClr val="bg1"/>
                </a:solidFill>
              </a:rPr>
              <a:t>’ you speak of?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Meso</a:t>
            </a:r>
            <a:r>
              <a:rPr lang="en-US" dirty="0" smtClean="0"/>
              <a:t>” (mesoscale ~10s km) “Net” (network)</a:t>
            </a:r>
          </a:p>
          <a:p>
            <a:r>
              <a:rPr lang="en-US" dirty="0" smtClean="0"/>
              <a:t>Environmental Data Warehousing Project</a:t>
            </a:r>
          </a:p>
          <a:p>
            <a:r>
              <a:rPr lang="en-US" dirty="0" smtClean="0"/>
              <a:t>Iowa State operates one of the networks combined within the IEM Project</a:t>
            </a:r>
          </a:p>
          <a:p>
            <a:r>
              <a:rPr lang="en-US" dirty="0" smtClean="0"/>
              <a:t>We partner with lots of folks</a:t>
            </a:r>
            <a:endParaRPr lang="en-US" dirty="0"/>
          </a:p>
        </p:txBody>
      </p:sp>
      <p:pic>
        <p:nvPicPr>
          <p:cNvPr id="30" name="Picture 29" descr="kcr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6160194"/>
            <a:ext cx="1666083" cy="845858"/>
          </a:xfrm>
          <a:prstGeom prst="rect">
            <a:avLst/>
          </a:prstGeom>
        </p:spPr>
      </p:pic>
      <p:pic>
        <p:nvPicPr>
          <p:cNvPr id="31" name="Picture 30" descr="kim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8" y="5641000"/>
            <a:ext cx="1786455" cy="561036"/>
          </a:xfrm>
          <a:prstGeom prst="rect">
            <a:avLst/>
          </a:prstGeom>
        </p:spPr>
      </p:pic>
      <p:pic>
        <p:nvPicPr>
          <p:cNvPr id="32" name="Picture 31" descr="kcci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22" y="5186364"/>
            <a:ext cx="1718173" cy="467530"/>
          </a:xfrm>
          <a:prstGeom prst="rect">
            <a:avLst/>
          </a:prstGeom>
        </p:spPr>
      </p:pic>
      <p:pic>
        <p:nvPicPr>
          <p:cNvPr id="33" name="Picture 32" descr="kel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475" y="5171138"/>
            <a:ext cx="1583569" cy="65454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370" y="5060772"/>
            <a:ext cx="1796782" cy="71871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5" name="Picture 34" descr="iihrlog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0195" y="6202036"/>
            <a:ext cx="1581809" cy="542335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5002409" y="5030879"/>
            <a:ext cx="1763569" cy="935060"/>
            <a:chOff x="11748590" y="15240000"/>
            <a:chExt cx="1738810" cy="762000"/>
          </a:xfrm>
        </p:grpSpPr>
        <p:pic>
          <p:nvPicPr>
            <p:cNvPr id="37" name="Picture 36" descr="nws.gi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748590" y="15240000"/>
              <a:ext cx="852985" cy="762000"/>
            </a:xfrm>
            <a:prstGeom prst="rect">
              <a:avLst/>
            </a:prstGeom>
          </p:spPr>
        </p:pic>
        <p:pic>
          <p:nvPicPr>
            <p:cNvPr id="38" name="Picture 37" descr="faa.jp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5400" y="15240000"/>
              <a:ext cx="762000" cy="762000"/>
            </a:xfrm>
            <a:prstGeom prst="rect">
              <a:avLst/>
            </a:prstGeom>
          </p:spPr>
        </p:pic>
      </p:grpSp>
      <p:pic>
        <p:nvPicPr>
          <p:cNvPr id="39" name="Picture 38" descr="usgs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1640" y="6223291"/>
            <a:ext cx="1753238" cy="502595"/>
          </a:xfrm>
          <a:prstGeom prst="rect">
            <a:avLst/>
          </a:prstGeom>
        </p:spPr>
      </p:pic>
      <p:pic>
        <p:nvPicPr>
          <p:cNvPr id="40" name="Picture 39" descr="ncrs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48245" y="6096420"/>
            <a:ext cx="1461031" cy="74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IEM Website Traffic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" y="2896791"/>
            <a:ext cx="4225925" cy="3169443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 err="1" smtClean="0"/>
              <a:t>Webfarm</a:t>
            </a:r>
            <a:r>
              <a:rPr lang="en-US" sz="2800" dirty="0" smtClean="0"/>
              <a:t> of ten nodes and two LBs</a:t>
            </a:r>
          </a:p>
          <a:p>
            <a:r>
              <a:rPr lang="en-US" sz="2800" dirty="0" smtClean="0"/>
              <a:t>Backend caching and service nodes</a:t>
            </a:r>
          </a:p>
          <a:p>
            <a:r>
              <a:rPr lang="en-US" sz="2800" dirty="0" smtClean="0"/>
              <a:t>Almost all of this traffic is servicing… </a:t>
            </a:r>
            <a:r>
              <a:rPr lang="en-US" sz="2800" dirty="0" smtClean="0">
                <a:solidFill>
                  <a:srgbClr val="FFFF00"/>
                </a:solidFill>
              </a:rPr>
              <a:t>GIS Requests!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Almost all of this traffic is from un-knowing users!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611312" y="3551237"/>
            <a:ext cx="2133600" cy="100584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>
            <a:off x="3897312" y="3398837"/>
            <a:ext cx="83820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 rot="20111016">
            <a:off x="2365595" y="4033265"/>
            <a:ext cx="94609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Uh oh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97549" y="3470572"/>
            <a:ext cx="109036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Whew!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19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GIS Requests Serviced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WMTS (Web Map Tile </a:t>
            </a:r>
            <a:r>
              <a:rPr lang="en-US" dirty="0"/>
              <a:t>Service)</a:t>
            </a:r>
            <a:br>
              <a:rPr lang="en-US" dirty="0"/>
            </a:br>
            <a:r>
              <a:rPr lang="en-US" sz="2000" dirty="0" smtClean="0">
                <a:solidFill>
                  <a:srgbClr val="FFC000"/>
                </a:solidFill>
              </a:rPr>
              <a:t>/c/tile.py/1.0.0/ridge::USCOMP-N0R-201710091305/5/6/12.png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OGC WFS (Web Feature </a:t>
            </a:r>
            <a:r>
              <a:rPr lang="en-US" dirty="0"/>
              <a:t>Service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OGC WMS (Web Map Service)</a:t>
            </a:r>
            <a:br>
              <a:rPr lang="en-US" dirty="0" smtClean="0"/>
            </a:br>
            <a:r>
              <a:rPr lang="en-US" sz="1600" dirty="0" smtClean="0">
                <a:solidFill>
                  <a:srgbClr val="FFC000"/>
                </a:solidFill>
              </a:rPr>
              <a:t>/</a:t>
            </a:r>
            <a:r>
              <a:rPr lang="en-US" sz="1600" dirty="0" err="1" smtClean="0">
                <a:solidFill>
                  <a:srgbClr val="FFC000"/>
                </a:solidFill>
              </a:rPr>
              <a:t>cgi</a:t>
            </a:r>
            <a:r>
              <a:rPr lang="en-US" sz="1600" dirty="0" smtClean="0">
                <a:solidFill>
                  <a:srgbClr val="FFC000"/>
                </a:solidFill>
              </a:rPr>
              <a:t>-bin/</a:t>
            </a:r>
            <a:r>
              <a:rPr lang="en-US" sz="1600" dirty="0" err="1" smtClean="0">
                <a:solidFill>
                  <a:srgbClr val="FFC000"/>
                </a:solidFill>
              </a:rPr>
              <a:t>wms</a:t>
            </a:r>
            <a:r>
              <a:rPr lang="en-US" sz="1600" dirty="0" smtClean="0">
                <a:solidFill>
                  <a:srgbClr val="FFC000"/>
                </a:solidFill>
              </a:rPr>
              <a:t>/</a:t>
            </a:r>
            <a:r>
              <a:rPr lang="en-US" sz="1600" dirty="0" err="1" smtClean="0">
                <a:solidFill>
                  <a:srgbClr val="FFC000"/>
                </a:solidFill>
              </a:rPr>
              <a:t>nexrad</a:t>
            </a:r>
            <a:r>
              <a:rPr lang="en-US" sz="1600" dirty="0" smtClean="0">
                <a:solidFill>
                  <a:srgbClr val="FFC000"/>
                </a:solidFill>
              </a:rPr>
              <a:t>/n0r.cgi?SERVICE=WMS&amp;REQUEST=</a:t>
            </a:r>
            <a:r>
              <a:rPr lang="en-US" sz="1600" dirty="0" err="1" smtClean="0">
                <a:solidFill>
                  <a:srgbClr val="FFC000"/>
                </a:solidFill>
              </a:rPr>
              <a:t>GetMap&amp;VERSION</a:t>
            </a:r>
            <a:r>
              <a:rPr lang="en-US" sz="1600" dirty="0" smtClean="0">
                <a:solidFill>
                  <a:srgbClr val="FFC000"/>
                </a:solidFill>
              </a:rPr>
              <a:t>=1.1.1</a:t>
            </a:r>
          </a:p>
          <a:p>
            <a:r>
              <a:rPr lang="en-US" dirty="0" smtClean="0"/>
              <a:t>Geo-JSON(P) vector data via crude APIs</a:t>
            </a:r>
          </a:p>
          <a:p>
            <a:r>
              <a:rPr lang="en-US" dirty="0" smtClean="0"/>
              <a:t>User manual downloads of </a:t>
            </a:r>
            <a:r>
              <a:rPr lang="en-US" dirty="0" err="1" smtClean="0"/>
              <a:t>shapefiles</a:t>
            </a:r>
            <a:r>
              <a:rPr lang="en-US" dirty="0" smtClean="0"/>
              <a:t>, </a:t>
            </a:r>
            <a:r>
              <a:rPr lang="en-US" dirty="0" err="1" smtClean="0"/>
              <a:t>rasters</a:t>
            </a:r>
            <a:r>
              <a:rPr lang="en-US" dirty="0" smtClean="0"/>
              <a:t>, text files with </a:t>
            </a:r>
            <a:r>
              <a:rPr lang="en-US" dirty="0" err="1" smtClean="0"/>
              <a:t>lat</a:t>
            </a:r>
            <a:r>
              <a:rPr lang="en-US" dirty="0" smtClean="0"/>
              <a:t>/</a:t>
            </a:r>
            <a:r>
              <a:rPr lang="en-US" dirty="0" err="1" smtClean="0"/>
              <a:t>lon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64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 </a:t>
            </a:r>
            <a:r>
              <a:rPr lang="en-US" strike="sngStrike" dirty="0" smtClean="0">
                <a:solidFill>
                  <a:schemeClr val="bg1"/>
                </a:solidFill>
              </a:rPr>
              <a:t>ab</a:t>
            </a:r>
            <a:r>
              <a:rPr lang="en-US" dirty="0" smtClean="0"/>
              <a:t>use the PNG format.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2" y="3136126"/>
            <a:ext cx="4238970" cy="270111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FFFF00"/>
                </a:solidFill>
              </a:rPr>
              <a:t>Having PNG files associated with geo-referenced world files is not that fancy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I use the color index level to discretize a physical quantity</a:t>
            </a:r>
            <a:endParaRPr lang="en-US" sz="2400" dirty="0">
              <a:solidFill>
                <a:srgbClr val="FFFF00"/>
              </a:solidFill>
            </a:endParaRPr>
          </a:p>
          <a:p>
            <a:pPr lvl="1"/>
            <a:r>
              <a:rPr lang="en-US" sz="2000" dirty="0" smtClean="0">
                <a:solidFill>
                  <a:srgbClr val="FFFF00"/>
                </a:solidFill>
              </a:rPr>
              <a:t>(255 levels)</a:t>
            </a:r>
          </a:p>
          <a:p>
            <a:pPr lvl="1"/>
            <a:r>
              <a:rPr lang="en-US" sz="2000" dirty="0" smtClean="0">
                <a:solidFill>
                  <a:srgbClr val="FFFF00"/>
                </a:solidFill>
              </a:rPr>
              <a:t>index=0 black/offsite/missing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Causes some grief as most systems want to convert a RGB triple to a quantity</a:t>
            </a:r>
          </a:p>
        </p:txBody>
      </p:sp>
    </p:spTree>
    <p:extLst>
      <p:ext uri="{BB962C8B-B14F-4D97-AF65-F5344CB8AC3E}">
        <p14:creationId xmlns:p14="http://schemas.microsoft.com/office/powerpoint/2010/main" val="34219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Would you please get to detailing the data you have and how I can get my greedy hands on it?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5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beloved wall of text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112" y="1493837"/>
            <a:ext cx="2971800" cy="15696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NEXRAD RADAR 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1995- Composites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2005 – Storm Attribute Table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2010 – Single Site RADAR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2017 – HRRR Forecasted Ref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112" y="3169254"/>
            <a:ext cx="2971800" cy="184665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Point Observations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1950- Station Data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1893- COOP/Climate Data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2001- Derived Products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1940 – RAOB Soundings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2003 – Local Storm Reports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112" y="5154175"/>
            <a:ext cx="2971800" cy="129266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Precipitation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1981- Oregon State PRISM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2013 – NOAA MRMS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1951 – IEM Reanalysis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40112" y="1546557"/>
            <a:ext cx="3204528" cy="184665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NWS Alerts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2005- Watch/Warning/</a:t>
            </a:r>
            <a:r>
              <a:rPr lang="en-US" sz="1800" dirty="0" err="1" smtClean="0">
                <a:solidFill>
                  <a:schemeClr val="tx2"/>
                </a:solidFill>
              </a:rPr>
              <a:t>Adv</a:t>
            </a:r>
            <a:endParaRPr lang="en-US" sz="1800" dirty="0" smtClean="0">
              <a:solidFill>
                <a:schemeClr val="tx2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1997 – SPC Watches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2002 – Convective Outlooks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2008 – Mesoscale Discussions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2015 – Pilot Reports (PIREP)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0112" y="3553975"/>
            <a:ext cx="3204528" cy="15696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Satellite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2005- GOES East/West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2012- SMOS (Soil Moisture)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AWIPS Projection  + EPSG:4326 services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0112" y="5151437"/>
            <a:ext cx="3204528" cy="1292662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Iowa Road Winter </a:t>
            </a:r>
            <a:r>
              <a:rPr lang="en-US" dirty="0" err="1" smtClean="0">
                <a:solidFill>
                  <a:srgbClr val="FF0000"/>
                </a:solidFill>
              </a:rPr>
              <a:t>Wx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sz="1800" dirty="0" smtClean="0">
                <a:solidFill>
                  <a:schemeClr val="tx2"/>
                </a:solidFill>
              </a:rPr>
              <a:t>2006 – State Patrol/DOT Reports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1995 – RWIS Observations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40512" y="1531634"/>
            <a:ext cx="3204528" cy="15696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NWS Forecast Model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1997- Assorted </a:t>
            </a:r>
            <a:r>
              <a:rPr lang="en-US" sz="1800" dirty="0" err="1" smtClean="0">
                <a:solidFill>
                  <a:schemeClr val="tx2"/>
                </a:solidFill>
              </a:rPr>
              <a:t>Grib</a:t>
            </a:r>
            <a:r>
              <a:rPr lang="en-US" sz="1800" dirty="0" smtClean="0">
                <a:solidFill>
                  <a:schemeClr val="tx2"/>
                </a:solidFill>
              </a:rPr>
              <a:t> Archives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2000- Model Output Stats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2002 – Convective Outlooks</a:t>
            </a:r>
          </a:p>
          <a:p>
            <a:r>
              <a:rPr lang="en-US" sz="1800" dirty="0" smtClean="0">
                <a:solidFill>
                  <a:schemeClr val="tx2"/>
                </a:solidFill>
              </a:rPr>
              <a:t>2008 – Mesoscale Discussions</a:t>
            </a:r>
          </a:p>
        </p:txBody>
      </p:sp>
    </p:spTree>
    <p:extLst>
      <p:ext uri="{BB962C8B-B14F-4D97-AF65-F5344CB8AC3E}">
        <p14:creationId xmlns:p14="http://schemas.microsoft.com/office/powerpoint/2010/main" val="38793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Bitstream Vera Serif"/>
        <a:ea typeface=""/>
        <a:cs typeface="Gothic"/>
      </a:majorFont>
      <a:minorFont>
        <a:latin typeface="Bitstream Vera Serif"/>
        <a:ea typeface=""/>
        <a:cs typeface="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741</Words>
  <Application>Microsoft Office PowerPoint</Application>
  <PresentationFormat>Custom</PresentationFormat>
  <Paragraphs>121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Bitstream Vera Serif</vt:lpstr>
      <vt:lpstr>Gothic</vt:lpstr>
      <vt:lpstr>StarSymbol</vt:lpstr>
      <vt:lpstr>Times New Roman</vt:lpstr>
      <vt:lpstr>Office Theme</vt:lpstr>
      <vt:lpstr>GIS + IEM + Other Acronyms</vt:lpstr>
      <vt:lpstr>Caveats Galore</vt:lpstr>
      <vt:lpstr>So then, who am I  and why am I here?</vt:lpstr>
      <vt:lpstr>IEM: Iowa Environmental Mesonet What is this ‘Mesonet’ you speak of?</vt:lpstr>
      <vt:lpstr>IEM Website Traffic</vt:lpstr>
      <vt:lpstr>Types of GIS Requests Serviced</vt:lpstr>
      <vt:lpstr>How I abuse the PNG format.</vt:lpstr>
      <vt:lpstr>Would you please get to detailing the data you have and how I can get my greedy hands on it?</vt:lpstr>
      <vt:lpstr>The beloved wall of text</vt:lpstr>
      <vt:lpstr>But where do I find any of this on your train wreck of a website?</vt:lpstr>
      <vt:lpstr>#1 Most Popular: RADAR Map Services</vt:lpstr>
      <vt:lpstr>#2 Most Popular: IEM GIS Rainfall Products</vt:lpstr>
      <vt:lpstr>#3 Most Popular: NWS Watch/Warnings/Advisories</vt:lpstr>
      <vt:lpstr>Since I have the floor: The Daily Erosion Project (DEP)</vt:lpstr>
      <vt:lpstr>But daryl, why haven’t you implemented X software or Y service?</vt:lpstr>
      <vt:lpstr>Are there “better” GIS alternatives to the IEM these days?</vt:lpstr>
      <vt:lpstr>So in closing…</vt:lpstr>
      <vt:lpstr>I'm done,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IEM Access &amp; Free GIS</dc:title>
  <dc:creator>Herzmann, Daryl E [AGRON]</dc:creator>
  <cp:lastModifiedBy>Herzmann, Daryl E [AGRON]</cp:lastModifiedBy>
  <cp:revision>24</cp:revision>
  <dcterms:modified xsi:type="dcterms:W3CDTF">2017-10-12T13:14:34Z</dcterms:modified>
</cp:coreProperties>
</file>