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0" cy="32918400"/>
  <p:notesSz cx="6858000" cy="9144000"/>
  <p:defaultTextStyle>
    <a:defPPr>
      <a:defRPr lang="en-US"/>
    </a:defPPr>
    <a:lvl1pPr marL="0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246772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493544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740317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987089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1233861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480633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727406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974178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78" autoAdjust="0"/>
  </p:normalViewPr>
  <p:slideViewPr>
    <p:cSldViewPr>
      <p:cViewPr>
        <p:scale>
          <a:sx n="50" d="100"/>
          <a:sy n="50" d="100"/>
        </p:scale>
        <p:origin x="7410" y="5838"/>
      </p:cViewPr>
      <p:guideLst>
        <p:guide orient="horz" pos="10368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0226042"/>
            <a:ext cx="3886200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18653760"/>
            <a:ext cx="3200400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4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318265"/>
            <a:ext cx="1028700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318265"/>
            <a:ext cx="3009900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21153122"/>
            <a:ext cx="38862000" cy="6537960"/>
          </a:xfrm>
        </p:spPr>
        <p:txBody>
          <a:bodyPr anchor="t"/>
          <a:lstStyle>
            <a:lvl1pPr algn="l">
              <a:defRPr sz="19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13952225"/>
            <a:ext cx="38862000" cy="7200898"/>
          </a:xfrm>
        </p:spPr>
        <p:txBody>
          <a:bodyPr anchor="b"/>
          <a:lstStyle>
            <a:lvl1pPr marL="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1pPr>
            <a:lvl2pPr marL="2246772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493544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4031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9870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7680963"/>
            <a:ext cx="20193000" cy="21724622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7680963"/>
            <a:ext cx="20193000" cy="21724622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7368542"/>
            <a:ext cx="20200940" cy="307085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10439400"/>
            <a:ext cx="20200940" cy="1896618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8" y="7368542"/>
            <a:ext cx="20208875" cy="307085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8" y="10439400"/>
            <a:ext cx="20208875" cy="1896618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3" y="1310640"/>
            <a:ext cx="15041565" cy="5577840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1310643"/>
            <a:ext cx="25558750" cy="28094942"/>
          </a:xfrm>
        </p:spPr>
        <p:txBody>
          <a:bodyPr/>
          <a:lstStyle>
            <a:lvl1pPr>
              <a:defRPr sz="15700"/>
            </a:lvl1pPr>
            <a:lvl2pPr>
              <a:defRPr sz="13800"/>
            </a:lvl2pPr>
            <a:lvl3pPr>
              <a:defRPr sz="118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3" y="6888483"/>
            <a:ext cx="15041565" cy="22517102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23042880"/>
            <a:ext cx="27432000" cy="2720342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2941320"/>
            <a:ext cx="27432000" cy="19751040"/>
          </a:xfrm>
        </p:spPr>
        <p:txBody>
          <a:bodyPr/>
          <a:lstStyle>
            <a:lvl1pPr marL="0" indent="0">
              <a:buNone/>
              <a:defRPr sz="15700"/>
            </a:lvl1pPr>
            <a:lvl2pPr marL="2246772" indent="0">
              <a:buNone/>
              <a:defRPr sz="13800"/>
            </a:lvl2pPr>
            <a:lvl3pPr marL="4493544" indent="0">
              <a:buNone/>
              <a:defRPr sz="11800"/>
            </a:lvl3pPr>
            <a:lvl4pPr marL="6740317" indent="0">
              <a:buNone/>
              <a:defRPr sz="9800"/>
            </a:lvl4pPr>
            <a:lvl5pPr marL="8987089" indent="0">
              <a:buNone/>
              <a:defRPr sz="9800"/>
            </a:lvl5pPr>
            <a:lvl6pPr marL="11233861" indent="0">
              <a:buNone/>
              <a:defRPr sz="9800"/>
            </a:lvl6pPr>
            <a:lvl7pPr marL="13480633" indent="0">
              <a:buNone/>
              <a:defRPr sz="9800"/>
            </a:lvl7pPr>
            <a:lvl8pPr marL="15727406" indent="0">
              <a:buNone/>
              <a:defRPr sz="9800"/>
            </a:lvl8pPr>
            <a:lvl9pPr marL="17974178" indent="0">
              <a:buNone/>
              <a:defRPr sz="9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25763222"/>
            <a:ext cx="27432000" cy="3863338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318262"/>
            <a:ext cx="41148000" cy="5486400"/>
          </a:xfrm>
          <a:prstGeom prst="rect">
            <a:avLst/>
          </a:prstGeom>
        </p:spPr>
        <p:txBody>
          <a:bodyPr vert="horz" lIns="449354" tIns="224677" rIns="449354" bIns="2246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7680963"/>
            <a:ext cx="41148000" cy="21724622"/>
          </a:xfrm>
          <a:prstGeom prst="rect">
            <a:avLst/>
          </a:prstGeom>
        </p:spPr>
        <p:txBody>
          <a:bodyPr vert="horz" lIns="449354" tIns="224677" rIns="449354" bIns="2246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30510482"/>
            <a:ext cx="10668000" cy="17526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C963-2AF1-441D-9114-E5826BF09184}" type="datetimeFigureOut">
              <a:rPr lang="en-US" smtClean="0"/>
              <a:pPr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30510482"/>
            <a:ext cx="14478000" cy="17526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30510482"/>
            <a:ext cx="10668000" cy="17526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3544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079" indent="-1685079" algn="l" defTabSz="4493544" rtl="0" eaLnBrk="1" latinLnBrk="0" hangingPunct="1">
        <a:spcBef>
          <a:spcPct val="20000"/>
        </a:spcBef>
        <a:buFont typeface="Arial" pitchFamily="34" charset="0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651005" indent="-1404233" algn="l" defTabSz="4493544" rtl="0" eaLnBrk="1" latinLnBrk="0" hangingPunct="1">
        <a:spcBef>
          <a:spcPct val="20000"/>
        </a:spcBef>
        <a:buFont typeface="Arial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16931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703" indent="-1123386" algn="l" defTabSz="4493544" rtl="0" eaLnBrk="1" latinLnBrk="0" hangingPunct="1">
        <a:spcBef>
          <a:spcPct val="20000"/>
        </a:spcBef>
        <a:buFont typeface="Arial" pitchFamily="34" charset="0"/>
        <a:buChar char="–"/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110475" indent="-1123386" algn="l" defTabSz="4493544" rtl="0" eaLnBrk="1" latinLnBrk="0" hangingPunct="1">
        <a:spcBef>
          <a:spcPct val="20000"/>
        </a:spcBef>
        <a:buFont typeface="Arial" pitchFamily="34" charset="0"/>
        <a:buChar char="»"/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7247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4020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6850792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7564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772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3544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740317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87089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3861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480633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7406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4178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gif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gif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524000" y="2895600"/>
            <a:ext cx="43281600" cy="28651200"/>
            <a:chOff x="1447800" y="2971800"/>
            <a:chExt cx="43281600" cy="28651200"/>
          </a:xfrm>
        </p:grpSpPr>
        <p:grpSp>
          <p:nvGrpSpPr>
            <p:cNvPr id="48" name="Group 47"/>
            <p:cNvGrpSpPr/>
            <p:nvPr/>
          </p:nvGrpSpPr>
          <p:grpSpPr>
            <a:xfrm>
              <a:off x="15849600" y="17678400"/>
              <a:ext cx="14097000" cy="13944600"/>
              <a:chOff x="17297400" y="17907000"/>
              <a:chExt cx="13335000" cy="133350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7297400" y="17907000"/>
                <a:ext cx="13335000" cy="13335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34" name="Rounded Rectangle 33"/>
              <p:cNvSpPr/>
              <p:nvPr/>
            </p:nvSpPr>
            <p:spPr>
              <a:xfrm>
                <a:off x="19126200" y="18211800"/>
                <a:ext cx="94488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Soil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0632400" y="17678400"/>
              <a:ext cx="14097000" cy="13944600"/>
              <a:chOff x="31089600" y="17907000"/>
              <a:chExt cx="13335000" cy="13335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1089600" y="17907000"/>
                <a:ext cx="13335000" cy="13335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5" name="Rounded Rectangle 34"/>
              <p:cNvSpPr/>
              <p:nvPr/>
            </p:nvSpPr>
            <p:spPr>
              <a:xfrm>
                <a:off x="32994600" y="18211800"/>
                <a:ext cx="92964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Air</a:t>
                </a:r>
                <a:endParaRPr lang="en-US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0632400" y="2971800"/>
              <a:ext cx="14097000" cy="13944600"/>
              <a:chOff x="30861000" y="4114800"/>
              <a:chExt cx="13335000" cy="133350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0861000" y="4114800"/>
                <a:ext cx="13335000" cy="13335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6" name="Rounded Rectangle 35"/>
              <p:cNvSpPr/>
              <p:nvPr/>
            </p:nvSpPr>
            <p:spPr>
              <a:xfrm>
                <a:off x="32766000" y="4343400"/>
                <a:ext cx="94488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Water</a:t>
                </a:r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5849600" y="2971800"/>
              <a:ext cx="14097000" cy="13944600"/>
              <a:chOff x="16840200" y="4114800"/>
              <a:chExt cx="13335000" cy="133350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6840200" y="4114800"/>
                <a:ext cx="13335000" cy="13335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33" name="Rounded Rectangle 32"/>
              <p:cNvSpPr/>
              <p:nvPr/>
            </p:nvSpPr>
            <p:spPr>
              <a:xfrm>
                <a:off x="18745200" y="4343400"/>
                <a:ext cx="9296400" cy="1219200"/>
              </a:xfrm>
              <a:prstGeom prst="roundRect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Wind</a:t>
                </a:r>
                <a:endParaRPr lang="en-US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47800" y="22555200"/>
              <a:ext cx="13716000" cy="9067800"/>
              <a:chOff x="1905000" y="22707600"/>
              <a:chExt cx="12954000" cy="87630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905000" y="22707600"/>
                <a:ext cx="12954000" cy="8763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39" name="Rounded Rectangle 38"/>
              <p:cNvSpPr/>
              <p:nvPr/>
            </p:nvSpPr>
            <p:spPr>
              <a:xfrm rot="16200000">
                <a:off x="-762001" y="26441400"/>
                <a:ext cx="71628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Website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447800" y="12763500"/>
              <a:ext cx="13716000" cy="9067800"/>
              <a:chOff x="1905000" y="13487400"/>
              <a:chExt cx="12954000" cy="87630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905000" y="13487400"/>
                <a:ext cx="12954000" cy="8763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40" name="Rounded Rectangle 39"/>
              <p:cNvSpPr/>
              <p:nvPr/>
            </p:nvSpPr>
            <p:spPr>
              <a:xfrm rot="16200000">
                <a:off x="-762001" y="17221200"/>
                <a:ext cx="71628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/>
                  <a:t>The </a:t>
                </a:r>
                <a:r>
                  <a:rPr lang="en-US" sz="6000" dirty="0" err="1" smtClean="0"/>
                  <a:t>Meso</a:t>
                </a:r>
                <a:r>
                  <a:rPr lang="en-US" sz="6000" dirty="0" smtClean="0"/>
                  <a:t>-Network</a:t>
                </a:r>
                <a:endParaRPr lang="en-US" sz="60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447800" y="2971800"/>
              <a:ext cx="13716000" cy="9067800"/>
              <a:chOff x="1905000" y="4343400"/>
              <a:chExt cx="12954000" cy="87630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905000" y="4343400"/>
                <a:ext cx="12954000" cy="8763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37" name="Rounded Rectangle 36"/>
              <p:cNvSpPr/>
              <p:nvPr/>
            </p:nvSpPr>
            <p:spPr>
              <a:xfrm rot="16200000">
                <a:off x="-762000" y="8153400"/>
                <a:ext cx="71628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Background</a:t>
                </a:r>
                <a:endParaRPr lang="en-US" dirty="0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6629400" y="311765"/>
            <a:ext cx="39090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Iowa Environmental Mesonet (IEM): Capturing Iowa’s Weather and Climate Variability</a:t>
            </a:r>
          </a:p>
          <a:p>
            <a:pPr algn="ctr"/>
            <a:r>
              <a:rPr lang="en-US" sz="7200" dirty="0" smtClean="0">
                <a:solidFill>
                  <a:srgbClr val="FFFF00"/>
                </a:solidFill>
              </a:rPr>
              <a:t>Daryl </a:t>
            </a:r>
            <a:r>
              <a:rPr lang="en-US" sz="7200" dirty="0" err="1" smtClean="0">
                <a:solidFill>
                  <a:srgbClr val="FFFF00"/>
                </a:solidFill>
              </a:rPr>
              <a:t>Herzmann</a:t>
            </a:r>
            <a:r>
              <a:rPr lang="en-US" sz="7200" dirty="0" smtClean="0">
                <a:solidFill>
                  <a:srgbClr val="FFFF00"/>
                </a:solidFill>
              </a:rPr>
              <a:t> and Raymond </a:t>
            </a:r>
            <a:r>
              <a:rPr lang="en-US" sz="7200" dirty="0" err="1" smtClean="0">
                <a:solidFill>
                  <a:srgbClr val="FFFF00"/>
                </a:solidFill>
              </a:rPr>
              <a:t>Arritt</a:t>
            </a:r>
            <a:r>
              <a:rPr lang="en-US" sz="7200" dirty="0" smtClean="0">
                <a:solidFill>
                  <a:srgbClr val="FFFF00"/>
                </a:solidFill>
              </a:rPr>
              <a:t>, Department of Agronomy 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1394400"/>
            <a:ext cx="457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http://mesonet.agron.iastate.edu</a:t>
            </a:r>
            <a:endParaRPr lang="en-US" sz="7200" dirty="0"/>
          </a:p>
        </p:txBody>
      </p:sp>
      <p:pic>
        <p:nvPicPr>
          <p:cNvPr id="9" name="Picture 8" descr="iem_1280_1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3563600"/>
            <a:ext cx="7810500" cy="624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800" y="3962400"/>
            <a:ext cx="9982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IEM is an environmental data warehousing project seeking to capture weather and climate datasets to support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multi-disciplinary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research at ISU and beyond.  The IEM builds these datasets through partnerships with data providers generating well over 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300,000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observations per day from hundreds of platforms spread throughout the state.</a:t>
            </a:r>
          </a:p>
          <a:p>
            <a:pPr algn="just"/>
            <a:endParaRPr lang="en-US" sz="3600" dirty="0" smtClean="0">
              <a:solidFill>
                <a:srgbClr val="00B050"/>
              </a:solidFill>
            </a:endParaRPr>
          </a:p>
          <a:p>
            <a:pPr algn="just"/>
            <a:r>
              <a:rPr lang="en-US" sz="3600" dirty="0" smtClean="0"/>
              <a:t>The term “</a:t>
            </a:r>
            <a:r>
              <a:rPr lang="en-US" sz="3600" b="1" dirty="0" err="1" smtClean="0">
                <a:solidFill>
                  <a:schemeClr val="accent2"/>
                </a:solidFill>
              </a:rPr>
              <a:t>mesonet</a:t>
            </a:r>
            <a:r>
              <a:rPr lang="en-US" sz="3600" dirty="0" smtClean="0"/>
              <a:t>” refers to a </a:t>
            </a:r>
            <a:r>
              <a:rPr lang="en-US" sz="3600" dirty="0" err="1" smtClean="0">
                <a:solidFill>
                  <a:schemeClr val="accent2"/>
                </a:solidFill>
              </a:rPr>
              <a:t>NET</a:t>
            </a:r>
            <a:r>
              <a:rPr lang="en-US" sz="3600" dirty="0" err="1" smtClean="0"/>
              <a:t>work</a:t>
            </a:r>
            <a:r>
              <a:rPr lang="en-US" sz="3600" dirty="0" smtClean="0"/>
              <a:t> of observational sensors observing phenomena on the </a:t>
            </a:r>
            <a:r>
              <a:rPr lang="en-US" sz="3600" dirty="0" err="1" smtClean="0">
                <a:solidFill>
                  <a:schemeClr val="accent2"/>
                </a:solidFill>
              </a:rPr>
              <a:t>MESO</a:t>
            </a:r>
            <a:r>
              <a:rPr lang="en-US" sz="3600" dirty="0" err="1" smtClean="0"/>
              <a:t>scale</a:t>
            </a:r>
            <a:r>
              <a:rPr lang="en-US" sz="3600" dirty="0" smtClean="0"/>
              <a:t>. </a:t>
            </a:r>
            <a:r>
              <a:rPr lang="en-US" sz="3600" dirty="0"/>
              <a:t> </a:t>
            </a:r>
            <a:r>
              <a:rPr lang="en-US" sz="3600" dirty="0" smtClean="0"/>
              <a:t>The </a:t>
            </a:r>
            <a:r>
              <a:rPr lang="en-US" sz="3600" dirty="0" err="1" smtClean="0"/>
              <a:t>mesoscale</a:t>
            </a:r>
            <a:r>
              <a:rPr lang="en-US" sz="3600" dirty="0" smtClean="0"/>
              <a:t> is spatial scale on the order of size of clouds to an individual storm system.</a:t>
            </a:r>
            <a:endParaRPr lang="en-US" sz="3600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74302"/>
            <a:ext cx="6958013" cy="76327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743" y="11277600"/>
            <a:ext cx="4180114" cy="4876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599" y="7239000"/>
            <a:ext cx="5042482" cy="4038600"/>
          </a:xfrm>
          <a:prstGeom prst="rect">
            <a:avLst/>
          </a:prstGeom>
        </p:spPr>
      </p:pic>
      <p:pic>
        <p:nvPicPr>
          <p:cNvPr id="25" name="Picture 24" descr="rainfal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6800" y="8229600"/>
            <a:ext cx="5715000" cy="457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989" y="27279600"/>
            <a:ext cx="3751384" cy="3657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200" y="4724400"/>
            <a:ext cx="4459062" cy="3344297"/>
          </a:xfrm>
          <a:prstGeom prst="rect">
            <a:avLst/>
          </a:prstGeom>
        </p:spPr>
      </p:pic>
      <p:pic>
        <p:nvPicPr>
          <p:cNvPr id="28" name="Picture 27" descr="squaw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90600" y="12039600"/>
            <a:ext cx="4389120" cy="4114800"/>
          </a:xfrm>
          <a:prstGeom prst="rect">
            <a:avLst/>
          </a:prstGeom>
        </p:spPr>
      </p:pic>
      <p:pic>
        <p:nvPicPr>
          <p:cNvPr id="29" name="Picture 28" descr="soil-t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11600" y="21488400"/>
            <a:ext cx="6583680" cy="4114800"/>
          </a:xfrm>
          <a:prstGeom prst="rect">
            <a:avLst/>
          </a:prstGeom>
        </p:spPr>
      </p:pic>
      <p:pic>
        <p:nvPicPr>
          <p:cNvPr id="30" name="Picture 29" descr="ide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28200" y="25984200"/>
            <a:ext cx="6604000" cy="4953000"/>
          </a:xfrm>
          <a:prstGeom prst="rect">
            <a:avLst/>
          </a:prstGeom>
        </p:spPr>
      </p:pic>
      <p:pic>
        <p:nvPicPr>
          <p:cNvPr id="31" name="Picture 30" descr="gd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46800" y="19431000"/>
            <a:ext cx="5384800" cy="40386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352800" y="198882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symbols represents the diversity of stations providing near real time data.</a:t>
            </a:r>
          </a:p>
        </p:txBody>
      </p:sp>
      <p:pic>
        <p:nvPicPr>
          <p:cNvPr id="51" name="Picture 50" descr="kcrg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48590" y="19050000"/>
            <a:ext cx="1357726" cy="689307"/>
          </a:xfrm>
          <a:prstGeom prst="rect">
            <a:avLst/>
          </a:prstGeom>
        </p:spPr>
      </p:pic>
      <p:pic>
        <p:nvPicPr>
          <p:cNvPr id="52" name="Picture 51" descr="kimt_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48590" y="18423603"/>
            <a:ext cx="1455820" cy="457200"/>
          </a:xfrm>
          <a:prstGeom prst="rect">
            <a:avLst/>
          </a:prstGeom>
        </p:spPr>
      </p:pic>
      <p:pic>
        <p:nvPicPr>
          <p:cNvPr id="53" name="Picture 52" descr="kcci8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48590" y="17170804"/>
            <a:ext cx="1400175" cy="381000"/>
          </a:xfrm>
          <a:prstGeom prst="rect">
            <a:avLst/>
          </a:prstGeom>
        </p:spPr>
      </p:pic>
      <p:pic>
        <p:nvPicPr>
          <p:cNvPr id="54" name="Picture 53" descr="kelo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48590" y="17721004"/>
            <a:ext cx="1290484" cy="533400"/>
          </a:xfrm>
          <a:prstGeom prst="rect">
            <a:avLst/>
          </a:prstGeom>
        </p:spPr>
      </p:pic>
      <p:pic>
        <p:nvPicPr>
          <p:cNvPr id="55" name="Picture 54" descr="doticon.gi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48590" y="13515975"/>
            <a:ext cx="2133600" cy="585694"/>
          </a:xfrm>
          <a:prstGeom prst="rect">
            <a:avLst/>
          </a:prstGeom>
        </p:spPr>
      </p:pic>
      <p:pic>
        <p:nvPicPr>
          <p:cNvPr id="57" name="Picture 56" descr="iihrlogo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748590" y="15049669"/>
            <a:ext cx="1289049" cy="44196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11748590" y="15660829"/>
            <a:ext cx="1738810" cy="762000"/>
            <a:chOff x="11748590" y="15240000"/>
            <a:chExt cx="1738810" cy="762000"/>
          </a:xfrm>
        </p:grpSpPr>
        <p:pic>
          <p:nvPicPr>
            <p:cNvPr id="56" name="Picture 55" descr="nws.gif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1748590" y="15240000"/>
              <a:ext cx="852985" cy="762000"/>
            </a:xfrm>
            <a:prstGeom prst="rect">
              <a:avLst/>
            </a:prstGeom>
          </p:spPr>
        </p:pic>
        <p:pic>
          <p:nvPicPr>
            <p:cNvPr id="58" name="Picture 57" descr="faa.jp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25400" y="15240000"/>
              <a:ext cx="762000" cy="762000"/>
            </a:xfrm>
            <a:prstGeom prst="rect">
              <a:avLst/>
            </a:prstGeom>
          </p:spPr>
        </p:pic>
      </p:grpSp>
      <p:pic>
        <p:nvPicPr>
          <p:cNvPr id="59" name="Picture 58" descr="usgs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748590" y="16592029"/>
            <a:ext cx="1428750" cy="409575"/>
          </a:xfrm>
          <a:prstGeom prst="rect">
            <a:avLst/>
          </a:prstGeom>
        </p:spPr>
      </p:pic>
      <p:pic>
        <p:nvPicPr>
          <p:cNvPr id="60" name="Picture 59" descr="ncrs.jp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734800" y="14270869"/>
            <a:ext cx="1190625" cy="6096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0363200" y="23241000"/>
            <a:ext cx="4648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IEM server stats: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 ~300,000 </a:t>
            </a:r>
            <a:r>
              <a:rPr lang="en-US" sz="3600" dirty="0" smtClean="0"/>
              <a:t>website users </a:t>
            </a:r>
            <a:r>
              <a:rPr lang="en-US" sz="3600" dirty="0" smtClean="0"/>
              <a:t>per </a:t>
            </a:r>
            <a:r>
              <a:rPr lang="en-US" sz="3600" dirty="0" smtClean="0"/>
              <a:t>day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~50 </a:t>
            </a:r>
            <a:r>
              <a:rPr lang="en-US" sz="3600" dirty="0" smtClean="0"/>
              <a:t>billion point </a:t>
            </a:r>
            <a:r>
              <a:rPr lang="en-US" sz="3600" dirty="0" smtClean="0"/>
              <a:t>observations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15 </a:t>
            </a:r>
            <a:r>
              <a:rPr lang="en-US" sz="3600" dirty="0" smtClean="0"/>
              <a:t>terabytes of data available on </a:t>
            </a:r>
            <a:r>
              <a:rPr lang="en-US" sz="3600" dirty="0" smtClean="0"/>
              <a:t>demand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50 </a:t>
            </a:r>
            <a:r>
              <a:rPr lang="en-US" sz="3600" dirty="0" smtClean="0"/>
              <a:t>gigabytes archived per day</a:t>
            </a:r>
          </a:p>
          <a:p>
            <a:endParaRPr lang="en-US" sz="3600" dirty="0"/>
          </a:p>
          <a:p>
            <a:r>
              <a:rPr lang="en-US" sz="3600" dirty="0" smtClean="0"/>
              <a:t>IEM Daily </a:t>
            </a:r>
            <a:r>
              <a:rPr lang="en-US" sz="3600" dirty="0" smtClean="0"/>
              <a:t>Feature: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Once </a:t>
            </a:r>
            <a:r>
              <a:rPr lang="en-US" sz="3600" dirty="0" smtClean="0"/>
              <a:t>per day blog of current weather and climate info in Iowa</a:t>
            </a:r>
            <a:endParaRPr lang="en-US" sz="3600" dirty="0"/>
          </a:p>
        </p:txBody>
      </p:sp>
      <p:sp>
        <p:nvSpPr>
          <p:cNvPr id="63" name="TextBox 62"/>
          <p:cNvSpPr txBox="1"/>
          <p:nvPr/>
        </p:nvSpPr>
        <p:spPr>
          <a:xfrm>
            <a:off x="16611600" y="19431000"/>
            <a:ext cx="1226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Iowa Daily Erosion Project (IDEP) is a near real-time modeling effort to analyze soil erosion potential based on high resolution inputs of rainfall, soils, and management practices.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317200" y="2148840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A model run is made for each point of a representative sample of Iowa soils, hill slopes, and management on a township level.  Each run generates a time and depth profile of soil moisture.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611600" y="25984200"/>
            <a:ext cx="563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A </a:t>
            </a:r>
            <a:r>
              <a:rPr lang="en-US" sz="3600" dirty="0" smtClean="0">
                <a:solidFill>
                  <a:srgbClr val="FFFF00"/>
                </a:solidFill>
              </a:rPr>
              <a:t>statewide raster analysis of soil displacement is </a:t>
            </a:r>
            <a:r>
              <a:rPr lang="en-US" sz="3600" dirty="0" smtClean="0">
                <a:solidFill>
                  <a:srgbClr val="FFFF00"/>
                </a:solidFill>
              </a:rPr>
              <a:t>shown </a:t>
            </a:r>
            <a:r>
              <a:rPr lang="en-US" sz="3600" dirty="0" smtClean="0">
                <a:solidFill>
                  <a:srgbClr val="FFFF00"/>
                </a:solidFill>
              </a:rPr>
              <a:t>here for an intense rainfall event in </a:t>
            </a:r>
            <a:r>
              <a:rPr lang="en-US" sz="3600" dirty="0" smtClean="0">
                <a:solidFill>
                  <a:srgbClr val="FFFF00"/>
                </a:solidFill>
              </a:rPr>
              <a:t>April 2008.</a:t>
            </a:r>
          </a:p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Version 2 of this project is underway and include: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Explicit slopes and soils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1km/5min Precipitation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FF00"/>
                </a:solidFill>
              </a:rPr>
              <a:t>Satellite Derived Cropping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6611600" y="4724400"/>
            <a:ext cx="1280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IEM gathers and archives observations of wind from automated platforms reporting as temporally fine as every 6 seconds.  This archive can be used to provide assessments of Iowa’s wind climatology.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945600" y="7239000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Figure to the left shows Iowa’s strong annual signal for u and v wind components.  </a:t>
            </a:r>
            <a:r>
              <a:rPr lang="en-US" sz="3600" dirty="0" smtClean="0">
                <a:solidFill>
                  <a:srgbClr val="FFFF00"/>
                </a:solidFill>
              </a:rPr>
              <a:t>The blue line shows the dominate northerlies (negative v) in the winter time and southerlies (positive v) in the summer time.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611600" y="119634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Wind roses are commonly used to quickly show preferred wind speeds and direction.  Plots like this one can be generated on the website for over 100 </a:t>
            </a:r>
            <a:r>
              <a:rPr lang="en-US" sz="3600" dirty="0" smtClean="0">
                <a:solidFill>
                  <a:srgbClr val="FFFF00"/>
                </a:solidFill>
              </a:rPr>
              <a:t>locations in  Iowa and thousands more around the globe!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46800" y="472440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IEM maintains a long term archive of </a:t>
            </a:r>
            <a:r>
              <a:rPr lang="en-US" sz="3600" dirty="0" smtClean="0">
                <a:solidFill>
                  <a:srgbClr val="FFFF00"/>
                </a:solidFill>
              </a:rPr>
              <a:t>daily rainfall </a:t>
            </a:r>
            <a:r>
              <a:rPr lang="en-US" sz="3600" dirty="0" smtClean="0">
                <a:solidFill>
                  <a:srgbClr val="FFFF00"/>
                </a:solidFill>
              </a:rPr>
              <a:t>observations dating back to 1893. </a:t>
            </a:r>
            <a:r>
              <a:rPr lang="en-US" sz="3600" dirty="0" smtClean="0">
                <a:solidFill>
                  <a:srgbClr val="FFFF00"/>
                </a:solidFill>
              </a:rPr>
              <a:t>These numbers provide the climatology that years like this year can be compared to.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338000" y="8229600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IEM provides a real time high resolution gridded analysis of rainfall available in GIS formats. This image shows the tremendous total amount of rainfall during a portion of the Floods of 2008 in Eastern Iowa.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546800" y="13258800"/>
            <a:ext cx="7391400" cy="293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IEM also collects stream flow information providing an online downloadable archive. This hydrograph shows the Ames Squaw Creek flood events in 2008.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2" name="Picture 71" descr="nstl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023800" y="23850600"/>
            <a:ext cx="6096000" cy="333375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7490400" y="19431000"/>
            <a:ext cx="647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website allows customized generation of maps based on daily high and low temperature observations.  In this map, a common agricultural unit of Growing Degree Days is presented.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490400" y="27736800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IEM provides a near-</a:t>
            </a:r>
            <a:r>
              <a:rPr lang="en-US" sz="3600" dirty="0" err="1" smtClean="0">
                <a:solidFill>
                  <a:srgbClr val="FFFF00"/>
                </a:solidFill>
              </a:rPr>
              <a:t>realtime</a:t>
            </a:r>
            <a:r>
              <a:rPr lang="en-US" sz="3600" dirty="0" smtClean="0">
                <a:solidFill>
                  <a:srgbClr val="FFFF00"/>
                </a:solidFill>
              </a:rPr>
              <a:t> and archive of GIS ready </a:t>
            </a:r>
            <a:r>
              <a:rPr lang="en-US" sz="3600" dirty="0">
                <a:solidFill>
                  <a:srgbClr val="FFFF00"/>
                </a:solidFill>
              </a:rPr>
              <a:t>s</a:t>
            </a:r>
            <a:r>
              <a:rPr lang="en-US" sz="3600" dirty="0" smtClean="0">
                <a:solidFill>
                  <a:srgbClr val="FFFF00"/>
                </a:solidFill>
              </a:rPr>
              <a:t>atellite images.  The image to the left is from GOES East on 2 March 2012. 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546800" y="238506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IEM collects soil and atmospheric flux information provided by advanced observation equipment operated by the National </a:t>
            </a:r>
            <a:r>
              <a:rPr lang="en-US" sz="3600" dirty="0" smtClean="0">
                <a:solidFill>
                  <a:srgbClr val="FFFF00"/>
                </a:solidFill>
              </a:rPr>
              <a:t>Laboratory for Agriculture and the Environment. 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6" name="Picture 75" descr="agron.gif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90600" y="762000"/>
            <a:ext cx="5486400" cy="1133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572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Agronomy Department Iowa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Agronomy Dept.</dc:creator>
  <cp:lastModifiedBy>Daryl Herzmann</cp:lastModifiedBy>
  <cp:revision>58</cp:revision>
  <dcterms:created xsi:type="dcterms:W3CDTF">2009-02-02T13:49:05Z</dcterms:created>
  <dcterms:modified xsi:type="dcterms:W3CDTF">2013-09-16T14:25:57Z</dcterms:modified>
</cp:coreProperties>
</file>