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rIns="0" tIns="0" bIns="0">
            <a:normAutofit fontScale="78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0" y="0"/>
            <a:ext cx="10079640" cy="377964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"/>
          <p:cNvSpPr/>
          <p:nvPr/>
        </p:nvSpPr>
        <p:spPr>
          <a:xfrm>
            <a:off x="0" y="5400000"/>
            <a:ext cx="10079640" cy="2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"/>
          <p:cNvSpPr/>
          <p:nvPr/>
        </p:nvSpPr>
        <p:spPr>
          <a:xfrm>
            <a:off x="0" y="0"/>
            <a:ext cx="10079640" cy="1214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>
            <a:off x="9315000" y="5175000"/>
            <a:ext cx="449640" cy="4496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277815DE-F255-41A1-AF93-ABD79B993638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0" y="5400000"/>
            <a:ext cx="10079640" cy="2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"/>
          <p:cNvSpPr/>
          <p:nvPr/>
        </p:nvSpPr>
        <p:spPr>
          <a:xfrm>
            <a:off x="0" y="0"/>
            <a:ext cx="10079640" cy="1214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"/>
          <p:cNvSpPr/>
          <p:nvPr/>
        </p:nvSpPr>
        <p:spPr>
          <a:xfrm>
            <a:off x="9315000" y="5175000"/>
            <a:ext cx="449640" cy="4496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"/>
          <p:cNvSpPr/>
          <p:nvPr/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8CEB69AA-712E-4C3B-87F2-DBFE2CA0D48B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3680" cy="1619640"/>
          </a:xfrm>
          <a:prstGeom prst="rect">
            <a:avLst/>
          </a:prstGeom>
        </p:spPr>
        <p:txBody>
          <a:bodyPr lIns="0" rIns="0" tIns="0" bIns="0">
            <a:normAutofit fontScale="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3680" cy="1619640"/>
          </a:xfrm>
          <a:prstGeom prst="rect">
            <a:avLst/>
          </a:prstGeom>
        </p:spPr>
        <p:txBody>
          <a:bodyPr lIns="0" rIns="0" tIns="0" bIns="0">
            <a:normAutofit fontScale="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"/>
          <p:cNvSpPr/>
          <p:nvPr/>
        </p:nvSpPr>
        <p:spPr>
          <a:xfrm>
            <a:off x="2520000" y="1350000"/>
            <a:ext cx="5039640" cy="188964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</p:spPr>
        <p:txBody>
          <a:bodyPr lIns="0" rIns="0" tIns="0" bIns="0">
            <a:normAutofit fontScale="6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mailto:akrherz@iastate.edu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"/>
          <p:cNvSpPr/>
          <p:nvPr/>
        </p:nvSpPr>
        <p:spPr>
          <a:xfrm>
            <a:off x="360000" y="2835000"/>
            <a:ext cx="9359640" cy="7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Iowa Environmental Mesonet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360000" y="3915000"/>
            <a:ext cx="9359640" cy="148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Source Sans Pro"/>
              </a:rPr>
              <a:t>ACM Small Business Forum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Source Sans Pro"/>
              </a:rPr>
              <a:t>4 May 2022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"/>
          <p:cNvSpPr/>
          <p:nvPr/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What’s going on here?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Iowa ?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Is the website limited to just Iowa data?  </a:t>
            </a:r>
            <a:r>
              <a:rPr b="1" lang="en-US" sz="2100" spc="-1" strike="noStrike">
                <a:solidFill>
                  <a:srgbClr val="c9211e"/>
                </a:solidFill>
                <a:latin typeface="Source Sans Pro"/>
              </a:rPr>
              <a:t>A: No</a:t>
            </a:r>
            <a:endParaRPr b="0" lang="en-US" sz="21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Environmental ?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Is the website limited to just environment data? </a:t>
            </a:r>
            <a:r>
              <a:rPr b="1" lang="en-US" sz="2100" spc="-1" strike="noStrike">
                <a:solidFill>
                  <a:srgbClr val="c9211e"/>
                </a:solidFill>
                <a:latin typeface="Source Sans Pro"/>
              </a:rPr>
              <a:t>A: Depends</a:t>
            </a:r>
            <a:endParaRPr b="0" lang="en-US" sz="21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Mesonet ?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Is the website limited to just mesoscale observations? </a:t>
            </a:r>
            <a:r>
              <a:rPr b="1" lang="en-US" sz="2100" spc="-1" strike="noStrike">
                <a:solidFill>
                  <a:srgbClr val="c9211e"/>
                </a:solidFill>
                <a:latin typeface="Source Sans Pro"/>
              </a:rPr>
              <a:t>A: No</a:t>
            </a:r>
            <a:endParaRPr b="0" lang="en-US" sz="21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c9211e"/>
                </a:solidFill>
                <a:latin typeface="Source Sans Pro Semibold"/>
              </a:rPr>
              <a:t>Daryl has some explaining to do!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"/>
          <p:cNvSpPr/>
          <p:nvPr/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Subversive and Academic Altruistic Goals</a:t>
            </a:r>
            <a:br/>
            <a:r>
              <a:rPr b="1" lang="en-US" sz="2000" spc="-1" strike="noStrike">
                <a:solidFill>
                  <a:srgbClr val="ffffff"/>
                </a:solidFill>
                <a:latin typeface="Source Sans Pro Black"/>
              </a:rPr>
              <a:t>(</a:t>
            </a:r>
            <a:r>
              <a:rPr b="1" i="1" lang="en-US" sz="2000" spc="-1" strike="noStrike">
                <a:solidFill>
                  <a:srgbClr val="ffffff"/>
                </a:solidFill>
                <a:latin typeface="Source Sans Pro Black"/>
              </a:rPr>
              <a:t>Summarizing past ~21 years of work)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9000"/>
          </a:bodyPr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Realized having just Iowa data was insufficient to support paying grant work on ISU research projects.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Realized NCDC/NCEI website/services was the worst on the Internets. (my website ranks #2 worst)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Realized the best way to stop the daily email deluge is to update my website with each email to prevent it from coming again from another person.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Realized most weather websites are great for real-time, but have no archive capabilities.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Realized weather.gov does not support NWS users.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"/>
          <p:cNvSpPr/>
          <p:nvPr/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So the result of my realizations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A website with massive number of portals (~150), api services (~50), auto-plots (227), and spinning disk archives (~250 TB).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A website with intentionally stable URIs and predictable (maybe) interfaces to link against.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A website with all code on github.com/akrherz with an open license.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A website with about ~250k users per day, 99.9% of them have no idea they are using it (via third parties).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"/>
          <p:cNvSpPr/>
          <p:nvPr/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Datasets Curated</a:t>
            </a:r>
            <a:br/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(or how many abbreviations fit on one slide)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360000" y="1485000"/>
            <a:ext cx="4566960" cy="37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6000"/>
          </a:bodyPr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ASOS 1 Minute Data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AWC / CWSU products and web products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Bukfit Profiles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CLI Data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Global METAR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HML (River Stage Forecasts)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Iowa+ Webcams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Local Storm Reports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MADIS / HFMETAR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MRMS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NCEP F000 Models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NEXRAD Attributes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NEXRAD Level II Live Data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5155920" y="1485000"/>
            <a:ext cx="4566960" cy="37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4000"/>
          </a:bodyPr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NRCS SCAN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NWS Text Archive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NWS WaWA Map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PIREPs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Public RWIS Networks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RADAR Products (Single/Mosaic)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RTMA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SHEF HADS/DCP/COOP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SIGMETs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SPC MCD/Watches/Outlooks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SMOS Satellite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Soundings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Text MOS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VTEC WaWA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"/>
          <p:cNvSpPr/>
          <p:nvPr/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The moral of today’s talk: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7000"/>
          </a:bodyPr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Next time you are doing CCM work and think  “I need obs for Nantucket, MA from 1986, where could I find that?”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Then think “Oh, I bet the IEM has that.”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Then visit my website and thrash about for 5 minutes, cussing the entire way because you have no idea where I buried such data.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Then email Daryl </a:t>
            </a:r>
            <a:r>
              <a:rPr b="1" lang="en-US" sz="2400" spc="-1" strike="noStrike" u="sng">
                <a:solidFill>
                  <a:srgbClr val="0000ff"/>
                </a:solidFill>
                <a:uFillTx/>
                <a:latin typeface="Source Sans Pro Semibold"/>
                <a:hlinkClick r:id="rId1"/>
              </a:rPr>
              <a:t>akrherz@iastate.edu</a:t>
            </a: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 and see how fast I can turn around your email.</a:t>
            </a:r>
            <a:endParaRPr b="0" lang="en-US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Daryl then internally giggles/smiles that such a workflow just happened.  What a time to be alive!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"/>
          <p:cNvSpPr/>
          <p:nvPr/>
        </p:nvSpPr>
        <p:spPr>
          <a:xfrm>
            <a:off x="2700000" y="1440000"/>
            <a:ext cx="4679640" cy="16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1" lang="en-US" sz="2700" spc="-1" strike="noStrike">
                <a:solidFill>
                  <a:srgbClr val="2c3e50"/>
                </a:solidFill>
                <a:latin typeface="Source Sans Pro Black"/>
              </a:rPr>
              <a:t>Alright, website tour time!</a:t>
            </a:r>
            <a:endParaRPr b="0" lang="en-US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LibreOffice/7.1.8.1$Linux_X86_64 LibreOffice_project/10$Build-1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2022-05-03T08:19:13Z</dcterms:created>
  <dc:creator/>
  <dc:description/>
  <dc:language>en-US</dc:language>
  <cp:lastModifiedBy/>
  <dcterms:modified xsi:type="dcterms:W3CDTF">2022-05-03T09:59:28Z</dcterms:modified>
  <cp:revision>5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