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6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04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3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3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0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1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BC103C-BF6B-4549-BD12-E73B34364CA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4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ilyero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84DF-F923-46D5-A820-464937C8E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Website, Climate Data, and Real Time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E9FED-2853-41B5-B02C-EC683EDB5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25 Nov 2019</a:t>
            </a:r>
          </a:p>
          <a:p>
            <a:r>
              <a:rPr lang="en-US" dirty="0"/>
              <a:t>@</a:t>
            </a:r>
            <a:r>
              <a:rPr lang="en-US" dirty="0" err="1"/>
              <a:t>akrherz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3CE544-8511-4734-A6B6-677F5327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Dailyerosion.org/map/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1F19EA-CBAD-4B4E-B473-76140E509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427646" cy="3767899"/>
          </a:xfrm>
        </p:spPr>
        <p:txBody>
          <a:bodyPr>
            <a:noAutofit/>
          </a:bodyPr>
          <a:lstStyle/>
          <a:p>
            <a:r>
              <a:rPr lang="en-US" sz="2400" dirty="0" err="1"/>
              <a:t>Openlayers</a:t>
            </a:r>
            <a:r>
              <a:rPr lang="en-US" sz="2400" dirty="0"/>
              <a:t> based </a:t>
            </a:r>
            <a:r>
              <a:rPr lang="en-US" sz="2400" dirty="0" err="1"/>
              <a:t>slippy</a:t>
            </a:r>
            <a:r>
              <a:rPr lang="en-US" sz="2400" dirty="0"/>
              <a:t> map</a:t>
            </a:r>
          </a:p>
          <a:p>
            <a:r>
              <a:rPr lang="en-US" sz="2400" dirty="0" err="1"/>
              <a:t>GeoJSON</a:t>
            </a:r>
            <a:r>
              <a:rPr lang="en-US" sz="2400" dirty="0"/>
              <a:t> provided HUC12 data via web service</a:t>
            </a:r>
          </a:p>
          <a:p>
            <a:r>
              <a:rPr lang="en-US" sz="2400" dirty="0"/>
              <a:t>On-the-fly aggregation in time</a:t>
            </a:r>
          </a:p>
          <a:p>
            <a:r>
              <a:rPr lang="en-US" sz="2400" dirty="0"/>
              <a:t>Version 2 of map will be using </a:t>
            </a:r>
            <a:r>
              <a:rPr lang="en-US" sz="2400" dirty="0" err="1"/>
              <a:t>mapbox-gl</a:t>
            </a:r>
            <a:r>
              <a:rPr lang="en-US" sz="2400" dirty="0"/>
              <a:t> and have new UI layout</a:t>
            </a: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C51553E7-E282-4684-AF47-36B9F63B4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076319"/>
            <a:ext cx="5065712" cy="3370524"/>
          </a:xfrm>
        </p:spPr>
      </p:pic>
    </p:spTree>
    <p:extLst>
      <p:ext uri="{BB962C8B-B14F-4D97-AF65-F5344CB8AC3E}">
        <p14:creationId xmlns:p14="http://schemas.microsoft.com/office/powerpoint/2010/main" val="230689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D2F4-32B8-49CA-906B-AC312D86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5371-3EE3-4457-A7F9-84191E6E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522,864 hillslopes</a:t>
            </a:r>
          </a:p>
          <a:p>
            <a:r>
              <a:rPr lang="en-US" sz="2800" dirty="0"/>
              <a:t>4,086 HUC12s covered</a:t>
            </a:r>
          </a:p>
          <a:p>
            <a:r>
              <a:rPr lang="en-US" sz="2800" dirty="0"/>
              <a:t>282,281 climate files</a:t>
            </a:r>
          </a:p>
          <a:p>
            <a:pPr lvl="1"/>
            <a:r>
              <a:rPr lang="en-US" sz="2800" dirty="0"/>
              <a:t>Climate files are provided on a 0.01 x 0.01 degree analysis grid, so some spatially close hillslopes share a single climate file</a:t>
            </a:r>
          </a:p>
          <a:p>
            <a:r>
              <a:rPr lang="en-US" sz="2800" dirty="0"/>
              <a:t>Presently producing yesterday’s estimates at ~4:30 AM each morning</a:t>
            </a:r>
          </a:p>
        </p:txBody>
      </p:sp>
    </p:spTree>
    <p:extLst>
      <p:ext uri="{BB962C8B-B14F-4D97-AF65-F5344CB8AC3E}">
        <p14:creationId xmlns:p14="http://schemas.microsoft.com/office/powerpoint/2010/main" val="342238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E1A9-EABD-44ED-B835-E3C11A87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C231-402C-4902-871D-4A7F9682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Generally a Python 3 stack</a:t>
            </a:r>
          </a:p>
          <a:p>
            <a:r>
              <a:rPr lang="en-US" sz="2800" dirty="0" err="1"/>
              <a:t>Github</a:t>
            </a:r>
            <a:r>
              <a:rPr lang="en-US" sz="2800" dirty="0"/>
              <a:t> code projects </a:t>
            </a:r>
            <a:r>
              <a:rPr lang="en-US" sz="2800" dirty="0">
                <a:hlinkClick r:id="rId2"/>
              </a:rPr>
              <a:t>https://github.com/dailyerosion</a:t>
            </a:r>
            <a:endParaRPr lang="en-US" sz="2800" dirty="0"/>
          </a:p>
          <a:p>
            <a:pPr lvl="1"/>
            <a:r>
              <a:rPr lang="en-US" sz="2800" dirty="0"/>
              <a:t>“dep” -&gt; real time execution, WEPP mods</a:t>
            </a:r>
          </a:p>
          <a:p>
            <a:pPr lvl="1"/>
            <a:r>
              <a:rPr lang="en-US" sz="2800" dirty="0"/>
              <a:t>“</a:t>
            </a:r>
            <a:r>
              <a:rPr lang="en-US" sz="2800" dirty="0" err="1"/>
              <a:t>depmap</a:t>
            </a:r>
            <a:r>
              <a:rPr lang="en-US" sz="2800" dirty="0"/>
              <a:t>” -&gt; website map application</a:t>
            </a:r>
          </a:p>
          <a:p>
            <a:pPr lvl="1"/>
            <a:r>
              <a:rPr lang="en-US" sz="2800" dirty="0"/>
              <a:t>“</a:t>
            </a:r>
            <a:r>
              <a:rPr lang="en-US" sz="2800" dirty="0" err="1"/>
              <a:t>depbackend</a:t>
            </a:r>
            <a:r>
              <a:rPr lang="en-US" sz="2800" dirty="0"/>
              <a:t>” -&gt; API services for the map and others</a:t>
            </a:r>
          </a:p>
        </p:txBody>
      </p:sp>
    </p:spTree>
    <p:extLst>
      <p:ext uri="{BB962C8B-B14F-4D97-AF65-F5344CB8AC3E}">
        <p14:creationId xmlns:p14="http://schemas.microsoft.com/office/powerpoint/2010/main" val="6035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1E9B-F91A-4CB2-AC7A-F484D70B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Processing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D87EC4-F5CF-4F9F-926C-04B0765FC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58762"/>
              </p:ext>
            </p:extLst>
          </p:nvPr>
        </p:nvGraphicFramePr>
        <p:xfrm>
          <a:off x="914400" y="1731963"/>
          <a:ext cx="1035367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96">
                  <a:extLst>
                    <a:ext uri="{9D8B030D-6E8A-4147-A177-3AD203B41FA5}">
                      <a16:colId xmlns:a16="http://schemas.microsoft.com/office/drawing/2014/main" val="3281442422"/>
                    </a:ext>
                  </a:extLst>
                </a:gridCol>
                <a:gridCol w="8548279">
                  <a:extLst>
                    <a:ext uri="{9D8B030D-6E8A-4147-A177-3AD203B41FA5}">
                      <a16:colId xmlns:a16="http://schemas.microsoft.com/office/drawing/2014/main" val="225922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Start Time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Job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173748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12:53 AM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Wake up and edit climate files (~35 minutes)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24257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~1:30 AM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Proctor script enqueues hillslope tasks into RabbitMQ and runs made (~2.5 hours, ~ 60 WEPP runs per second).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35896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~4:00 AM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Post-process the WEPP output files into the database (~30 minutes)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14408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~4:30 AM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Spam twitter with post including summary image of results, wait for @</a:t>
                      </a:r>
                      <a:r>
                        <a:rPr lang="en-US" sz="2000" dirty="0" err="1"/>
                        <a:t>realDonaldTrump</a:t>
                      </a:r>
                      <a:r>
                        <a:rPr lang="en-US" sz="2000" dirty="0"/>
                        <a:t> to retweet the post.  Done.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32985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5:30 AM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Daryl awakens to see what fun failure may have happened with the above.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3706224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06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834D-DF0F-470F-A236-3F0916E0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File Generation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2C0323-3CB0-42F7-AA68-892186EB0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036501"/>
              </p:ext>
            </p:extLst>
          </p:nvPr>
        </p:nvGraphicFramePr>
        <p:xfrm>
          <a:off x="680282" y="3551238"/>
          <a:ext cx="96139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812">
                  <a:extLst>
                    <a:ext uri="{9D8B030D-6E8A-4147-A177-3AD203B41FA5}">
                      <a16:colId xmlns:a16="http://schemas.microsoft.com/office/drawing/2014/main" val="3129880182"/>
                    </a:ext>
                  </a:extLst>
                </a:gridCol>
                <a:gridCol w="5780088">
                  <a:extLst>
                    <a:ext uri="{9D8B030D-6E8A-4147-A177-3AD203B41FA5}">
                      <a16:colId xmlns:a16="http://schemas.microsoft.com/office/drawing/2014/main" val="2425725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Max/Min Air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deg grid analysis of airport weather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Dew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grid, IEM computed average of airport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2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Wind Speed and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grid of airport stations, vector averaged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Solar Radiation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sampled analysis of hourly 3km HRRR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grid of MRMS, Stage IV, NEXRAD Mosaics, and PRISM oh my. 2 minutes resolution in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332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FF5927-F35C-46D4-BF2D-890295ADD49A}"/>
              </a:ext>
            </a:extLst>
          </p:cNvPr>
          <p:cNvSpPr txBox="1"/>
          <p:nvPr/>
        </p:nvSpPr>
        <p:spPr>
          <a:xfrm>
            <a:off x="357187" y="1873146"/>
            <a:ext cx="11717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 every 0.01 x 0.01 degrees </a:t>
            </a:r>
            <a:r>
              <a:rPr lang="en-US" sz="2800" dirty="0" err="1"/>
              <a:t>lat</a:t>
            </a:r>
            <a:r>
              <a:rPr lang="en-US" sz="2800" dirty="0"/>
              <a:t>/</a:t>
            </a:r>
            <a:r>
              <a:rPr lang="en-US" sz="2800" dirty="0" err="1"/>
              <a:t>lon</a:t>
            </a:r>
            <a:r>
              <a:rPr lang="en-US" sz="2800" dirty="0"/>
              <a:t> for where we have hillslopes to model.</a:t>
            </a:r>
          </a:p>
          <a:p>
            <a:r>
              <a:rPr lang="en-US" sz="2800" dirty="0"/>
              <a:t>File every 0.25 x 0.25 degrees for land points “East of the Rockies, Hello.”</a:t>
            </a:r>
          </a:p>
          <a:p>
            <a:r>
              <a:rPr lang="en-US" sz="2800" dirty="0"/>
              <a:t>	for future domain expansion.</a:t>
            </a:r>
          </a:p>
        </p:txBody>
      </p:sp>
    </p:spTree>
    <p:extLst>
      <p:ext uri="{BB962C8B-B14F-4D97-AF65-F5344CB8AC3E}">
        <p14:creationId xmlns:p14="http://schemas.microsoft.com/office/powerpoint/2010/main" val="197997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FA6C-2E3B-4122-8750-59CA8F8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Acronym Soup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66A0D1-499E-4898-84AE-E74C6A869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285042"/>
              </p:ext>
            </p:extLst>
          </p:nvPr>
        </p:nvGraphicFramePr>
        <p:xfrm>
          <a:off x="914400" y="1731963"/>
          <a:ext cx="103536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544">
                  <a:extLst>
                    <a:ext uri="{9D8B030D-6E8A-4147-A177-3AD203B41FA5}">
                      <a16:colId xmlns:a16="http://schemas.microsoft.com/office/drawing/2014/main" val="3015676837"/>
                    </a:ext>
                  </a:extLst>
                </a:gridCol>
                <a:gridCol w="2371293">
                  <a:extLst>
                    <a:ext uri="{9D8B030D-6E8A-4147-A177-3AD203B41FA5}">
                      <a16:colId xmlns:a16="http://schemas.microsoft.com/office/drawing/2014/main" val="2725301998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934617898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123227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Spatial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1512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MRMS RADAR-Only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deg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minute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Realtime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303919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IEM NEXRAD </a:t>
                      </a:r>
                      <a:r>
                        <a:rPr lang="en-US" dirty="0" err="1"/>
                        <a:t>Mosiac</a:t>
                      </a:r>
                      <a:endParaRPr lang="en-US" dirty="0"/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 deg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minute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Realtime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234030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MRMS </a:t>
                      </a:r>
                      <a:r>
                        <a:rPr lang="en-US" dirty="0" err="1"/>
                        <a:t>Guage-Corr</a:t>
                      </a:r>
                      <a:endParaRPr lang="en-US" dirty="0"/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deg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 + lag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369029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NCEP Stage IV hourly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~4km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Hour lag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225035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NCEP Stage IV “daily”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~4km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UTC – 12 UTC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 for real time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415556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PRISM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 deg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 AM – 7 AM local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 for real time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2563893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55AE7D-B554-494C-BF57-287C68546DC6}"/>
              </a:ext>
            </a:extLst>
          </p:cNvPr>
          <p:cNvSpPr txBox="1"/>
          <p:nvPr/>
        </p:nvSpPr>
        <p:spPr>
          <a:xfrm>
            <a:off x="650671" y="5250648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Disparate data requires desperate measures!</a:t>
            </a:r>
          </a:p>
        </p:txBody>
      </p:sp>
    </p:spTree>
    <p:extLst>
      <p:ext uri="{BB962C8B-B14F-4D97-AF65-F5344CB8AC3E}">
        <p14:creationId xmlns:p14="http://schemas.microsoft.com/office/powerpoint/2010/main" val="200917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E891-EFCE-4462-AA39-402090DF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10,000 foot summary of precipitation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D036-5F90-4085-81BF-A088E9DE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MRMS “RADAR –Only” and NEXRAD Mosaic are providing the “wave form” of precipitation intensity over a given hour.</a:t>
            </a:r>
          </a:p>
          <a:p>
            <a:r>
              <a:rPr lang="en-US" sz="2800" dirty="0"/>
              <a:t>Whatever presently available 24 hour </a:t>
            </a:r>
            <a:r>
              <a:rPr lang="en-US" sz="2800" dirty="0" err="1"/>
              <a:t>precip</a:t>
            </a:r>
            <a:r>
              <a:rPr lang="en-US" sz="2800" dirty="0"/>
              <a:t> totals (Stage IV / PRISM) are used to bias correct the hourly totals.</a:t>
            </a:r>
          </a:p>
          <a:p>
            <a:r>
              <a:rPr lang="en-US" sz="2800" dirty="0"/>
              <a:t>Whatever presently available higher quality control hourly totals bias correct the sub-hourly intensities.</a:t>
            </a:r>
          </a:p>
          <a:p>
            <a:r>
              <a:rPr lang="en-US" sz="2800" dirty="0"/>
              <a:t>Reprocessing occurs days later once more data is available for usage.</a:t>
            </a:r>
          </a:p>
        </p:txBody>
      </p:sp>
    </p:spTree>
    <p:extLst>
      <p:ext uri="{BB962C8B-B14F-4D97-AF65-F5344CB8AC3E}">
        <p14:creationId xmlns:p14="http://schemas.microsoft.com/office/powerpoint/2010/main" val="307275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3F51F-9139-4EFB-8ADF-E7E2B7BE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Text, more Pictures Please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C1E9A36-4200-4D6E-8359-594DEEAD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3" y="2292696"/>
            <a:ext cx="5149175" cy="38618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0F2B04-E643-4A04-AE21-82231045D9E5}"/>
              </a:ext>
            </a:extLst>
          </p:cNvPr>
          <p:cNvCxnSpPr/>
          <p:nvPr/>
        </p:nvCxnSpPr>
        <p:spPr>
          <a:xfrm>
            <a:off x="5758773" y="4416357"/>
            <a:ext cx="8229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21C0590B-8044-4F88-B05C-07D10C1FF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60" y="2306983"/>
            <a:ext cx="5149175" cy="3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3F51F-9139-4EFB-8ADF-E7E2B7BE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Text, more Pictures Please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E9A36-4200-4D6E-8359-594DEEAD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493" y="2292696"/>
            <a:ext cx="5149174" cy="38618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0F2B04-E643-4A04-AE21-82231045D9E5}"/>
              </a:ext>
            </a:extLst>
          </p:cNvPr>
          <p:cNvCxnSpPr/>
          <p:nvPr/>
        </p:nvCxnSpPr>
        <p:spPr>
          <a:xfrm>
            <a:off x="5758773" y="4416357"/>
            <a:ext cx="8229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1C0590B-8044-4F88-B05C-07D10C1FF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460" y="2306983"/>
            <a:ext cx="5149174" cy="3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34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78</TotalTime>
  <Words>520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Website, Climate Data, and Real Time Processing</vt:lpstr>
      <vt:lpstr>Breadth of Processing</vt:lpstr>
      <vt:lpstr>Computing Software</vt:lpstr>
      <vt:lpstr>Daily Processing Timeline</vt:lpstr>
      <vt:lpstr>Climate File Generation</vt:lpstr>
      <vt:lpstr>Precipitation Acronym Soup</vt:lpstr>
      <vt:lpstr>10,000 foot summary of precipitation</vt:lpstr>
      <vt:lpstr>Enough Text, more Pictures Please</vt:lpstr>
      <vt:lpstr>Enough Text, more Pictures Please</vt:lpstr>
      <vt:lpstr>Dailyerosion.org/map/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Herzmann</dc:creator>
  <cp:lastModifiedBy>Daryl Herzmann</cp:lastModifiedBy>
  <cp:revision>12</cp:revision>
  <dcterms:created xsi:type="dcterms:W3CDTF">2019-10-29T14:49:53Z</dcterms:created>
  <dcterms:modified xsi:type="dcterms:W3CDTF">2019-11-26T13:23:04Z</dcterms:modified>
</cp:coreProperties>
</file>