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84" r:id="rId12"/>
    <p:sldId id="285" r:id="rId13"/>
    <p:sldId id="272" r:id="rId14"/>
    <p:sldId id="273" r:id="rId15"/>
    <p:sldId id="274" r:id="rId16"/>
    <p:sldId id="266" r:id="rId17"/>
    <p:sldId id="267" r:id="rId18"/>
    <p:sldId id="268" r:id="rId19"/>
    <p:sldId id="269" r:id="rId20"/>
    <p:sldId id="271" r:id="rId21"/>
    <p:sldId id="278" r:id="rId22"/>
    <p:sldId id="294" r:id="rId23"/>
    <p:sldId id="270" r:id="rId24"/>
    <p:sldId id="286" r:id="rId25"/>
    <p:sldId id="298" r:id="rId26"/>
    <p:sldId id="279" r:id="rId27"/>
    <p:sldId id="282" r:id="rId28"/>
    <p:sldId id="283" r:id="rId29"/>
    <p:sldId id="292" r:id="rId30"/>
    <p:sldId id="293" r:id="rId31"/>
    <p:sldId id="280" r:id="rId32"/>
    <p:sldId id="288" r:id="rId33"/>
    <p:sldId id="287" r:id="rId34"/>
    <p:sldId id="289" r:id="rId35"/>
    <p:sldId id="290" r:id="rId36"/>
    <p:sldId id="291" r:id="rId37"/>
    <p:sldId id="295" r:id="rId38"/>
    <p:sldId id="296" r:id="rId39"/>
    <p:sldId id="297" r:id="rId40"/>
    <p:sldId id="28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1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9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3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9&amp;network=IACLIMATE&amp;station=IA4101&amp;year=2012&amp;base=50&amp;ceiling=86&amp;dpi=100&amp;_fmt=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08&amp;network=IACLIMATE&amp;station=IA4101&amp;sdate=2017/05/01&amp;edate=2017/10/01&amp;base=50&amp;ceil=86&amp;_opt_year2=on&amp;year2=2012&amp;year3=1893&amp;year4=1893&amp;which=gdd&amp;dpi=100&amp;_fmt=png&amp;_cb=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79&amp;network=IACLIMATE&amp;station=IA4101&amp;gddbase=2300&amp;base=50&amp;ceil=86&amp;date=2017/07/20&amp;dpi=100&amp;_fmt=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7&amp;network=IACLIMATE&amp;station=IA4101&amp;year=2017&amp;gdd1=1135&amp;gdd2=1660&amp;dpi=100&amp;_fmt=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55&amp;network=IACLIMATE&amp;station=IA4101&amp;month=2&amp;dpi=100&amp;_fmt=p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sonet.agron.iastate.edu/plotting/auto/?_wait=no&amp;q=32&amp;network=IACLIMATE&amp;station=IA4101&amp;year=2017&amp;var=low&amp;how=diff&amp;dpi=100&amp;_fmt=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23&amp;network=IACLIMATE&amp;station=IA4101&amp;syear=2007&amp;years=12&amp;var=avg_temp&amp;dpi=100&amp;_fmt=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93&amp;network=IA_ASOS&amp;zstation=IOW&amp;year=2017&amp;var=heatindex&amp;ytd=no&amp;inc=no&amp;dpi=100&amp;_fmt=png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77&amp;station=WMNI4&amp;opt=3&amp;sts=2017/04/01+1000&amp;ets=2017/06/01+1000&amp;dpi=100&amp;_fmt=p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177&amp;station=WMNI4&amp;opt=1&amp;sts=2017/04/01+1000&amp;ets=2017/10/01+1000&amp;dpi=100&amp;_fmt=png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177&amp;station=WMNI4&amp;opt=7&amp;sts=2017/04/01+1000&amp;ets=2017/10/01+1000&amp;dpi=100&amp;_fmt=p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49&amp;network=IACLIMATE&amp;station=IA4101&amp;days=91&amp;days2=365&amp;days3=0&amp;year2=2004&amp;year3=2012&amp;sdate=2016/01/01&amp;edate=2018/02/28&amp;dpi=100&amp;_fmt=png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84&amp;sector=IA&amp;src=mrms&amp;opt=per&amp;usdm=yes&amp;ptype=c&amp;sdate=2017/06/01&amp;edate=2017/09/01&amp;dpi=100&amp;_fmt=png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08&amp;network=IACLIMATE&amp;station=IA4101&amp;sdate=2017/05/01&amp;edate=2017/10/01&amp;base=50&amp;ceil=86&amp;year2=1893&amp;year3=1893&amp;year4=1893&amp;which=precip&amp;dpi=100&amp;_fmt=png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08&amp;network=IACLIMATE&amp;station=IA4101&amp;sdate=2017/05/01&amp;edate=2017/10/01&amp;base=50&amp;ceil=86&amp;_opt_year2=on&amp;year2=1993&amp;_opt_year3=on&amp;year3=2012&amp;year4=1893&amp;which=precip&amp;dpi=100&amp;_fmt=p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173&amp;network=IA_ASOS&amp;zstation=IOW&amp;units=mph&amp;p1=0201-0228&amp;p2=0511-0520&amp;p3=0521-0530&amp;p4=0601-0610&amp;p5=0611-0620&amp;p6=0621-0630&amp;y1=1973&amp;y2=2018&amp;dpi=100&amp;_fmt=png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esonet.agron.iastate.edu/sites/windrose.phtml?station=IOW&amp;network=IA_AS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hyperlink" Target="https://mesonet.agron.iastate.edu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Utilizing Weather Station Data to Improve Crop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Daryl Herzmann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akrherz</a:t>
            </a:r>
            <a:endParaRPr lang="en-US" dirty="0" smtClean="0"/>
          </a:p>
          <a:p>
            <a:r>
              <a:rPr lang="en-US" dirty="0"/>
              <a:t>1</a:t>
            </a:r>
            <a:r>
              <a:rPr lang="en-US" dirty="0" smtClean="0"/>
              <a:t> March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6574"/>
            <a:ext cx="2683155" cy="20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Having said all that, let us collect all the weather station data we can find!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4539"/>
            <a:ext cx="4038600" cy="3377284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Iowa Environmental </a:t>
            </a:r>
            <a:r>
              <a:rPr lang="en-US" dirty="0" err="1" smtClean="0"/>
              <a:t>Mesonet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Meso</a:t>
            </a:r>
            <a:r>
              <a:rPr lang="en-US" dirty="0" smtClean="0"/>
              <a:t>” is a fancy weather term for a spatial scale (10s of miles)</a:t>
            </a:r>
          </a:p>
          <a:p>
            <a:r>
              <a:rPr lang="en-US" dirty="0" smtClean="0"/>
              <a:t>Aggregate data from many different observation networks</a:t>
            </a:r>
          </a:p>
          <a:p>
            <a:r>
              <a:rPr lang="en-US" dirty="0" smtClean="0"/>
              <a:t>Rest of my talk shamelessly promotes my website!</a:t>
            </a:r>
          </a:p>
        </p:txBody>
      </p:sp>
    </p:spTree>
    <p:extLst>
      <p:ext uri="{BB962C8B-B14F-4D97-AF65-F5344CB8AC3E}">
        <p14:creationId xmlns:p14="http://schemas.microsoft.com/office/powerpoint/2010/main" val="11524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Plugging my IEM Daily Feature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0" r="26415"/>
          <a:stretch/>
        </p:blipFill>
        <p:spPr>
          <a:xfrm>
            <a:off x="457199" y="2209800"/>
            <a:ext cx="4078261" cy="280862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Highlights something hopefully relevant each day</a:t>
            </a:r>
          </a:p>
          <a:p>
            <a:r>
              <a:rPr lang="en-US" dirty="0" smtClean="0"/>
              <a:t>RSS Feed if you don’t want to check website daily, also view past features</a:t>
            </a:r>
          </a:p>
          <a:p>
            <a:r>
              <a:rPr lang="en-US" dirty="0" smtClean="0"/>
              <a:t>Often links to IEM app that generated the plot, so you can tweak, download raw data</a:t>
            </a:r>
          </a:p>
        </p:txBody>
      </p:sp>
    </p:spTree>
    <p:extLst>
      <p:ext uri="{BB962C8B-B14F-4D97-AF65-F5344CB8AC3E}">
        <p14:creationId xmlns:p14="http://schemas.microsoft.com/office/powerpoint/2010/main" val="23264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51168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3600" y="920746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Plot 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031480"/>
            <a:ext cx="196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Plot Options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306893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4572000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Generated Plot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5867400"/>
            <a:ext cx="274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Raw Data (Excel)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5269289" y="533400"/>
            <a:ext cx="674311" cy="572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269289" y="1958202"/>
            <a:ext cx="674311" cy="2441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3"/>
          </p:cNvCxnSpPr>
          <p:nvPr/>
        </p:nvCxnSpPr>
        <p:spPr>
          <a:xfrm flipH="1">
            <a:off x="5269289" y="3254705"/>
            <a:ext cx="674311" cy="1742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286000" y="6132751"/>
            <a:ext cx="3657600" cy="551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810000" y="4720611"/>
            <a:ext cx="2130674" cy="5616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1223" y="134104"/>
            <a:ext cx="3202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IEM </a:t>
            </a:r>
            <a:r>
              <a:rPr lang="en-US" sz="3200" b="1" dirty="0" smtClean="0"/>
              <a:t>Auto Plotting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218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network should I use?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321676"/>
              </p:ext>
            </p:extLst>
          </p:nvPr>
        </p:nvGraphicFramePr>
        <p:xfrm>
          <a:off x="457200" y="160020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9049129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88220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Recommendation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37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“Daily” High/Low Temps + Precipitation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NWS COOP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IEM “Long Term Climate” / “</a:t>
                      </a:r>
                      <a:r>
                        <a:rPr lang="en-US" dirty="0" err="1" smtClean="0"/>
                        <a:t>Climodat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0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ISU Soil</a:t>
                      </a:r>
                      <a:r>
                        <a:rPr lang="en-US" baseline="0" dirty="0" smtClean="0"/>
                        <a:t> Moisture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ASOS / AWOS (Airport weather stations)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Radiation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ISU Soil Moisture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39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Hourly Rainfall,</a:t>
                      </a:r>
                      <a:r>
                        <a:rPr lang="en-US" baseline="0" dirty="0" smtClean="0"/>
                        <a:t> not snow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ISU Soil Moisture / ASOS / AWOS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3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River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DCP</a:t>
                      </a:r>
                      <a:r>
                        <a:rPr lang="en-US" baseline="0" dirty="0" smtClean="0"/>
                        <a:t> (USGS gauges)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6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Soil </a:t>
                      </a:r>
                      <a:r>
                        <a:rPr lang="en-US" dirty="0" smtClean="0"/>
                        <a:t>Temperature/Moisture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ISU Soil Moisture / SCAN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3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ISU Soil Moisture / ASOS / AWOS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Pavement Temperatures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RWIS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Unicorns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Sorry, we don’t have that, yet.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84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0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find my closest station within a given IEM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IEM -&gt; Info Tab -&gt; Station Data + Metadata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057400"/>
            <a:ext cx="6229350" cy="4626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85800" y="2971800"/>
            <a:ext cx="77152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85799" y="3326818"/>
            <a:ext cx="77152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Weather Variables to Monitor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Growing Degree Days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Temperatures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Wind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are Growing Degree Days (GDD)?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Classic Equation for Corn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𝑑𝑎𝑖𝑙𝑦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𝑑𝑎𝑖𝑙𝑦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−50</m:t>
                      </m:r>
                    </m:oMath>
                  </m:oMathPara>
                </a14:m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 smtClean="0"/>
                  <a:t>Where:</a:t>
                </a:r>
              </a:p>
              <a:p>
                <a:pPr marL="457200" lvl="1" indent="0">
                  <a:buNone/>
                </a:pPr>
                <a:r>
                  <a:rPr lang="en-US" sz="2000" dirty="0" smtClean="0"/>
                  <a:t>Daily hi/low is capped at 86F</a:t>
                </a:r>
              </a:p>
              <a:p>
                <a:pPr marL="457200" lvl="1" indent="0">
                  <a:buNone/>
                </a:pPr>
                <a:r>
                  <a:rPr lang="en-US" sz="2000" dirty="0" smtClean="0"/>
                  <a:t>Daily hi/low is floored at 50F</a:t>
                </a:r>
              </a:p>
              <a:p>
                <a:pPr marL="457200" lvl="1" indent="0">
                  <a:buNone/>
                </a:pPr>
                <a:r>
                  <a:rPr lang="en-US" sz="2000" dirty="0" smtClean="0"/>
                  <a:t>Base is 50F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15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High 90</a:t>
            </a:r>
          </a:p>
          <a:p>
            <a:pPr marL="0" indent="0">
              <a:buNone/>
            </a:pPr>
            <a:r>
              <a:rPr lang="en-US" sz="2000" dirty="0" smtClean="0"/>
              <a:t>Low 48</a:t>
            </a:r>
          </a:p>
          <a:p>
            <a:pPr marL="0" indent="0">
              <a:buNone/>
            </a:pPr>
            <a:r>
              <a:rPr lang="en-US" sz="2000" dirty="0" smtClean="0"/>
              <a:t>GDD: (</a:t>
            </a:r>
            <a:r>
              <a:rPr lang="en-US" sz="2000" strike="sngStrike" dirty="0" smtClean="0"/>
              <a:t>90</a:t>
            </a:r>
            <a:r>
              <a:rPr lang="en-US" sz="2000" dirty="0" smtClean="0"/>
              <a:t> 86 + </a:t>
            </a:r>
            <a:r>
              <a:rPr lang="en-US" sz="2000" strike="sngStrike" dirty="0" smtClean="0"/>
              <a:t>48</a:t>
            </a:r>
            <a:r>
              <a:rPr lang="en-US" sz="2000" dirty="0" smtClean="0"/>
              <a:t> 50)/2 – 50 = 18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Example 2</a:t>
            </a:r>
          </a:p>
          <a:p>
            <a:pPr marL="0" indent="0">
              <a:buNone/>
            </a:pPr>
            <a:r>
              <a:rPr lang="en-US" sz="2000" dirty="0"/>
              <a:t>High </a:t>
            </a:r>
            <a:r>
              <a:rPr lang="en-US" sz="2000" dirty="0" smtClean="0"/>
              <a:t>40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Low </a:t>
            </a:r>
            <a:r>
              <a:rPr lang="en-US" sz="2000" dirty="0" smtClean="0"/>
              <a:t>32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GDD: </a:t>
            </a:r>
            <a:r>
              <a:rPr lang="en-US" sz="2000" dirty="0" smtClean="0"/>
              <a:t>(</a:t>
            </a:r>
            <a:r>
              <a:rPr lang="en-US" sz="2000" strike="sngStrike" dirty="0" smtClean="0"/>
              <a:t>40</a:t>
            </a:r>
            <a:r>
              <a:rPr lang="en-US" sz="2000" dirty="0" smtClean="0"/>
              <a:t> 50 </a:t>
            </a:r>
            <a:r>
              <a:rPr lang="en-US" sz="2000" dirty="0"/>
              <a:t>+ </a:t>
            </a:r>
            <a:r>
              <a:rPr lang="en-US" sz="2000" strike="sngStrike" dirty="0" smtClean="0"/>
              <a:t>32</a:t>
            </a:r>
            <a:r>
              <a:rPr lang="en-US" sz="2000" dirty="0" smtClean="0"/>
              <a:t> </a:t>
            </a:r>
            <a:r>
              <a:rPr lang="en-US" sz="2000" dirty="0"/>
              <a:t>50)/2 – 50 = 0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479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8" cy="6754814"/>
          </a:xfrm>
        </p:spPr>
      </p:pic>
      <p:sp>
        <p:nvSpPr>
          <p:cNvPr id="8" name="Rounded Rectangle 7"/>
          <p:cNvSpPr/>
          <p:nvPr/>
        </p:nvSpPr>
        <p:spPr>
          <a:xfrm>
            <a:off x="7620000" y="6477000"/>
            <a:ext cx="15116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62199" y="2895600"/>
            <a:ext cx="609601" cy="8382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2286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34612" y="4267200"/>
            <a:ext cx="1308988" cy="17526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8" cy="6754813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2286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15000" y="5105400"/>
            <a:ext cx="1308988" cy="9906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7" cy="6754813"/>
          </a:xfrm>
        </p:spPr>
      </p:pic>
      <p:sp>
        <p:nvSpPr>
          <p:cNvPr id="8" name="Rounded Rectangle 7"/>
          <p:cNvSpPr/>
          <p:nvPr/>
        </p:nvSpPr>
        <p:spPr>
          <a:xfrm>
            <a:off x="7543800" y="6477000"/>
            <a:ext cx="15878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8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614">
            <a:off x="7286952" y="3404554"/>
            <a:ext cx="1524059" cy="2032079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-259248" y="4181332"/>
            <a:ext cx="9555648" cy="442926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3487">
            <a:off x="760564" y="4242107"/>
            <a:ext cx="1541052" cy="17953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weather stations exist?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0" y="4572000"/>
            <a:ext cx="91440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3904" y="5477712"/>
            <a:ext cx="3645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PS. </a:t>
            </a:r>
            <a:r>
              <a:rPr lang="en-US" sz="2800" dirty="0">
                <a:solidFill>
                  <a:srgbClr val="FFFF00"/>
                </a:solidFill>
              </a:rPr>
              <a:t>t</a:t>
            </a:r>
            <a:r>
              <a:rPr lang="en-US" sz="2800" dirty="0" smtClean="0">
                <a:solidFill>
                  <a:srgbClr val="FFFF00"/>
                </a:solidFill>
              </a:rPr>
              <a:t>he Earth is not Flat.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1093" y="6369301"/>
            <a:ext cx="211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Images: weather.gov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20130" y="2434281"/>
            <a:ext cx="7092778" cy="1433384"/>
          </a:xfrm>
          <a:custGeom>
            <a:avLst/>
            <a:gdLst>
              <a:gd name="connsiteX0" fmla="*/ 7092778 w 7092778"/>
              <a:gd name="connsiteY0" fmla="*/ 1433384 h 1433384"/>
              <a:gd name="connsiteX1" fmla="*/ 7055708 w 7092778"/>
              <a:gd name="connsiteY1" fmla="*/ 1297460 h 1433384"/>
              <a:gd name="connsiteX2" fmla="*/ 7043351 w 7092778"/>
              <a:gd name="connsiteY2" fmla="*/ 1260389 h 1433384"/>
              <a:gd name="connsiteX3" fmla="*/ 7006281 w 7092778"/>
              <a:gd name="connsiteY3" fmla="*/ 1223319 h 1433384"/>
              <a:gd name="connsiteX4" fmla="*/ 6919784 w 7092778"/>
              <a:gd name="connsiteY4" fmla="*/ 1173892 h 1433384"/>
              <a:gd name="connsiteX5" fmla="*/ 6882713 w 7092778"/>
              <a:gd name="connsiteY5" fmla="*/ 1161535 h 1433384"/>
              <a:gd name="connsiteX6" fmla="*/ 6734432 w 7092778"/>
              <a:gd name="connsiteY6" fmla="*/ 1136822 h 1433384"/>
              <a:gd name="connsiteX7" fmla="*/ 6400800 w 7092778"/>
              <a:gd name="connsiteY7" fmla="*/ 1149178 h 1433384"/>
              <a:gd name="connsiteX8" fmla="*/ 6301946 w 7092778"/>
              <a:gd name="connsiteY8" fmla="*/ 1173892 h 1433384"/>
              <a:gd name="connsiteX9" fmla="*/ 6264875 w 7092778"/>
              <a:gd name="connsiteY9" fmla="*/ 1186249 h 1433384"/>
              <a:gd name="connsiteX10" fmla="*/ 6227805 w 7092778"/>
              <a:gd name="connsiteY10" fmla="*/ 1210962 h 1433384"/>
              <a:gd name="connsiteX11" fmla="*/ 6178378 w 7092778"/>
              <a:gd name="connsiteY11" fmla="*/ 1223319 h 1433384"/>
              <a:gd name="connsiteX12" fmla="*/ 6079524 w 7092778"/>
              <a:gd name="connsiteY12" fmla="*/ 1260389 h 1433384"/>
              <a:gd name="connsiteX13" fmla="*/ 5684108 w 7092778"/>
              <a:gd name="connsiteY13" fmla="*/ 1248033 h 1433384"/>
              <a:gd name="connsiteX14" fmla="*/ 5609967 w 7092778"/>
              <a:gd name="connsiteY14" fmla="*/ 1210962 h 1433384"/>
              <a:gd name="connsiteX15" fmla="*/ 5535827 w 7092778"/>
              <a:gd name="connsiteY15" fmla="*/ 1136822 h 1433384"/>
              <a:gd name="connsiteX16" fmla="*/ 5474043 w 7092778"/>
              <a:gd name="connsiteY16" fmla="*/ 1050324 h 1433384"/>
              <a:gd name="connsiteX17" fmla="*/ 5449329 w 7092778"/>
              <a:gd name="connsiteY17" fmla="*/ 1013254 h 1433384"/>
              <a:gd name="connsiteX18" fmla="*/ 5362832 w 7092778"/>
              <a:gd name="connsiteY18" fmla="*/ 939114 h 1433384"/>
              <a:gd name="connsiteX19" fmla="*/ 5301048 w 7092778"/>
              <a:gd name="connsiteY19" fmla="*/ 914400 h 1433384"/>
              <a:gd name="connsiteX20" fmla="*/ 5226908 w 7092778"/>
              <a:gd name="connsiteY20" fmla="*/ 864973 h 1433384"/>
              <a:gd name="connsiteX21" fmla="*/ 5189838 w 7092778"/>
              <a:gd name="connsiteY21" fmla="*/ 852616 h 1433384"/>
              <a:gd name="connsiteX22" fmla="*/ 5066270 w 7092778"/>
              <a:gd name="connsiteY22" fmla="*/ 790833 h 1433384"/>
              <a:gd name="connsiteX23" fmla="*/ 5029200 w 7092778"/>
              <a:gd name="connsiteY23" fmla="*/ 766119 h 1433384"/>
              <a:gd name="connsiteX24" fmla="*/ 4683211 w 7092778"/>
              <a:gd name="connsiteY24" fmla="*/ 778476 h 1433384"/>
              <a:gd name="connsiteX25" fmla="*/ 4646140 w 7092778"/>
              <a:gd name="connsiteY25" fmla="*/ 790833 h 1433384"/>
              <a:gd name="connsiteX26" fmla="*/ 4559643 w 7092778"/>
              <a:gd name="connsiteY26" fmla="*/ 815546 h 1433384"/>
              <a:gd name="connsiteX27" fmla="*/ 4485502 w 7092778"/>
              <a:gd name="connsiteY27" fmla="*/ 864973 h 1433384"/>
              <a:gd name="connsiteX28" fmla="*/ 4448432 w 7092778"/>
              <a:gd name="connsiteY28" fmla="*/ 889687 h 1433384"/>
              <a:gd name="connsiteX29" fmla="*/ 4411362 w 7092778"/>
              <a:gd name="connsiteY29" fmla="*/ 902043 h 1433384"/>
              <a:gd name="connsiteX30" fmla="*/ 4226011 w 7092778"/>
              <a:gd name="connsiteY30" fmla="*/ 926757 h 1433384"/>
              <a:gd name="connsiteX31" fmla="*/ 3929448 w 7092778"/>
              <a:gd name="connsiteY31" fmla="*/ 914400 h 1433384"/>
              <a:gd name="connsiteX32" fmla="*/ 3855308 w 7092778"/>
              <a:gd name="connsiteY32" fmla="*/ 864973 h 1433384"/>
              <a:gd name="connsiteX33" fmla="*/ 3818238 w 7092778"/>
              <a:gd name="connsiteY33" fmla="*/ 852616 h 1433384"/>
              <a:gd name="connsiteX34" fmla="*/ 3793524 w 7092778"/>
              <a:gd name="connsiteY34" fmla="*/ 815546 h 1433384"/>
              <a:gd name="connsiteX35" fmla="*/ 3707027 w 7092778"/>
              <a:gd name="connsiteY35" fmla="*/ 729049 h 1433384"/>
              <a:gd name="connsiteX36" fmla="*/ 3632886 w 7092778"/>
              <a:gd name="connsiteY36" fmla="*/ 630195 h 1433384"/>
              <a:gd name="connsiteX37" fmla="*/ 3558746 w 7092778"/>
              <a:gd name="connsiteY37" fmla="*/ 556054 h 1433384"/>
              <a:gd name="connsiteX38" fmla="*/ 3484605 w 7092778"/>
              <a:gd name="connsiteY38" fmla="*/ 518984 h 1433384"/>
              <a:gd name="connsiteX39" fmla="*/ 3398108 w 7092778"/>
              <a:gd name="connsiteY39" fmla="*/ 481914 h 1433384"/>
              <a:gd name="connsiteX40" fmla="*/ 3361038 w 7092778"/>
              <a:gd name="connsiteY40" fmla="*/ 444843 h 1433384"/>
              <a:gd name="connsiteX41" fmla="*/ 3262184 w 7092778"/>
              <a:gd name="connsiteY41" fmla="*/ 407773 h 1433384"/>
              <a:gd name="connsiteX42" fmla="*/ 2940908 w 7092778"/>
              <a:gd name="connsiteY42" fmla="*/ 383060 h 1433384"/>
              <a:gd name="connsiteX43" fmla="*/ 2780270 w 7092778"/>
              <a:gd name="connsiteY43" fmla="*/ 370703 h 1433384"/>
              <a:gd name="connsiteX44" fmla="*/ 2520778 w 7092778"/>
              <a:gd name="connsiteY44" fmla="*/ 420130 h 1433384"/>
              <a:gd name="connsiteX45" fmla="*/ 2446638 w 7092778"/>
              <a:gd name="connsiteY45" fmla="*/ 494270 h 1433384"/>
              <a:gd name="connsiteX46" fmla="*/ 2397211 w 7092778"/>
              <a:gd name="connsiteY46" fmla="*/ 543697 h 1433384"/>
              <a:gd name="connsiteX47" fmla="*/ 2372497 w 7092778"/>
              <a:gd name="connsiteY47" fmla="*/ 580768 h 1433384"/>
              <a:gd name="connsiteX48" fmla="*/ 2286000 w 7092778"/>
              <a:gd name="connsiteY48" fmla="*/ 605481 h 1433384"/>
              <a:gd name="connsiteX49" fmla="*/ 1878227 w 7092778"/>
              <a:gd name="connsiteY49" fmla="*/ 580768 h 1433384"/>
              <a:gd name="connsiteX50" fmla="*/ 1828800 w 7092778"/>
              <a:gd name="connsiteY50" fmla="*/ 543697 h 1433384"/>
              <a:gd name="connsiteX51" fmla="*/ 1754659 w 7092778"/>
              <a:gd name="connsiteY51" fmla="*/ 481914 h 1433384"/>
              <a:gd name="connsiteX52" fmla="*/ 1705232 w 7092778"/>
              <a:gd name="connsiteY52" fmla="*/ 395416 h 1433384"/>
              <a:gd name="connsiteX53" fmla="*/ 1680519 w 7092778"/>
              <a:gd name="connsiteY53" fmla="*/ 333633 h 1433384"/>
              <a:gd name="connsiteX54" fmla="*/ 1655805 w 7092778"/>
              <a:gd name="connsiteY54" fmla="*/ 296562 h 1433384"/>
              <a:gd name="connsiteX55" fmla="*/ 1618735 w 7092778"/>
              <a:gd name="connsiteY55" fmla="*/ 160638 h 1433384"/>
              <a:gd name="connsiteX56" fmla="*/ 1569308 w 7092778"/>
              <a:gd name="connsiteY56" fmla="*/ 86497 h 1433384"/>
              <a:gd name="connsiteX57" fmla="*/ 1532238 w 7092778"/>
              <a:gd name="connsiteY57" fmla="*/ 49427 h 1433384"/>
              <a:gd name="connsiteX58" fmla="*/ 1458097 w 7092778"/>
              <a:gd name="connsiteY58" fmla="*/ 24714 h 1433384"/>
              <a:gd name="connsiteX59" fmla="*/ 1396313 w 7092778"/>
              <a:gd name="connsiteY59" fmla="*/ 12357 h 1433384"/>
              <a:gd name="connsiteX60" fmla="*/ 1346886 w 7092778"/>
              <a:gd name="connsiteY60" fmla="*/ 0 h 1433384"/>
              <a:gd name="connsiteX61" fmla="*/ 1013254 w 7092778"/>
              <a:gd name="connsiteY61" fmla="*/ 12357 h 1433384"/>
              <a:gd name="connsiteX62" fmla="*/ 939113 w 7092778"/>
              <a:gd name="connsiteY62" fmla="*/ 61784 h 1433384"/>
              <a:gd name="connsiteX63" fmla="*/ 902043 w 7092778"/>
              <a:gd name="connsiteY63" fmla="*/ 86497 h 1433384"/>
              <a:gd name="connsiteX64" fmla="*/ 864973 w 7092778"/>
              <a:gd name="connsiteY64" fmla="*/ 111211 h 1433384"/>
              <a:gd name="connsiteX65" fmla="*/ 790832 w 7092778"/>
              <a:gd name="connsiteY65" fmla="*/ 148281 h 1433384"/>
              <a:gd name="connsiteX66" fmla="*/ 691978 w 7092778"/>
              <a:gd name="connsiteY66" fmla="*/ 197708 h 1433384"/>
              <a:gd name="connsiteX67" fmla="*/ 654908 w 7092778"/>
              <a:gd name="connsiteY67" fmla="*/ 222422 h 1433384"/>
              <a:gd name="connsiteX68" fmla="*/ 568411 w 7092778"/>
              <a:gd name="connsiteY68" fmla="*/ 247135 h 1433384"/>
              <a:gd name="connsiteX69" fmla="*/ 457200 w 7092778"/>
              <a:gd name="connsiteY69" fmla="*/ 271849 h 1433384"/>
              <a:gd name="connsiteX70" fmla="*/ 210065 w 7092778"/>
              <a:gd name="connsiteY70" fmla="*/ 259492 h 1433384"/>
              <a:gd name="connsiteX71" fmla="*/ 172994 w 7092778"/>
              <a:gd name="connsiteY71" fmla="*/ 247135 h 1433384"/>
              <a:gd name="connsiteX72" fmla="*/ 98854 w 7092778"/>
              <a:gd name="connsiteY72" fmla="*/ 197708 h 1433384"/>
              <a:gd name="connsiteX73" fmla="*/ 49427 w 7092778"/>
              <a:gd name="connsiteY73" fmla="*/ 123568 h 1433384"/>
              <a:gd name="connsiteX74" fmla="*/ 37070 w 7092778"/>
              <a:gd name="connsiteY74" fmla="*/ 86497 h 1433384"/>
              <a:gd name="connsiteX75" fmla="*/ 24713 w 7092778"/>
              <a:gd name="connsiteY75" fmla="*/ 37070 h 1433384"/>
              <a:gd name="connsiteX76" fmla="*/ 0 w 7092778"/>
              <a:gd name="connsiteY76" fmla="*/ 12357 h 143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092778" h="1433384">
                <a:moveTo>
                  <a:pt x="7092778" y="1433384"/>
                </a:moveTo>
                <a:cubicBezTo>
                  <a:pt x="7075312" y="1346057"/>
                  <a:pt x="7087062" y="1391524"/>
                  <a:pt x="7055708" y="1297460"/>
                </a:cubicBezTo>
                <a:cubicBezTo>
                  <a:pt x="7051589" y="1285103"/>
                  <a:pt x="7052561" y="1269599"/>
                  <a:pt x="7043351" y="1260389"/>
                </a:cubicBezTo>
                <a:cubicBezTo>
                  <a:pt x="7030994" y="1248032"/>
                  <a:pt x="7019706" y="1234506"/>
                  <a:pt x="7006281" y="1223319"/>
                </a:cubicBezTo>
                <a:cubicBezTo>
                  <a:pt x="6984379" y="1205067"/>
                  <a:pt x="6944671" y="1184558"/>
                  <a:pt x="6919784" y="1173892"/>
                </a:cubicBezTo>
                <a:cubicBezTo>
                  <a:pt x="6907812" y="1168761"/>
                  <a:pt x="6895528" y="1163865"/>
                  <a:pt x="6882713" y="1161535"/>
                </a:cubicBezTo>
                <a:cubicBezTo>
                  <a:pt x="6670561" y="1122961"/>
                  <a:pt x="6865399" y="1169562"/>
                  <a:pt x="6734432" y="1136822"/>
                </a:cubicBezTo>
                <a:cubicBezTo>
                  <a:pt x="6623221" y="1140941"/>
                  <a:pt x="6511680" y="1139674"/>
                  <a:pt x="6400800" y="1149178"/>
                </a:cubicBezTo>
                <a:cubicBezTo>
                  <a:pt x="6366959" y="1152079"/>
                  <a:pt x="6334169" y="1163151"/>
                  <a:pt x="6301946" y="1173892"/>
                </a:cubicBezTo>
                <a:cubicBezTo>
                  <a:pt x="6289589" y="1178011"/>
                  <a:pt x="6276525" y="1180424"/>
                  <a:pt x="6264875" y="1186249"/>
                </a:cubicBezTo>
                <a:cubicBezTo>
                  <a:pt x="6251592" y="1192890"/>
                  <a:pt x="6241455" y="1205112"/>
                  <a:pt x="6227805" y="1210962"/>
                </a:cubicBezTo>
                <a:cubicBezTo>
                  <a:pt x="6212195" y="1217652"/>
                  <a:pt x="6194707" y="1218653"/>
                  <a:pt x="6178378" y="1223319"/>
                </a:cubicBezTo>
                <a:cubicBezTo>
                  <a:pt x="6144484" y="1233003"/>
                  <a:pt x="6112159" y="1247335"/>
                  <a:pt x="6079524" y="1260389"/>
                </a:cubicBezTo>
                <a:cubicBezTo>
                  <a:pt x="5947719" y="1256270"/>
                  <a:pt x="5815763" y="1255556"/>
                  <a:pt x="5684108" y="1248033"/>
                </a:cubicBezTo>
                <a:cubicBezTo>
                  <a:pt x="5661163" y="1246722"/>
                  <a:pt x="5625705" y="1224951"/>
                  <a:pt x="5609967" y="1210962"/>
                </a:cubicBezTo>
                <a:cubicBezTo>
                  <a:pt x="5583845" y="1187743"/>
                  <a:pt x="5535827" y="1136822"/>
                  <a:pt x="5535827" y="1136822"/>
                </a:cubicBezTo>
                <a:cubicBezTo>
                  <a:pt x="5487169" y="1015178"/>
                  <a:pt x="5541907" y="1118188"/>
                  <a:pt x="5474043" y="1050324"/>
                </a:cubicBezTo>
                <a:cubicBezTo>
                  <a:pt x="5463542" y="1039823"/>
                  <a:pt x="5458836" y="1024663"/>
                  <a:pt x="5449329" y="1013254"/>
                </a:cubicBezTo>
                <a:cubicBezTo>
                  <a:pt x="5429953" y="990003"/>
                  <a:pt x="5388224" y="953221"/>
                  <a:pt x="5362832" y="939114"/>
                </a:cubicBezTo>
                <a:cubicBezTo>
                  <a:pt x="5343442" y="928342"/>
                  <a:pt x="5320521" y="925022"/>
                  <a:pt x="5301048" y="914400"/>
                </a:cubicBezTo>
                <a:cubicBezTo>
                  <a:pt x="5274973" y="900177"/>
                  <a:pt x="5255086" y="874366"/>
                  <a:pt x="5226908" y="864973"/>
                </a:cubicBezTo>
                <a:cubicBezTo>
                  <a:pt x="5214551" y="860854"/>
                  <a:pt x="5201224" y="858942"/>
                  <a:pt x="5189838" y="852616"/>
                </a:cubicBezTo>
                <a:cubicBezTo>
                  <a:pt x="5069471" y="785745"/>
                  <a:pt x="5162863" y="814980"/>
                  <a:pt x="5066270" y="790833"/>
                </a:cubicBezTo>
                <a:cubicBezTo>
                  <a:pt x="5053913" y="782595"/>
                  <a:pt x="5044043" y="766598"/>
                  <a:pt x="5029200" y="766119"/>
                </a:cubicBezTo>
                <a:cubicBezTo>
                  <a:pt x="4913857" y="762398"/>
                  <a:pt x="4798375" y="771046"/>
                  <a:pt x="4683211" y="778476"/>
                </a:cubicBezTo>
                <a:cubicBezTo>
                  <a:pt x="4670213" y="779315"/>
                  <a:pt x="4658664" y="787255"/>
                  <a:pt x="4646140" y="790833"/>
                </a:cubicBezTo>
                <a:cubicBezTo>
                  <a:pt x="4537537" y="821861"/>
                  <a:pt x="4648518" y="785920"/>
                  <a:pt x="4559643" y="815546"/>
                </a:cubicBezTo>
                <a:cubicBezTo>
                  <a:pt x="4489369" y="885820"/>
                  <a:pt x="4557035" y="829206"/>
                  <a:pt x="4485502" y="864973"/>
                </a:cubicBezTo>
                <a:cubicBezTo>
                  <a:pt x="4472219" y="871615"/>
                  <a:pt x="4461715" y="883045"/>
                  <a:pt x="4448432" y="889687"/>
                </a:cubicBezTo>
                <a:cubicBezTo>
                  <a:pt x="4436782" y="895512"/>
                  <a:pt x="4423998" y="898884"/>
                  <a:pt x="4411362" y="902043"/>
                </a:cubicBezTo>
                <a:cubicBezTo>
                  <a:pt x="4343108" y="919106"/>
                  <a:pt x="4303227" y="919035"/>
                  <a:pt x="4226011" y="926757"/>
                </a:cubicBezTo>
                <a:cubicBezTo>
                  <a:pt x="4127157" y="922638"/>
                  <a:pt x="4027042" y="930666"/>
                  <a:pt x="3929448" y="914400"/>
                </a:cubicBezTo>
                <a:cubicBezTo>
                  <a:pt x="3900150" y="909517"/>
                  <a:pt x="3883486" y="874366"/>
                  <a:pt x="3855308" y="864973"/>
                </a:cubicBezTo>
                <a:lnTo>
                  <a:pt x="3818238" y="852616"/>
                </a:lnTo>
                <a:cubicBezTo>
                  <a:pt x="3810000" y="840259"/>
                  <a:pt x="3803459" y="826585"/>
                  <a:pt x="3793524" y="815546"/>
                </a:cubicBezTo>
                <a:cubicBezTo>
                  <a:pt x="3766247" y="785238"/>
                  <a:pt x="3729645" y="762976"/>
                  <a:pt x="3707027" y="729049"/>
                </a:cubicBezTo>
                <a:cubicBezTo>
                  <a:pt x="3680078" y="688626"/>
                  <a:pt x="3669579" y="670557"/>
                  <a:pt x="3632886" y="630195"/>
                </a:cubicBezTo>
                <a:cubicBezTo>
                  <a:pt x="3609376" y="604334"/>
                  <a:pt x="3591903" y="567106"/>
                  <a:pt x="3558746" y="556054"/>
                </a:cubicBezTo>
                <a:cubicBezTo>
                  <a:pt x="3490781" y="533399"/>
                  <a:pt x="3551674" y="557309"/>
                  <a:pt x="3484605" y="518984"/>
                </a:cubicBezTo>
                <a:cubicBezTo>
                  <a:pt x="3441848" y="494551"/>
                  <a:pt x="3439700" y="495777"/>
                  <a:pt x="3398108" y="481914"/>
                </a:cubicBezTo>
                <a:cubicBezTo>
                  <a:pt x="3385751" y="469557"/>
                  <a:pt x="3375258" y="455000"/>
                  <a:pt x="3361038" y="444843"/>
                </a:cubicBezTo>
                <a:cubicBezTo>
                  <a:pt x="3328683" y="421732"/>
                  <a:pt x="3299737" y="416118"/>
                  <a:pt x="3262184" y="407773"/>
                </a:cubicBezTo>
                <a:cubicBezTo>
                  <a:pt x="3130772" y="378570"/>
                  <a:pt x="3158354" y="395851"/>
                  <a:pt x="2940908" y="383060"/>
                </a:cubicBezTo>
                <a:cubicBezTo>
                  <a:pt x="2887296" y="379906"/>
                  <a:pt x="2833816" y="374822"/>
                  <a:pt x="2780270" y="370703"/>
                </a:cubicBezTo>
                <a:cubicBezTo>
                  <a:pt x="2761406" y="373061"/>
                  <a:pt x="2577147" y="379134"/>
                  <a:pt x="2520778" y="420130"/>
                </a:cubicBezTo>
                <a:cubicBezTo>
                  <a:pt x="2492513" y="440687"/>
                  <a:pt x="2471351" y="469557"/>
                  <a:pt x="2446638" y="494270"/>
                </a:cubicBezTo>
                <a:cubicBezTo>
                  <a:pt x="2430162" y="510746"/>
                  <a:pt x="2410136" y="524310"/>
                  <a:pt x="2397211" y="543697"/>
                </a:cubicBezTo>
                <a:cubicBezTo>
                  <a:pt x="2388973" y="556054"/>
                  <a:pt x="2384094" y="571491"/>
                  <a:pt x="2372497" y="580768"/>
                </a:cubicBezTo>
                <a:cubicBezTo>
                  <a:pt x="2364441" y="587213"/>
                  <a:pt x="2289226" y="604675"/>
                  <a:pt x="2286000" y="605481"/>
                </a:cubicBezTo>
                <a:cubicBezTo>
                  <a:pt x="2150076" y="597243"/>
                  <a:pt x="2013174" y="599004"/>
                  <a:pt x="1878227" y="580768"/>
                </a:cubicBezTo>
                <a:cubicBezTo>
                  <a:pt x="1857818" y="578010"/>
                  <a:pt x="1845559" y="555667"/>
                  <a:pt x="1828800" y="543697"/>
                </a:cubicBezTo>
                <a:cubicBezTo>
                  <a:pt x="1768583" y="500685"/>
                  <a:pt x="1812357" y="539612"/>
                  <a:pt x="1754659" y="481914"/>
                </a:cubicBezTo>
                <a:cubicBezTo>
                  <a:pt x="1724749" y="392185"/>
                  <a:pt x="1767573" y="507630"/>
                  <a:pt x="1705232" y="395416"/>
                </a:cubicBezTo>
                <a:cubicBezTo>
                  <a:pt x="1694460" y="376027"/>
                  <a:pt x="1690439" y="353472"/>
                  <a:pt x="1680519" y="333633"/>
                </a:cubicBezTo>
                <a:cubicBezTo>
                  <a:pt x="1673877" y="320350"/>
                  <a:pt x="1662447" y="309845"/>
                  <a:pt x="1655805" y="296562"/>
                </a:cubicBezTo>
                <a:cubicBezTo>
                  <a:pt x="1639957" y="264867"/>
                  <a:pt x="1627700" y="174086"/>
                  <a:pt x="1618735" y="160638"/>
                </a:cubicBezTo>
                <a:cubicBezTo>
                  <a:pt x="1602259" y="135924"/>
                  <a:pt x="1590311" y="107500"/>
                  <a:pt x="1569308" y="86497"/>
                </a:cubicBezTo>
                <a:cubicBezTo>
                  <a:pt x="1556951" y="74140"/>
                  <a:pt x="1547514" y="57914"/>
                  <a:pt x="1532238" y="49427"/>
                </a:cubicBezTo>
                <a:cubicBezTo>
                  <a:pt x="1509466" y="36776"/>
                  <a:pt x="1483230" y="31568"/>
                  <a:pt x="1458097" y="24714"/>
                </a:cubicBezTo>
                <a:cubicBezTo>
                  <a:pt x="1437834" y="19188"/>
                  <a:pt x="1416815" y="16913"/>
                  <a:pt x="1396313" y="12357"/>
                </a:cubicBezTo>
                <a:cubicBezTo>
                  <a:pt x="1379735" y="8673"/>
                  <a:pt x="1363362" y="4119"/>
                  <a:pt x="1346886" y="0"/>
                </a:cubicBezTo>
                <a:cubicBezTo>
                  <a:pt x="1235675" y="4119"/>
                  <a:pt x="1123285" y="-4314"/>
                  <a:pt x="1013254" y="12357"/>
                </a:cubicBezTo>
                <a:cubicBezTo>
                  <a:pt x="983887" y="16807"/>
                  <a:pt x="963827" y="45308"/>
                  <a:pt x="939113" y="61784"/>
                </a:cubicBezTo>
                <a:lnTo>
                  <a:pt x="902043" y="86497"/>
                </a:lnTo>
                <a:cubicBezTo>
                  <a:pt x="889686" y="94735"/>
                  <a:pt x="879062" y="106515"/>
                  <a:pt x="864973" y="111211"/>
                </a:cubicBezTo>
                <a:cubicBezTo>
                  <a:pt x="789803" y="136268"/>
                  <a:pt x="866115" y="107218"/>
                  <a:pt x="790832" y="148281"/>
                </a:cubicBezTo>
                <a:cubicBezTo>
                  <a:pt x="758490" y="165922"/>
                  <a:pt x="722631" y="177272"/>
                  <a:pt x="691978" y="197708"/>
                </a:cubicBezTo>
                <a:cubicBezTo>
                  <a:pt x="679621" y="205946"/>
                  <a:pt x="668191" y="215780"/>
                  <a:pt x="654908" y="222422"/>
                </a:cubicBezTo>
                <a:cubicBezTo>
                  <a:pt x="638053" y="230850"/>
                  <a:pt x="583110" y="243743"/>
                  <a:pt x="568411" y="247135"/>
                </a:cubicBezTo>
                <a:lnTo>
                  <a:pt x="457200" y="271849"/>
                </a:lnTo>
                <a:cubicBezTo>
                  <a:pt x="374822" y="267730"/>
                  <a:pt x="292236" y="266637"/>
                  <a:pt x="210065" y="259492"/>
                </a:cubicBezTo>
                <a:cubicBezTo>
                  <a:pt x="197089" y="258364"/>
                  <a:pt x="184380" y="253461"/>
                  <a:pt x="172994" y="247135"/>
                </a:cubicBezTo>
                <a:cubicBezTo>
                  <a:pt x="147030" y="232711"/>
                  <a:pt x="98854" y="197708"/>
                  <a:pt x="98854" y="197708"/>
                </a:cubicBezTo>
                <a:cubicBezTo>
                  <a:pt x="82378" y="172995"/>
                  <a:pt x="58820" y="151746"/>
                  <a:pt x="49427" y="123568"/>
                </a:cubicBezTo>
                <a:cubicBezTo>
                  <a:pt x="45308" y="111211"/>
                  <a:pt x="40648" y="99021"/>
                  <a:pt x="37070" y="86497"/>
                </a:cubicBezTo>
                <a:cubicBezTo>
                  <a:pt x="32404" y="70168"/>
                  <a:pt x="32308" y="52260"/>
                  <a:pt x="24713" y="37070"/>
                </a:cubicBezTo>
                <a:cubicBezTo>
                  <a:pt x="19503" y="26650"/>
                  <a:pt x="8238" y="20595"/>
                  <a:pt x="0" y="123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956203" y="2532352"/>
            <a:ext cx="7092778" cy="1433384"/>
          </a:xfrm>
          <a:custGeom>
            <a:avLst/>
            <a:gdLst>
              <a:gd name="connsiteX0" fmla="*/ 7092778 w 7092778"/>
              <a:gd name="connsiteY0" fmla="*/ 1433384 h 1433384"/>
              <a:gd name="connsiteX1" fmla="*/ 7055708 w 7092778"/>
              <a:gd name="connsiteY1" fmla="*/ 1297460 h 1433384"/>
              <a:gd name="connsiteX2" fmla="*/ 7043351 w 7092778"/>
              <a:gd name="connsiteY2" fmla="*/ 1260389 h 1433384"/>
              <a:gd name="connsiteX3" fmla="*/ 7006281 w 7092778"/>
              <a:gd name="connsiteY3" fmla="*/ 1223319 h 1433384"/>
              <a:gd name="connsiteX4" fmla="*/ 6919784 w 7092778"/>
              <a:gd name="connsiteY4" fmla="*/ 1173892 h 1433384"/>
              <a:gd name="connsiteX5" fmla="*/ 6882713 w 7092778"/>
              <a:gd name="connsiteY5" fmla="*/ 1161535 h 1433384"/>
              <a:gd name="connsiteX6" fmla="*/ 6734432 w 7092778"/>
              <a:gd name="connsiteY6" fmla="*/ 1136822 h 1433384"/>
              <a:gd name="connsiteX7" fmla="*/ 6400800 w 7092778"/>
              <a:gd name="connsiteY7" fmla="*/ 1149178 h 1433384"/>
              <a:gd name="connsiteX8" fmla="*/ 6301946 w 7092778"/>
              <a:gd name="connsiteY8" fmla="*/ 1173892 h 1433384"/>
              <a:gd name="connsiteX9" fmla="*/ 6264875 w 7092778"/>
              <a:gd name="connsiteY9" fmla="*/ 1186249 h 1433384"/>
              <a:gd name="connsiteX10" fmla="*/ 6227805 w 7092778"/>
              <a:gd name="connsiteY10" fmla="*/ 1210962 h 1433384"/>
              <a:gd name="connsiteX11" fmla="*/ 6178378 w 7092778"/>
              <a:gd name="connsiteY11" fmla="*/ 1223319 h 1433384"/>
              <a:gd name="connsiteX12" fmla="*/ 6079524 w 7092778"/>
              <a:gd name="connsiteY12" fmla="*/ 1260389 h 1433384"/>
              <a:gd name="connsiteX13" fmla="*/ 5684108 w 7092778"/>
              <a:gd name="connsiteY13" fmla="*/ 1248033 h 1433384"/>
              <a:gd name="connsiteX14" fmla="*/ 5609967 w 7092778"/>
              <a:gd name="connsiteY14" fmla="*/ 1210962 h 1433384"/>
              <a:gd name="connsiteX15" fmla="*/ 5535827 w 7092778"/>
              <a:gd name="connsiteY15" fmla="*/ 1136822 h 1433384"/>
              <a:gd name="connsiteX16" fmla="*/ 5474043 w 7092778"/>
              <a:gd name="connsiteY16" fmla="*/ 1050324 h 1433384"/>
              <a:gd name="connsiteX17" fmla="*/ 5449329 w 7092778"/>
              <a:gd name="connsiteY17" fmla="*/ 1013254 h 1433384"/>
              <a:gd name="connsiteX18" fmla="*/ 5362832 w 7092778"/>
              <a:gd name="connsiteY18" fmla="*/ 939114 h 1433384"/>
              <a:gd name="connsiteX19" fmla="*/ 5301048 w 7092778"/>
              <a:gd name="connsiteY19" fmla="*/ 914400 h 1433384"/>
              <a:gd name="connsiteX20" fmla="*/ 5226908 w 7092778"/>
              <a:gd name="connsiteY20" fmla="*/ 864973 h 1433384"/>
              <a:gd name="connsiteX21" fmla="*/ 5189838 w 7092778"/>
              <a:gd name="connsiteY21" fmla="*/ 852616 h 1433384"/>
              <a:gd name="connsiteX22" fmla="*/ 5066270 w 7092778"/>
              <a:gd name="connsiteY22" fmla="*/ 790833 h 1433384"/>
              <a:gd name="connsiteX23" fmla="*/ 5029200 w 7092778"/>
              <a:gd name="connsiteY23" fmla="*/ 766119 h 1433384"/>
              <a:gd name="connsiteX24" fmla="*/ 4683211 w 7092778"/>
              <a:gd name="connsiteY24" fmla="*/ 778476 h 1433384"/>
              <a:gd name="connsiteX25" fmla="*/ 4646140 w 7092778"/>
              <a:gd name="connsiteY25" fmla="*/ 790833 h 1433384"/>
              <a:gd name="connsiteX26" fmla="*/ 4559643 w 7092778"/>
              <a:gd name="connsiteY26" fmla="*/ 815546 h 1433384"/>
              <a:gd name="connsiteX27" fmla="*/ 4485502 w 7092778"/>
              <a:gd name="connsiteY27" fmla="*/ 864973 h 1433384"/>
              <a:gd name="connsiteX28" fmla="*/ 4448432 w 7092778"/>
              <a:gd name="connsiteY28" fmla="*/ 889687 h 1433384"/>
              <a:gd name="connsiteX29" fmla="*/ 4411362 w 7092778"/>
              <a:gd name="connsiteY29" fmla="*/ 902043 h 1433384"/>
              <a:gd name="connsiteX30" fmla="*/ 4226011 w 7092778"/>
              <a:gd name="connsiteY30" fmla="*/ 926757 h 1433384"/>
              <a:gd name="connsiteX31" fmla="*/ 3929448 w 7092778"/>
              <a:gd name="connsiteY31" fmla="*/ 914400 h 1433384"/>
              <a:gd name="connsiteX32" fmla="*/ 3855308 w 7092778"/>
              <a:gd name="connsiteY32" fmla="*/ 864973 h 1433384"/>
              <a:gd name="connsiteX33" fmla="*/ 3818238 w 7092778"/>
              <a:gd name="connsiteY33" fmla="*/ 852616 h 1433384"/>
              <a:gd name="connsiteX34" fmla="*/ 3793524 w 7092778"/>
              <a:gd name="connsiteY34" fmla="*/ 815546 h 1433384"/>
              <a:gd name="connsiteX35" fmla="*/ 3707027 w 7092778"/>
              <a:gd name="connsiteY35" fmla="*/ 729049 h 1433384"/>
              <a:gd name="connsiteX36" fmla="*/ 3632886 w 7092778"/>
              <a:gd name="connsiteY36" fmla="*/ 630195 h 1433384"/>
              <a:gd name="connsiteX37" fmla="*/ 3558746 w 7092778"/>
              <a:gd name="connsiteY37" fmla="*/ 556054 h 1433384"/>
              <a:gd name="connsiteX38" fmla="*/ 3484605 w 7092778"/>
              <a:gd name="connsiteY38" fmla="*/ 518984 h 1433384"/>
              <a:gd name="connsiteX39" fmla="*/ 3398108 w 7092778"/>
              <a:gd name="connsiteY39" fmla="*/ 481914 h 1433384"/>
              <a:gd name="connsiteX40" fmla="*/ 3361038 w 7092778"/>
              <a:gd name="connsiteY40" fmla="*/ 444843 h 1433384"/>
              <a:gd name="connsiteX41" fmla="*/ 3262184 w 7092778"/>
              <a:gd name="connsiteY41" fmla="*/ 407773 h 1433384"/>
              <a:gd name="connsiteX42" fmla="*/ 2940908 w 7092778"/>
              <a:gd name="connsiteY42" fmla="*/ 383060 h 1433384"/>
              <a:gd name="connsiteX43" fmla="*/ 2780270 w 7092778"/>
              <a:gd name="connsiteY43" fmla="*/ 370703 h 1433384"/>
              <a:gd name="connsiteX44" fmla="*/ 2520778 w 7092778"/>
              <a:gd name="connsiteY44" fmla="*/ 420130 h 1433384"/>
              <a:gd name="connsiteX45" fmla="*/ 2446638 w 7092778"/>
              <a:gd name="connsiteY45" fmla="*/ 494270 h 1433384"/>
              <a:gd name="connsiteX46" fmla="*/ 2397211 w 7092778"/>
              <a:gd name="connsiteY46" fmla="*/ 543697 h 1433384"/>
              <a:gd name="connsiteX47" fmla="*/ 2372497 w 7092778"/>
              <a:gd name="connsiteY47" fmla="*/ 580768 h 1433384"/>
              <a:gd name="connsiteX48" fmla="*/ 2286000 w 7092778"/>
              <a:gd name="connsiteY48" fmla="*/ 605481 h 1433384"/>
              <a:gd name="connsiteX49" fmla="*/ 1878227 w 7092778"/>
              <a:gd name="connsiteY49" fmla="*/ 580768 h 1433384"/>
              <a:gd name="connsiteX50" fmla="*/ 1828800 w 7092778"/>
              <a:gd name="connsiteY50" fmla="*/ 543697 h 1433384"/>
              <a:gd name="connsiteX51" fmla="*/ 1754659 w 7092778"/>
              <a:gd name="connsiteY51" fmla="*/ 481914 h 1433384"/>
              <a:gd name="connsiteX52" fmla="*/ 1705232 w 7092778"/>
              <a:gd name="connsiteY52" fmla="*/ 395416 h 1433384"/>
              <a:gd name="connsiteX53" fmla="*/ 1680519 w 7092778"/>
              <a:gd name="connsiteY53" fmla="*/ 333633 h 1433384"/>
              <a:gd name="connsiteX54" fmla="*/ 1655805 w 7092778"/>
              <a:gd name="connsiteY54" fmla="*/ 296562 h 1433384"/>
              <a:gd name="connsiteX55" fmla="*/ 1618735 w 7092778"/>
              <a:gd name="connsiteY55" fmla="*/ 160638 h 1433384"/>
              <a:gd name="connsiteX56" fmla="*/ 1569308 w 7092778"/>
              <a:gd name="connsiteY56" fmla="*/ 86497 h 1433384"/>
              <a:gd name="connsiteX57" fmla="*/ 1532238 w 7092778"/>
              <a:gd name="connsiteY57" fmla="*/ 49427 h 1433384"/>
              <a:gd name="connsiteX58" fmla="*/ 1458097 w 7092778"/>
              <a:gd name="connsiteY58" fmla="*/ 24714 h 1433384"/>
              <a:gd name="connsiteX59" fmla="*/ 1396313 w 7092778"/>
              <a:gd name="connsiteY59" fmla="*/ 12357 h 1433384"/>
              <a:gd name="connsiteX60" fmla="*/ 1346886 w 7092778"/>
              <a:gd name="connsiteY60" fmla="*/ 0 h 1433384"/>
              <a:gd name="connsiteX61" fmla="*/ 1013254 w 7092778"/>
              <a:gd name="connsiteY61" fmla="*/ 12357 h 1433384"/>
              <a:gd name="connsiteX62" fmla="*/ 939113 w 7092778"/>
              <a:gd name="connsiteY62" fmla="*/ 61784 h 1433384"/>
              <a:gd name="connsiteX63" fmla="*/ 902043 w 7092778"/>
              <a:gd name="connsiteY63" fmla="*/ 86497 h 1433384"/>
              <a:gd name="connsiteX64" fmla="*/ 864973 w 7092778"/>
              <a:gd name="connsiteY64" fmla="*/ 111211 h 1433384"/>
              <a:gd name="connsiteX65" fmla="*/ 790832 w 7092778"/>
              <a:gd name="connsiteY65" fmla="*/ 148281 h 1433384"/>
              <a:gd name="connsiteX66" fmla="*/ 691978 w 7092778"/>
              <a:gd name="connsiteY66" fmla="*/ 197708 h 1433384"/>
              <a:gd name="connsiteX67" fmla="*/ 654908 w 7092778"/>
              <a:gd name="connsiteY67" fmla="*/ 222422 h 1433384"/>
              <a:gd name="connsiteX68" fmla="*/ 568411 w 7092778"/>
              <a:gd name="connsiteY68" fmla="*/ 247135 h 1433384"/>
              <a:gd name="connsiteX69" fmla="*/ 457200 w 7092778"/>
              <a:gd name="connsiteY69" fmla="*/ 271849 h 1433384"/>
              <a:gd name="connsiteX70" fmla="*/ 210065 w 7092778"/>
              <a:gd name="connsiteY70" fmla="*/ 259492 h 1433384"/>
              <a:gd name="connsiteX71" fmla="*/ 172994 w 7092778"/>
              <a:gd name="connsiteY71" fmla="*/ 247135 h 1433384"/>
              <a:gd name="connsiteX72" fmla="*/ 98854 w 7092778"/>
              <a:gd name="connsiteY72" fmla="*/ 197708 h 1433384"/>
              <a:gd name="connsiteX73" fmla="*/ 49427 w 7092778"/>
              <a:gd name="connsiteY73" fmla="*/ 123568 h 1433384"/>
              <a:gd name="connsiteX74" fmla="*/ 37070 w 7092778"/>
              <a:gd name="connsiteY74" fmla="*/ 86497 h 1433384"/>
              <a:gd name="connsiteX75" fmla="*/ 24713 w 7092778"/>
              <a:gd name="connsiteY75" fmla="*/ 37070 h 1433384"/>
              <a:gd name="connsiteX76" fmla="*/ 0 w 7092778"/>
              <a:gd name="connsiteY76" fmla="*/ 12357 h 143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092778" h="1433384">
                <a:moveTo>
                  <a:pt x="7092778" y="1433384"/>
                </a:moveTo>
                <a:cubicBezTo>
                  <a:pt x="7075312" y="1346057"/>
                  <a:pt x="7087062" y="1391524"/>
                  <a:pt x="7055708" y="1297460"/>
                </a:cubicBezTo>
                <a:cubicBezTo>
                  <a:pt x="7051589" y="1285103"/>
                  <a:pt x="7052561" y="1269599"/>
                  <a:pt x="7043351" y="1260389"/>
                </a:cubicBezTo>
                <a:cubicBezTo>
                  <a:pt x="7030994" y="1248032"/>
                  <a:pt x="7019706" y="1234506"/>
                  <a:pt x="7006281" y="1223319"/>
                </a:cubicBezTo>
                <a:cubicBezTo>
                  <a:pt x="6984379" y="1205067"/>
                  <a:pt x="6944671" y="1184558"/>
                  <a:pt x="6919784" y="1173892"/>
                </a:cubicBezTo>
                <a:cubicBezTo>
                  <a:pt x="6907812" y="1168761"/>
                  <a:pt x="6895528" y="1163865"/>
                  <a:pt x="6882713" y="1161535"/>
                </a:cubicBezTo>
                <a:cubicBezTo>
                  <a:pt x="6670561" y="1122961"/>
                  <a:pt x="6865399" y="1169562"/>
                  <a:pt x="6734432" y="1136822"/>
                </a:cubicBezTo>
                <a:cubicBezTo>
                  <a:pt x="6623221" y="1140941"/>
                  <a:pt x="6511680" y="1139674"/>
                  <a:pt x="6400800" y="1149178"/>
                </a:cubicBezTo>
                <a:cubicBezTo>
                  <a:pt x="6366959" y="1152079"/>
                  <a:pt x="6334169" y="1163151"/>
                  <a:pt x="6301946" y="1173892"/>
                </a:cubicBezTo>
                <a:cubicBezTo>
                  <a:pt x="6289589" y="1178011"/>
                  <a:pt x="6276525" y="1180424"/>
                  <a:pt x="6264875" y="1186249"/>
                </a:cubicBezTo>
                <a:cubicBezTo>
                  <a:pt x="6251592" y="1192890"/>
                  <a:pt x="6241455" y="1205112"/>
                  <a:pt x="6227805" y="1210962"/>
                </a:cubicBezTo>
                <a:cubicBezTo>
                  <a:pt x="6212195" y="1217652"/>
                  <a:pt x="6194707" y="1218653"/>
                  <a:pt x="6178378" y="1223319"/>
                </a:cubicBezTo>
                <a:cubicBezTo>
                  <a:pt x="6144484" y="1233003"/>
                  <a:pt x="6112159" y="1247335"/>
                  <a:pt x="6079524" y="1260389"/>
                </a:cubicBezTo>
                <a:cubicBezTo>
                  <a:pt x="5947719" y="1256270"/>
                  <a:pt x="5815763" y="1255556"/>
                  <a:pt x="5684108" y="1248033"/>
                </a:cubicBezTo>
                <a:cubicBezTo>
                  <a:pt x="5661163" y="1246722"/>
                  <a:pt x="5625705" y="1224951"/>
                  <a:pt x="5609967" y="1210962"/>
                </a:cubicBezTo>
                <a:cubicBezTo>
                  <a:pt x="5583845" y="1187743"/>
                  <a:pt x="5535827" y="1136822"/>
                  <a:pt x="5535827" y="1136822"/>
                </a:cubicBezTo>
                <a:cubicBezTo>
                  <a:pt x="5487169" y="1015178"/>
                  <a:pt x="5541907" y="1118188"/>
                  <a:pt x="5474043" y="1050324"/>
                </a:cubicBezTo>
                <a:cubicBezTo>
                  <a:pt x="5463542" y="1039823"/>
                  <a:pt x="5458836" y="1024663"/>
                  <a:pt x="5449329" y="1013254"/>
                </a:cubicBezTo>
                <a:cubicBezTo>
                  <a:pt x="5429953" y="990003"/>
                  <a:pt x="5388224" y="953221"/>
                  <a:pt x="5362832" y="939114"/>
                </a:cubicBezTo>
                <a:cubicBezTo>
                  <a:pt x="5343442" y="928342"/>
                  <a:pt x="5320521" y="925022"/>
                  <a:pt x="5301048" y="914400"/>
                </a:cubicBezTo>
                <a:cubicBezTo>
                  <a:pt x="5274973" y="900177"/>
                  <a:pt x="5255086" y="874366"/>
                  <a:pt x="5226908" y="864973"/>
                </a:cubicBezTo>
                <a:cubicBezTo>
                  <a:pt x="5214551" y="860854"/>
                  <a:pt x="5201224" y="858942"/>
                  <a:pt x="5189838" y="852616"/>
                </a:cubicBezTo>
                <a:cubicBezTo>
                  <a:pt x="5069471" y="785745"/>
                  <a:pt x="5162863" y="814980"/>
                  <a:pt x="5066270" y="790833"/>
                </a:cubicBezTo>
                <a:cubicBezTo>
                  <a:pt x="5053913" y="782595"/>
                  <a:pt x="5044043" y="766598"/>
                  <a:pt x="5029200" y="766119"/>
                </a:cubicBezTo>
                <a:cubicBezTo>
                  <a:pt x="4913857" y="762398"/>
                  <a:pt x="4798375" y="771046"/>
                  <a:pt x="4683211" y="778476"/>
                </a:cubicBezTo>
                <a:cubicBezTo>
                  <a:pt x="4670213" y="779315"/>
                  <a:pt x="4658664" y="787255"/>
                  <a:pt x="4646140" y="790833"/>
                </a:cubicBezTo>
                <a:cubicBezTo>
                  <a:pt x="4537537" y="821861"/>
                  <a:pt x="4648518" y="785920"/>
                  <a:pt x="4559643" y="815546"/>
                </a:cubicBezTo>
                <a:cubicBezTo>
                  <a:pt x="4489369" y="885820"/>
                  <a:pt x="4557035" y="829206"/>
                  <a:pt x="4485502" y="864973"/>
                </a:cubicBezTo>
                <a:cubicBezTo>
                  <a:pt x="4472219" y="871615"/>
                  <a:pt x="4461715" y="883045"/>
                  <a:pt x="4448432" y="889687"/>
                </a:cubicBezTo>
                <a:cubicBezTo>
                  <a:pt x="4436782" y="895512"/>
                  <a:pt x="4423998" y="898884"/>
                  <a:pt x="4411362" y="902043"/>
                </a:cubicBezTo>
                <a:cubicBezTo>
                  <a:pt x="4343108" y="919106"/>
                  <a:pt x="4303227" y="919035"/>
                  <a:pt x="4226011" y="926757"/>
                </a:cubicBezTo>
                <a:cubicBezTo>
                  <a:pt x="4127157" y="922638"/>
                  <a:pt x="4027042" y="930666"/>
                  <a:pt x="3929448" y="914400"/>
                </a:cubicBezTo>
                <a:cubicBezTo>
                  <a:pt x="3900150" y="909517"/>
                  <a:pt x="3883486" y="874366"/>
                  <a:pt x="3855308" y="864973"/>
                </a:cubicBezTo>
                <a:lnTo>
                  <a:pt x="3818238" y="852616"/>
                </a:lnTo>
                <a:cubicBezTo>
                  <a:pt x="3810000" y="840259"/>
                  <a:pt x="3803459" y="826585"/>
                  <a:pt x="3793524" y="815546"/>
                </a:cubicBezTo>
                <a:cubicBezTo>
                  <a:pt x="3766247" y="785238"/>
                  <a:pt x="3729645" y="762976"/>
                  <a:pt x="3707027" y="729049"/>
                </a:cubicBezTo>
                <a:cubicBezTo>
                  <a:pt x="3680078" y="688626"/>
                  <a:pt x="3669579" y="670557"/>
                  <a:pt x="3632886" y="630195"/>
                </a:cubicBezTo>
                <a:cubicBezTo>
                  <a:pt x="3609376" y="604334"/>
                  <a:pt x="3591903" y="567106"/>
                  <a:pt x="3558746" y="556054"/>
                </a:cubicBezTo>
                <a:cubicBezTo>
                  <a:pt x="3490781" y="533399"/>
                  <a:pt x="3551674" y="557309"/>
                  <a:pt x="3484605" y="518984"/>
                </a:cubicBezTo>
                <a:cubicBezTo>
                  <a:pt x="3441848" y="494551"/>
                  <a:pt x="3439700" y="495777"/>
                  <a:pt x="3398108" y="481914"/>
                </a:cubicBezTo>
                <a:cubicBezTo>
                  <a:pt x="3385751" y="469557"/>
                  <a:pt x="3375258" y="455000"/>
                  <a:pt x="3361038" y="444843"/>
                </a:cubicBezTo>
                <a:cubicBezTo>
                  <a:pt x="3328683" y="421732"/>
                  <a:pt x="3299737" y="416118"/>
                  <a:pt x="3262184" y="407773"/>
                </a:cubicBezTo>
                <a:cubicBezTo>
                  <a:pt x="3130772" y="378570"/>
                  <a:pt x="3158354" y="395851"/>
                  <a:pt x="2940908" y="383060"/>
                </a:cubicBezTo>
                <a:cubicBezTo>
                  <a:pt x="2887296" y="379906"/>
                  <a:pt x="2833816" y="374822"/>
                  <a:pt x="2780270" y="370703"/>
                </a:cubicBezTo>
                <a:cubicBezTo>
                  <a:pt x="2761406" y="373061"/>
                  <a:pt x="2577147" y="379134"/>
                  <a:pt x="2520778" y="420130"/>
                </a:cubicBezTo>
                <a:cubicBezTo>
                  <a:pt x="2492513" y="440687"/>
                  <a:pt x="2471351" y="469557"/>
                  <a:pt x="2446638" y="494270"/>
                </a:cubicBezTo>
                <a:cubicBezTo>
                  <a:pt x="2430162" y="510746"/>
                  <a:pt x="2410136" y="524310"/>
                  <a:pt x="2397211" y="543697"/>
                </a:cubicBezTo>
                <a:cubicBezTo>
                  <a:pt x="2388973" y="556054"/>
                  <a:pt x="2384094" y="571491"/>
                  <a:pt x="2372497" y="580768"/>
                </a:cubicBezTo>
                <a:cubicBezTo>
                  <a:pt x="2364441" y="587213"/>
                  <a:pt x="2289226" y="604675"/>
                  <a:pt x="2286000" y="605481"/>
                </a:cubicBezTo>
                <a:cubicBezTo>
                  <a:pt x="2150076" y="597243"/>
                  <a:pt x="2013174" y="599004"/>
                  <a:pt x="1878227" y="580768"/>
                </a:cubicBezTo>
                <a:cubicBezTo>
                  <a:pt x="1857818" y="578010"/>
                  <a:pt x="1845559" y="555667"/>
                  <a:pt x="1828800" y="543697"/>
                </a:cubicBezTo>
                <a:cubicBezTo>
                  <a:pt x="1768583" y="500685"/>
                  <a:pt x="1812357" y="539612"/>
                  <a:pt x="1754659" y="481914"/>
                </a:cubicBezTo>
                <a:cubicBezTo>
                  <a:pt x="1724749" y="392185"/>
                  <a:pt x="1767573" y="507630"/>
                  <a:pt x="1705232" y="395416"/>
                </a:cubicBezTo>
                <a:cubicBezTo>
                  <a:pt x="1694460" y="376027"/>
                  <a:pt x="1690439" y="353472"/>
                  <a:pt x="1680519" y="333633"/>
                </a:cubicBezTo>
                <a:cubicBezTo>
                  <a:pt x="1673877" y="320350"/>
                  <a:pt x="1662447" y="309845"/>
                  <a:pt x="1655805" y="296562"/>
                </a:cubicBezTo>
                <a:cubicBezTo>
                  <a:pt x="1639957" y="264867"/>
                  <a:pt x="1627700" y="174086"/>
                  <a:pt x="1618735" y="160638"/>
                </a:cubicBezTo>
                <a:cubicBezTo>
                  <a:pt x="1602259" y="135924"/>
                  <a:pt x="1590311" y="107500"/>
                  <a:pt x="1569308" y="86497"/>
                </a:cubicBezTo>
                <a:cubicBezTo>
                  <a:pt x="1556951" y="74140"/>
                  <a:pt x="1547514" y="57914"/>
                  <a:pt x="1532238" y="49427"/>
                </a:cubicBezTo>
                <a:cubicBezTo>
                  <a:pt x="1509466" y="36776"/>
                  <a:pt x="1483230" y="31568"/>
                  <a:pt x="1458097" y="24714"/>
                </a:cubicBezTo>
                <a:cubicBezTo>
                  <a:pt x="1437834" y="19188"/>
                  <a:pt x="1416815" y="16913"/>
                  <a:pt x="1396313" y="12357"/>
                </a:cubicBezTo>
                <a:cubicBezTo>
                  <a:pt x="1379735" y="8673"/>
                  <a:pt x="1363362" y="4119"/>
                  <a:pt x="1346886" y="0"/>
                </a:cubicBezTo>
                <a:cubicBezTo>
                  <a:pt x="1235675" y="4119"/>
                  <a:pt x="1123285" y="-4314"/>
                  <a:pt x="1013254" y="12357"/>
                </a:cubicBezTo>
                <a:cubicBezTo>
                  <a:pt x="983887" y="16807"/>
                  <a:pt x="963827" y="45308"/>
                  <a:pt x="939113" y="61784"/>
                </a:cubicBezTo>
                <a:lnTo>
                  <a:pt x="902043" y="86497"/>
                </a:lnTo>
                <a:cubicBezTo>
                  <a:pt x="889686" y="94735"/>
                  <a:pt x="879062" y="106515"/>
                  <a:pt x="864973" y="111211"/>
                </a:cubicBezTo>
                <a:cubicBezTo>
                  <a:pt x="789803" y="136268"/>
                  <a:pt x="866115" y="107218"/>
                  <a:pt x="790832" y="148281"/>
                </a:cubicBezTo>
                <a:cubicBezTo>
                  <a:pt x="758490" y="165922"/>
                  <a:pt x="722631" y="177272"/>
                  <a:pt x="691978" y="197708"/>
                </a:cubicBezTo>
                <a:cubicBezTo>
                  <a:pt x="679621" y="205946"/>
                  <a:pt x="668191" y="215780"/>
                  <a:pt x="654908" y="222422"/>
                </a:cubicBezTo>
                <a:cubicBezTo>
                  <a:pt x="638053" y="230850"/>
                  <a:pt x="583110" y="243743"/>
                  <a:pt x="568411" y="247135"/>
                </a:cubicBezTo>
                <a:lnTo>
                  <a:pt x="457200" y="271849"/>
                </a:lnTo>
                <a:cubicBezTo>
                  <a:pt x="374822" y="267730"/>
                  <a:pt x="292236" y="266637"/>
                  <a:pt x="210065" y="259492"/>
                </a:cubicBezTo>
                <a:cubicBezTo>
                  <a:pt x="197089" y="258364"/>
                  <a:pt x="184380" y="253461"/>
                  <a:pt x="172994" y="247135"/>
                </a:cubicBezTo>
                <a:cubicBezTo>
                  <a:pt x="147030" y="232711"/>
                  <a:pt x="98854" y="197708"/>
                  <a:pt x="98854" y="197708"/>
                </a:cubicBezTo>
                <a:cubicBezTo>
                  <a:pt x="82378" y="172995"/>
                  <a:pt x="58820" y="151746"/>
                  <a:pt x="49427" y="123568"/>
                </a:cubicBezTo>
                <a:cubicBezTo>
                  <a:pt x="45308" y="111211"/>
                  <a:pt x="40648" y="99021"/>
                  <a:pt x="37070" y="86497"/>
                </a:cubicBezTo>
                <a:cubicBezTo>
                  <a:pt x="32404" y="70168"/>
                  <a:pt x="32308" y="52260"/>
                  <a:pt x="24713" y="37070"/>
                </a:cubicBezTo>
                <a:cubicBezTo>
                  <a:pt x="19503" y="26650"/>
                  <a:pt x="8238" y="20595"/>
                  <a:pt x="0" y="123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54" y="1185780"/>
            <a:ext cx="2760692" cy="165641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794871" y="2286002"/>
            <a:ext cx="2073383" cy="499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137152" y="2343333"/>
            <a:ext cx="412580" cy="2228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79298" y="2343334"/>
            <a:ext cx="831020" cy="1456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Cloud Callout 25"/>
          <p:cNvSpPr/>
          <p:nvPr/>
        </p:nvSpPr>
        <p:spPr>
          <a:xfrm>
            <a:off x="230441" y="2013987"/>
            <a:ext cx="2785169" cy="1543985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75037" y="4202668"/>
            <a:ext cx="26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Planetary Boundary Layer</a:t>
            </a:r>
            <a:endParaRPr lang="en-US" b="1" dirty="0"/>
          </a:p>
        </p:txBody>
      </p:sp>
      <p:sp>
        <p:nvSpPr>
          <p:cNvPr id="32" name="Down Arrow 31"/>
          <p:cNvSpPr/>
          <p:nvPr/>
        </p:nvSpPr>
        <p:spPr>
          <a:xfrm>
            <a:off x="1911251" y="3228029"/>
            <a:ext cx="625352" cy="1192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61411" y="353869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7" cy="6754812"/>
          </a:xfrm>
        </p:spPr>
      </p:pic>
      <p:sp>
        <p:nvSpPr>
          <p:cNvPr id="8" name="Rounded Rectangle 7"/>
          <p:cNvSpPr/>
          <p:nvPr/>
        </p:nvSpPr>
        <p:spPr>
          <a:xfrm>
            <a:off x="7391400" y="6477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Weather Variables to Monitor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 smtClean="0"/>
              <a:t>Temperatures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Wind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1"/>
          </a:xfrm>
        </p:spPr>
      </p:pic>
      <p:sp>
        <p:nvSpPr>
          <p:cNvPr id="8" name="Rounded Rectangle 7"/>
          <p:cNvSpPr/>
          <p:nvPr/>
        </p:nvSpPr>
        <p:spPr>
          <a:xfrm>
            <a:off x="7391400" y="6477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8" name="TextBox 7"/>
          <p:cNvSpPr txBox="1"/>
          <p:nvPr/>
        </p:nvSpPr>
        <p:spPr>
          <a:xfrm>
            <a:off x="5029200" y="5638800"/>
            <a:ext cx="24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Web Link</a:t>
            </a:r>
            <a:r>
              <a:rPr lang="en-US" dirty="0" smtClean="0"/>
              <a:t> (</a:t>
            </a:r>
            <a:r>
              <a:rPr lang="en-US" dirty="0" err="1" smtClean="0"/>
              <a:t>Autoplot</a:t>
            </a:r>
            <a:r>
              <a:rPr lang="en-US" dirty="0" smtClean="0"/>
              <a:t> #32)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29400" y="2667000"/>
            <a:ext cx="685800" cy="259079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36047" y="1779006"/>
            <a:ext cx="31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 Daily Low Temp Departure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1779006"/>
            <a:ext cx="31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 Daily Low Temp Departure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391400" y="6477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367029"/>
            <a:ext cx="9006416" cy="6004277"/>
          </a:xfrm>
        </p:spPr>
      </p:pic>
      <p:sp>
        <p:nvSpPr>
          <p:cNvPr id="8" name="Rounded Rectangle 7"/>
          <p:cNvSpPr/>
          <p:nvPr/>
        </p:nvSpPr>
        <p:spPr>
          <a:xfrm>
            <a:off x="7391400" y="6096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34200" y="2362200"/>
            <a:ext cx="1676400" cy="23622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Weather Variables to Monitor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Temperatures</a:t>
            </a:r>
          </a:p>
          <a:p>
            <a:r>
              <a:rPr lang="en-US" sz="3600" dirty="0" smtClean="0"/>
              <a:t>Soil Moisture/Temperature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Wind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ISU Soil Moisture Caveats Galore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12, 24, and 50 inch depth readings for moisture</a:t>
            </a:r>
          </a:p>
          <a:p>
            <a:r>
              <a:rPr lang="en-US" dirty="0" smtClean="0"/>
              <a:t>4 inch soil temperature is not in the crop field</a:t>
            </a:r>
          </a:p>
          <a:p>
            <a:r>
              <a:rPr lang="en-US" dirty="0" smtClean="0"/>
              <a:t>Sensors don’t work properly when soil is frozen</a:t>
            </a:r>
          </a:p>
          <a:p>
            <a:r>
              <a:rPr lang="en-US" dirty="0" smtClean="0"/>
              <a:t>We’ve had issues with lightning knocking out sensors</a:t>
            </a:r>
          </a:p>
          <a:p>
            <a:r>
              <a:rPr lang="en-US" dirty="0" smtClean="0"/>
              <a:t>Newly installed sensors need time to find equilibrium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4114800"/>
            <a:ext cx="2286000" cy="12953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6890" r="5712" b="61523"/>
          <a:stretch/>
        </p:blipFill>
        <p:spPr>
          <a:xfrm>
            <a:off x="152400" y="457200"/>
            <a:ext cx="8814709" cy="3124200"/>
          </a:xfrm>
        </p:spPr>
      </p:pic>
      <p:sp>
        <p:nvSpPr>
          <p:cNvPr id="11" name="TextBox 10"/>
          <p:cNvSpPr txBox="1"/>
          <p:nvPr/>
        </p:nvSpPr>
        <p:spPr>
          <a:xfrm>
            <a:off x="533400" y="76200"/>
            <a:ext cx="25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r>
              <a:rPr lang="en-US" dirty="0" smtClean="0"/>
              <a:t> (</a:t>
            </a:r>
            <a:r>
              <a:rPr lang="en-US" dirty="0" err="1" smtClean="0"/>
              <a:t>Autoplot</a:t>
            </a:r>
            <a:r>
              <a:rPr lang="en-US" dirty="0" smtClean="0"/>
              <a:t> #177)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91200" y="609600"/>
            <a:ext cx="1295400" cy="25145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88890" r="5556" b="6666"/>
          <a:stretch/>
        </p:blipFill>
        <p:spPr>
          <a:xfrm>
            <a:off x="838200" y="3639065"/>
            <a:ext cx="8128909" cy="4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1524000"/>
            <a:ext cx="7772400" cy="1362075"/>
          </a:xfrm>
        </p:spPr>
        <p:txBody>
          <a:bodyPr/>
          <a:lstStyle/>
          <a:p>
            <a:r>
              <a:rPr lang="en-US" dirty="0" smtClean="0"/>
              <a:t>OK </a:t>
            </a:r>
            <a:r>
              <a:rPr lang="en-US" dirty="0" err="1" smtClean="0"/>
              <a:t>daryl</a:t>
            </a:r>
            <a:r>
              <a:rPr lang="en-US" dirty="0" smtClean="0"/>
              <a:t>, no more attempts at confusing drawings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7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Weather Variables to Monitor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Temperatures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 smtClean="0"/>
              <a:t>Precipitation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Wind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6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an </a:t>
            </a:r>
            <a:r>
              <a:rPr lang="en-US" sz="3600" dirty="0" err="1" smtClean="0"/>
              <a:t>Arridity</a:t>
            </a:r>
            <a:r>
              <a:rPr lang="en-US" sz="3600" dirty="0" smtClean="0"/>
              <a:t> Index?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Normalize a departure by its Standard Deviation (units of sigma)</a:t>
            </a:r>
          </a:p>
          <a:p>
            <a:pPr lvl="1"/>
            <a:r>
              <a:rPr lang="en-US" sz="1600" dirty="0" smtClean="0"/>
              <a:t>Standard Deviation is a measure of the amount of spread/variability in the data</a:t>
            </a:r>
          </a:p>
          <a:p>
            <a:pPr lvl="1"/>
            <a:r>
              <a:rPr lang="en-US" sz="1600" dirty="0" smtClean="0"/>
              <a:t>For example, a 1 inch departure during the winter is different than summer</a:t>
            </a:r>
          </a:p>
          <a:p>
            <a:pPr lvl="1"/>
            <a:r>
              <a:rPr lang="en-US" sz="1600" dirty="0" smtClean="0"/>
              <a:t>Allows combination of temperature and precipitation with a common unit (sigma)</a:t>
            </a:r>
          </a:p>
          <a:p>
            <a:r>
              <a:rPr lang="en-US" sz="2000" dirty="0" smtClean="0"/>
              <a:t>Equation (</a:t>
            </a:r>
            <a:r>
              <a:rPr lang="en-US" sz="2000" dirty="0" err="1" smtClean="0"/>
              <a:t>Std</a:t>
            </a:r>
            <a:r>
              <a:rPr lang="en-US" sz="2000" dirty="0" smtClean="0"/>
              <a:t> High Temperature) – (</a:t>
            </a:r>
            <a:r>
              <a:rPr lang="en-US" sz="2000" dirty="0" err="1" smtClean="0"/>
              <a:t>Std</a:t>
            </a:r>
            <a:r>
              <a:rPr lang="en-US" sz="2000" dirty="0" smtClean="0"/>
              <a:t> Precipitation)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74053"/>
              </p:ext>
            </p:extLst>
          </p:nvPr>
        </p:nvGraphicFramePr>
        <p:xfrm>
          <a:off x="1066800" y="387214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9184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26500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0050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Precipitation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Arridity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1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 Hot (2.5)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Wet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r>
                        <a:rPr lang="en-US" baseline="0" dirty="0" smtClean="0"/>
                        <a:t> – 1 = </a:t>
                      </a:r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7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Warm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Dry (-2.5)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1 - -2.5</a:t>
                      </a:r>
                      <a:r>
                        <a:rPr lang="en-US" baseline="0" dirty="0" smtClean="0"/>
                        <a:t> = 3.5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0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Cold (-1)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Wet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 – 1 = 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 Cold (-2.5)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Dry (-2.5)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-2.5 - -2.5 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5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8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990600"/>
            <a:ext cx="1524000" cy="39623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6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1"/>
          </a:xfrm>
        </p:spPr>
      </p:pic>
      <p:sp>
        <p:nvSpPr>
          <p:cNvPr id="8" name="Rounded Rectangle 7"/>
          <p:cNvSpPr/>
          <p:nvPr/>
        </p:nvSpPr>
        <p:spPr>
          <a:xfrm>
            <a:off x="7086600" y="64008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72400" y="1524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28433" y="3733800"/>
            <a:ext cx="914400" cy="12191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51921" y="3358871"/>
            <a:ext cx="914400" cy="12191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Weather Variables to Monitor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Temperatures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 smtClean="0"/>
              <a:t>Wind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41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00400" y="1676400"/>
            <a:ext cx="1219200" cy="3733800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85174" y="1066800"/>
            <a:ext cx="1268225" cy="4419600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February vs August Wind Rose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  <p:sp>
        <p:nvSpPr>
          <p:cNvPr id="9" name="TextBox 8"/>
          <p:cNvSpPr txBox="1"/>
          <p:nvPr/>
        </p:nvSpPr>
        <p:spPr>
          <a:xfrm>
            <a:off x="3980964" y="60198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3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Weather Stations are so important, why doesn’t the government place them like weeds over Iowa?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Money does not grow on trees</a:t>
            </a:r>
          </a:p>
          <a:p>
            <a:r>
              <a:rPr lang="en-US" dirty="0" smtClean="0"/>
              <a:t>Maintaining weather stations is more expensive than installing them</a:t>
            </a:r>
          </a:p>
          <a:p>
            <a:r>
              <a:rPr lang="en-US" dirty="0" smtClean="0"/>
              <a:t>Impractical to measure the variability that exists</a:t>
            </a:r>
          </a:p>
          <a:p>
            <a:pPr lvl="1"/>
            <a:r>
              <a:rPr lang="en-US" dirty="0" smtClean="0"/>
              <a:t>Caution: If variability scares you, avert your eyes for the next few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OK, enough of my rambling…. Questions?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https://mesonet.agron.iastate.edu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“Info” Tab -&gt; Presentations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17" y="2747209"/>
            <a:ext cx="2723882" cy="3196391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117347"/>
            <a:ext cx="4267200" cy="2286000"/>
          </a:xfrm>
        </p:spPr>
        <p:txBody>
          <a:bodyPr/>
          <a:lstStyle/>
          <a:p>
            <a:r>
              <a:rPr lang="en-US" dirty="0" smtClean="0"/>
              <a:t>Twitter: @</a:t>
            </a:r>
            <a:r>
              <a:rPr lang="en-US" dirty="0" err="1" smtClean="0"/>
              <a:t>akrherz</a:t>
            </a:r>
            <a:endParaRPr lang="en-US" dirty="0" smtClean="0"/>
          </a:p>
          <a:p>
            <a:r>
              <a:rPr lang="en-US" dirty="0" smtClean="0"/>
              <a:t>akrherz@iastate.edu</a:t>
            </a:r>
          </a:p>
          <a:p>
            <a:r>
              <a:rPr lang="en-US" dirty="0" smtClean="0"/>
              <a:t>515-451-9249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" y="407773"/>
            <a:ext cx="8732042" cy="5821364"/>
          </a:xfrm>
        </p:spPr>
      </p:pic>
      <p:sp>
        <p:nvSpPr>
          <p:cNvPr id="5" name="TextBox 4"/>
          <p:cNvSpPr txBox="1"/>
          <p:nvPr/>
        </p:nvSpPr>
        <p:spPr>
          <a:xfrm>
            <a:off x="533400" y="381000"/>
            <a:ext cx="8001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ISU “Tall Towers” </a:t>
            </a:r>
            <a:r>
              <a:rPr lang="en-US" sz="2800" b="1" dirty="0" smtClean="0">
                <a:solidFill>
                  <a:schemeClr val="accent2"/>
                </a:solidFill>
              </a:rPr>
              <a:t>1 second interval </a:t>
            </a:r>
            <a:r>
              <a:rPr lang="en-US" sz="2800" dirty="0" smtClean="0"/>
              <a:t>Wind Speed [</a:t>
            </a:r>
            <a:r>
              <a:rPr lang="en-US" sz="2800" dirty="0" err="1" smtClean="0"/>
              <a:t>mps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5105400"/>
            <a:ext cx="5455442" cy="76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486400"/>
            <a:ext cx="79248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sensors at same height, mounted at different directions on the tower. We also have 20 Hz data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5083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entire plot is just 1 minute of data!</a:t>
            </a:r>
            <a:endParaRPr lang="en-US" sz="2400" dirty="0"/>
          </a:p>
        </p:txBody>
      </p:sp>
      <p:sp>
        <p:nvSpPr>
          <p:cNvPr id="10" name="Left Arrow 9"/>
          <p:cNvSpPr/>
          <p:nvPr/>
        </p:nvSpPr>
        <p:spPr>
          <a:xfrm>
            <a:off x="762000" y="4341167"/>
            <a:ext cx="914400" cy="2308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0800000">
            <a:off x="7086600" y="4341166"/>
            <a:ext cx="914400" cy="2308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Precipitation Variability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Iowa Flood Center experiment with tipping buckets 3 feet apart</a:t>
            </a:r>
          </a:p>
          <a:p>
            <a:r>
              <a:rPr lang="en-US" dirty="0" smtClean="0"/>
              <a:t>Found some cases of noticeable differences between these two gauges</a:t>
            </a:r>
          </a:p>
          <a:p>
            <a:r>
              <a:rPr lang="en-US" dirty="0" smtClean="0"/>
              <a:t>In general case, which gauge is right?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13" name="TextBox 12"/>
          <p:cNvSpPr txBox="1"/>
          <p:nvPr/>
        </p:nvSpPr>
        <p:spPr>
          <a:xfrm>
            <a:off x="2971800" y="5791113"/>
            <a:ext cx="595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http://iowafloodcenter.org/notes-from-the-field-rain-gauges/</a:t>
            </a:r>
          </a:p>
        </p:txBody>
      </p:sp>
    </p:spTree>
    <p:extLst>
      <p:ext uri="{BB962C8B-B14F-4D97-AF65-F5344CB8AC3E}">
        <p14:creationId xmlns:p14="http://schemas.microsoft.com/office/powerpoint/2010/main" val="19309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Subtle topography / elevation changes make a difference!</a:t>
            </a:r>
          </a:p>
          <a:p>
            <a:r>
              <a:rPr lang="en-US" dirty="0" smtClean="0"/>
              <a:t>Similar to wind, one second plots </a:t>
            </a:r>
            <a:r>
              <a:rPr lang="en-US" dirty="0" smtClean="0"/>
              <a:t>sometimes show </a:t>
            </a:r>
            <a:r>
              <a:rPr lang="en-US" dirty="0" smtClean="0"/>
              <a:t>rapid temperature fluctuations</a:t>
            </a:r>
          </a:p>
          <a:p>
            <a:r>
              <a:rPr lang="en-US" dirty="0" smtClean="0"/>
              <a:t>Urban Heat Islands impact temperature </a:t>
            </a:r>
            <a:r>
              <a:rPr lang="en-US" dirty="0" err="1" smtClean="0"/>
              <a:t>representativity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918539"/>
            <a:ext cx="4038600" cy="3889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0" y="6126163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Photo: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Elywnn</a:t>
            </a:r>
            <a:r>
              <a:rPr lang="en-US" dirty="0" smtClean="0"/>
              <a:t>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Bah, My weather station at my house is highly accurate!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4101" r="28302"/>
          <a:stretch/>
        </p:blipFill>
        <p:spPr>
          <a:xfrm>
            <a:off x="457201" y="1600200"/>
            <a:ext cx="3960596" cy="453405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8244"/>
            <a:ext cx="4038600" cy="2689874"/>
          </a:xfrm>
        </p:spPr>
      </p:pic>
      <p:sp>
        <p:nvSpPr>
          <p:cNvPr id="7" name="TextBox 6"/>
          <p:cNvSpPr txBox="1"/>
          <p:nvPr/>
        </p:nvSpPr>
        <p:spPr>
          <a:xfrm>
            <a:off x="2209800" y="6308724"/>
            <a:ext cx="683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https://www.wunderground.com/weatherstation/installationguide.asp</a:t>
            </a:r>
          </a:p>
        </p:txBody>
      </p:sp>
    </p:spTree>
    <p:extLst>
      <p:ext uri="{BB962C8B-B14F-4D97-AF65-F5344CB8AC3E}">
        <p14:creationId xmlns:p14="http://schemas.microsoft.com/office/powerpoint/2010/main" val="42596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1524000"/>
            <a:ext cx="7772400" cy="1362075"/>
          </a:xfrm>
        </p:spPr>
        <p:txBody>
          <a:bodyPr/>
          <a:lstStyle/>
          <a:p>
            <a:r>
              <a:rPr lang="en-US" dirty="0" smtClean="0"/>
              <a:t>OH </a:t>
            </a:r>
            <a:r>
              <a:rPr lang="en-US" dirty="0" err="1" smtClean="0"/>
              <a:t>daryl</a:t>
            </a:r>
            <a:r>
              <a:rPr lang="en-US" dirty="0" smtClean="0"/>
              <a:t>, LET US JUST GIVE Up and go have lunch!!!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829</Words>
  <Application>Microsoft Office PowerPoint</Application>
  <PresentationFormat>On-screen Show (4:3)</PresentationFormat>
  <Paragraphs>167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Wingdings</vt:lpstr>
      <vt:lpstr>Office Theme</vt:lpstr>
      <vt:lpstr>Utilizing Weather Station Data to Improve Crop Management</vt:lpstr>
      <vt:lpstr>Why do weather stations exist?</vt:lpstr>
      <vt:lpstr>OK daryl, no more attempts at confusing drawings</vt:lpstr>
      <vt:lpstr>If Weather Stations are so important, why doesn’t the government place them like weeds over Iowa?</vt:lpstr>
      <vt:lpstr>PowerPoint Presentation</vt:lpstr>
      <vt:lpstr>Precipitation Variability</vt:lpstr>
      <vt:lpstr>Temperature Variability</vt:lpstr>
      <vt:lpstr>Bah, My weather station at my house is highly accurate!</vt:lpstr>
      <vt:lpstr>OH daryl, LET US JUST GIVE Up and go have lunch!!!</vt:lpstr>
      <vt:lpstr>Having said all that, let us collect all the weather station data we can find!</vt:lpstr>
      <vt:lpstr>Plugging my IEM Daily Feature</vt:lpstr>
      <vt:lpstr>PowerPoint Presentation</vt:lpstr>
      <vt:lpstr>Which network should I use?</vt:lpstr>
      <vt:lpstr>How do I find my closest station within a given IEM network?</vt:lpstr>
      <vt:lpstr>Some Weather Variables to Monitor</vt:lpstr>
      <vt:lpstr>What are Growing Degree Days (GDD)?</vt:lpstr>
      <vt:lpstr>PowerPoint Presentation</vt:lpstr>
      <vt:lpstr>PowerPoint Presentation</vt:lpstr>
      <vt:lpstr>PowerPoint Presentation</vt:lpstr>
      <vt:lpstr>PowerPoint Presentation</vt:lpstr>
      <vt:lpstr>Some Weather Variables to Monitor</vt:lpstr>
      <vt:lpstr>PowerPoint Presentation</vt:lpstr>
      <vt:lpstr>PowerPoint Presentation</vt:lpstr>
      <vt:lpstr>PowerPoint Presentation</vt:lpstr>
      <vt:lpstr>PowerPoint Presentation</vt:lpstr>
      <vt:lpstr>Some Weather Variables to Monitor</vt:lpstr>
      <vt:lpstr>ISU Soil Moisture Caveats Galore</vt:lpstr>
      <vt:lpstr>PowerPoint Presentation</vt:lpstr>
      <vt:lpstr>PowerPoint Presentation</vt:lpstr>
      <vt:lpstr>PowerPoint Presentation</vt:lpstr>
      <vt:lpstr>Some Weather Variables to Monitor</vt:lpstr>
      <vt:lpstr>What is an Arridity Index?</vt:lpstr>
      <vt:lpstr>PowerPoint Presentation</vt:lpstr>
      <vt:lpstr>PowerPoint Presentation</vt:lpstr>
      <vt:lpstr>PowerPoint Presentation</vt:lpstr>
      <vt:lpstr>PowerPoint Presentation</vt:lpstr>
      <vt:lpstr>Some Weather Variables to Monitor</vt:lpstr>
      <vt:lpstr>PowerPoint Presentation</vt:lpstr>
      <vt:lpstr>February vs August Wind Rose</vt:lpstr>
      <vt:lpstr>OK, enough of my rambling…. Questions? https://mesonet.agron.iastate.edu “Info” Tab -&gt; 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Herzmann</dc:creator>
  <cp:lastModifiedBy>Herzmann, Daryl E [AGRON]</cp:lastModifiedBy>
  <cp:revision>56</cp:revision>
  <dcterms:created xsi:type="dcterms:W3CDTF">2015-03-27T13:07:26Z</dcterms:created>
  <dcterms:modified xsi:type="dcterms:W3CDTF">2018-03-01T04:39:58Z</dcterms:modified>
</cp:coreProperties>
</file>