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 varScale="1">
        <p:scale>
          <a:sx n="59" d="100"/>
          <a:sy n="59" d="100"/>
        </p:scale>
        <p:origin x="8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C63A-B291-0217-FC4C-0B133B8D2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496344-9EF2-731B-1792-AD635CA070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848C05-6596-A280-953E-2AE3541B42F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DE7A07-C0FB-933E-2558-3DB81754F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2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737D-87E3-91E5-8DC9-6F6F9AA61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C81D9-0869-D188-F4E2-238A1B156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64D030B-3948-EBF2-18B9-67F5E9AA00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7C5CE1-96DD-7CD4-874C-800C20F96E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22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76E0-5C02-ADBA-22C1-6F2148AC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02FF-36C4-8ED7-623E-0FF13C937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B7C27F-BBAA-DBBA-1A99-D3A315665B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03984A-2AE0-4287-CDC1-423BF9A864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6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5AECE-7B98-8F85-A821-2C6516D4F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63EDA-F280-A935-A321-119E815F3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E6FD512-C6AA-CAC2-D3EE-B64290439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F9F8005-299E-32C9-6E25-453DF78A48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7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49D96-6D79-AADC-62BF-247A19BE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F19DB-5FC3-881B-FF46-79F1B6E13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3BDBD-558B-BC8E-2C32-98D97ABE3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55887-E32A-D258-D423-DAF1C7B7C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FE682-0931-F75C-4579-613FFA996B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E65A0-3671-6B58-C6CA-F42C8085F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D1F4C-C7E7-6F6A-DD62-1FF47E259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C70DB-4971-8718-13DC-CBCEF96A57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BC9086-C55A-F1D1-DDEB-0F44C3844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C96A3-258E-A729-2858-A1EBD722C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CAB2906-0548-C264-9525-3E5A6203C9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52A92C9-8AC3-6758-1912-7652B810DE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44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C39F-A929-26CF-20BF-3F426312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4A4B7-6C2E-C74D-31B8-8147E59EFA6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16CA4-0324-DADE-5ECA-ECB9D5C239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6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72527-D7A0-F9F8-660D-C41A036C11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D839D-CA30-0C6E-7426-082430FD13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82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4FF5-77D6-B7D2-828A-583EAB564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49532-5687-BEE7-7C78-7C12304AE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6F214-60DF-1528-D3CE-26E59796A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F445F5-20D3-AB77-1D6F-4651233B0EE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1B7862-220B-66D8-6DD5-F12516D5FB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4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448AB-0FC2-DDD6-F688-0B8491525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168629-5E8A-6CE6-0102-0E9ECB712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DD945-9860-F22A-122A-CCB7CB93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12C347-18DF-4D6F-5DA2-3DCDB5A94C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9FD42F-EE77-6440-D6B2-17AB17555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680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9186C6-EE96-911D-3EDF-D84904D7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4C657-92FA-16C5-D001-6D5660E87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1BF29-B658-917B-86CE-47734BAED5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64ED8-5F9E-4D91-B467-3C938947AAA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261424D-2538-2FB5-EEDE-6DBF04B858C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220" y="5834647"/>
            <a:ext cx="1519959" cy="954505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357A0DF8-2676-EE5A-6988-58E4DD21659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98179" y="5897235"/>
            <a:ext cx="1084505" cy="829327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31C6568-5159-85B7-EA1A-73C374AC8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IEM Website for Fun &amp; Profit</a:t>
            </a:r>
          </a:p>
        </p:txBody>
      </p:sp>
    </p:spTree>
    <p:extLst>
      <p:ext uri="{BB962C8B-B14F-4D97-AF65-F5344CB8AC3E}">
        <p14:creationId xmlns:p14="http://schemas.microsoft.com/office/powerpoint/2010/main" val="399213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mailto:akrherz@iastate.edu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5A20-2E6A-48E4-2A8F-564A300822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104. Exploiting the Iowa Environmental Mesonet website for fun and profit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A6B85-DD6D-A236-F696-CE32E21FD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Daryl Herzmann</a:t>
            </a:r>
          </a:p>
          <a:p>
            <a:r>
              <a:rPr lang="en-US"/>
              <a:t>akrherz@iastate.edu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00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C7D6E-4825-FC16-0EF6-66BAF50C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4: Soil Temperatures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0BE45-AC2F-2F0B-D11B-94D659210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Find a map of Iowa soil temperatures on 1 May 2022</a:t>
            </a:r>
          </a:p>
          <a:p>
            <a:r>
              <a:rPr lang="en-US"/>
              <a:t>Download the raw observations from the ISU Soil Moisture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16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4AFE4-B184-E5D3-7405-3844DA0AC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5: Solar Radiation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ED827-1CEC-4DE4-C1E6-5C5F3E462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Download daily solar radiation estimates from NWS COOP sites for 2022 into Excel</a:t>
            </a:r>
          </a:p>
          <a:p>
            <a:r>
              <a:rPr lang="en-US"/>
              <a:t>Generate chart of daily observations from ISU Soil Moisture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73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3B549-0D22-CEBD-ED42-7019C9A0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6: IEM </a:t>
            </a:r>
            <a:r>
              <a:rPr lang="en-US" dirty="0" err="1"/>
              <a:t>Autoplot</a:t>
            </a:r>
            <a:r>
              <a:rPr lang="en-US" dirty="0"/>
              <a:t> 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8FAF-041D-53BE-2C91-F6B44863F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chart of Ni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n</a:t>
            </a:r>
            <a:r>
              <a:rPr lang="en-US" dirty="0"/>
              <a:t>o 3.4 index and Iowa precipitation departures</a:t>
            </a:r>
          </a:p>
          <a:p>
            <a:r>
              <a:rPr lang="en-US" dirty="0"/>
              <a:t>Download the raw data from the chart into Excel for further analysis.</a:t>
            </a:r>
          </a:p>
        </p:txBody>
      </p:sp>
    </p:spTree>
    <p:extLst>
      <p:ext uri="{BB962C8B-B14F-4D97-AF65-F5344CB8AC3E}">
        <p14:creationId xmlns:p14="http://schemas.microsoft.com/office/powerpoint/2010/main" val="2494320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C270E-DCBB-4069-F441-8FBDB43F4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7: NWS Warning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E7127-E41B-D06D-EC3A-5F85D107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mom’s farm took damage on 28 June 2017.</a:t>
            </a:r>
          </a:p>
          <a:p>
            <a:pPr lvl="1"/>
            <a:r>
              <a:rPr lang="en-US" dirty="0"/>
              <a:t>Go find NWS Warning information and storm reports for the event</a:t>
            </a:r>
          </a:p>
          <a:p>
            <a:pPr lvl="1"/>
            <a:r>
              <a:rPr lang="en-US" dirty="0"/>
              <a:t>Step through RADAR maps to see the timing of the storm</a:t>
            </a:r>
          </a:p>
        </p:txBody>
      </p:sp>
    </p:spTree>
    <p:extLst>
      <p:ext uri="{BB962C8B-B14F-4D97-AF65-F5344CB8AC3E}">
        <p14:creationId xmlns:p14="http://schemas.microsoft.com/office/powerpoint/2010/main" val="408360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069AE-DE71-4525-C55A-EAF5B579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8: Wind Roses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6FF7-21B7-74DC-ECF1-69B7631D6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wind rose for the day of 14 June 2022</a:t>
            </a:r>
          </a:p>
          <a:p>
            <a:r>
              <a:rPr lang="en-US" dirty="0"/>
              <a:t>Check out the pre-generated monthly/annual climatology plots</a:t>
            </a:r>
          </a:p>
        </p:txBody>
      </p:sp>
    </p:spTree>
    <p:extLst>
      <p:ext uri="{BB962C8B-B14F-4D97-AF65-F5344CB8AC3E}">
        <p14:creationId xmlns:p14="http://schemas.microsoft.com/office/powerpoint/2010/main" val="347406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12866-ECF8-9579-B39C-7275B028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Task 1: Webcam Archive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79871-3B52-569A-92B4-9F5E775CA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things look during the blizzard of 4 February 2021 around noon?</a:t>
            </a:r>
          </a:p>
          <a:p>
            <a:r>
              <a:rPr lang="en-US" dirty="0"/>
              <a:t>Check out </a:t>
            </a:r>
            <a:r>
              <a:rPr lang="en-US" dirty="0" err="1"/>
              <a:t>akrherz’s</a:t>
            </a:r>
            <a:r>
              <a:rPr lang="en-US" dirty="0"/>
              <a:t> YouTube Channel for fancy loops.</a:t>
            </a:r>
          </a:p>
        </p:txBody>
      </p:sp>
    </p:spTree>
    <p:extLst>
      <p:ext uri="{BB962C8B-B14F-4D97-AF65-F5344CB8AC3E}">
        <p14:creationId xmlns:p14="http://schemas.microsoft.com/office/powerpoint/2010/main" val="369390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D4CB1-9A71-3CCB-071B-5DD2C9B5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Task 2: High Res Precipitation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A5FEA-FFA2-B1B2-FA76-BD35C2B67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fine scale map of precipitation estimates for 27 August 2022 for Winneshiek County</a:t>
            </a:r>
          </a:p>
          <a:p>
            <a:r>
              <a:rPr lang="en-US" dirty="0"/>
              <a:t>For the same area, generate a map of departures between 1 July and 31 August 2022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11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2628EC-1843-0E8B-3082-83BBD973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we are done!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7814D22-E2B2-5755-8DEF-ED28BFACF22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EMAILS PLEASE, I LOVE EMAIL</a:t>
            </a:r>
          </a:p>
          <a:p>
            <a:pPr lvl="1"/>
            <a:r>
              <a:rPr lang="en-US">
                <a:hlinkClick r:id="rId2"/>
              </a:rPr>
              <a:t>akrherz@iastate.edu</a:t>
            </a:r>
            <a:endParaRPr lang="en-US"/>
          </a:p>
          <a:p>
            <a:r>
              <a:rPr lang="en-US"/>
              <a:t>I’m on the twitters</a:t>
            </a:r>
          </a:p>
          <a:p>
            <a:pPr lvl="1"/>
            <a:r>
              <a:rPr lang="en-US"/>
              <a:t>@akrherz</a:t>
            </a:r>
          </a:p>
        </p:txBody>
      </p:sp>
      <p:pic>
        <p:nvPicPr>
          <p:cNvPr id="8" name="Content Placeholder 7" descr="A picture containing indoor, toy, doll&#10;&#10;Description automatically generated">
            <a:extLst>
              <a:ext uri="{FF2B5EF4-FFF2-40B4-BE49-F238E27FC236}">
                <a16:creationId xmlns:a16="http://schemas.microsoft.com/office/drawing/2014/main" id="{62D2BA83-190E-E736-8815-AE7201419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2" r="8018" b="-1"/>
          <a:stretch/>
        </p:blipFill>
        <p:spPr>
          <a:xfrm>
            <a:off x="6858001" y="168395"/>
            <a:ext cx="4495800" cy="6651206"/>
          </a:xfrm>
        </p:spPr>
      </p:pic>
    </p:spTree>
    <p:extLst>
      <p:ext uri="{BB962C8B-B14F-4D97-AF65-F5344CB8AC3E}">
        <p14:creationId xmlns:p14="http://schemas.microsoft.com/office/powerpoint/2010/main" val="3617060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4CDB-68DF-D81F-1C7B-AF34DF79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the next hour of your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7F4AF-4FCB-8E0B-3C98-AC8C1CA90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IEM Project Introduction (5 min)</a:t>
            </a:r>
          </a:p>
          <a:p>
            <a:r>
              <a:rPr lang="en-US" dirty="0"/>
              <a:t>IEM Website Organization/Navigation (5 min)</a:t>
            </a:r>
          </a:p>
          <a:p>
            <a:r>
              <a:rPr lang="en-US" dirty="0"/>
              <a:t>Profit by Eight Common Task Demos (40 min)</a:t>
            </a:r>
          </a:p>
          <a:p>
            <a:r>
              <a:rPr lang="en-US" dirty="0"/>
              <a:t>Fun Things to do (hope for time)</a:t>
            </a:r>
          </a:p>
        </p:txBody>
      </p:sp>
    </p:spTree>
    <p:extLst>
      <p:ext uri="{BB962C8B-B14F-4D97-AF65-F5344CB8AC3E}">
        <p14:creationId xmlns:p14="http://schemas.microsoft.com/office/powerpoint/2010/main" val="1009876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89BB1B-310B-6961-2F61-3D1C1E04B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am I and Why am I here?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AD1C6F-3B3E-3538-25A8-3D2D5EB84B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/>
              <a:t>Hi, I’m daryl! I’m staff in Agronomy with a BS in Meteorology (2001).</a:t>
            </a:r>
          </a:p>
          <a:p>
            <a:r>
              <a:rPr lang="en-US"/>
              <a:t>I’m the proprietor of the IEM website.</a:t>
            </a:r>
          </a:p>
          <a:p>
            <a:r>
              <a:rPr lang="en-US"/>
              <a:t>Help folks in the Ag sector use my website!</a:t>
            </a:r>
            <a:endParaRPr lang="en-US" dirty="0"/>
          </a:p>
        </p:txBody>
      </p:sp>
      <p:pic>
        <p:nvPicPr>
          <p:cNvPr id="8" name="Content Placeholder 7" descr="A picture containing text, indoor, floor, living&#10;&#10;Description automatically generated">
            <a:extLst>
              <a:ext uri="{FF2B5EF4-FFF2-40B4-BE49-F238E27FC236}">
                <a16:creationId xmlns:a16="http://schemas.microsoft.com/office/drawing/2014/main" id="{1077B042-8177-270E-CFC4-65CDB05983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500" y="2426494"/>
            <a:ext cx="4445000" cy="3149600"/>
          </a:xfrm>
        </p:spPr>
      </p:pic>
    </p:spTree>
    <p:extLst>
      <p:ext uri="{BB962C8B-B14F-4D97-AF65-F5344CB8AC3E}">
        <p14:creationId xmlns:p14="http://schemas.microsoft.com/office/powerpoint/2010/main" val="319538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98E4A-8372-E179-64FD-F9B5C03A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going on here?</a:t>
            </a:r>
            <a:br>
              <a:rPr lang="en-US"/>
            </a:br>
            <a:r>
              <a:rPr lang="en-US"/>
              <a:t>https://mesonet.agron.iastate.edu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D9498-5C9C-2B9E-0641-092B12B1A9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800" b="0" i="0" u="none" strike="noStrike">
                <a:solidFill>
                  <a:srgbClr val="000000"/>
                </a:solidFill>
                <a:latin typeface="Calibri" panose="020F0502020204030204" pitchFamily="34" charset="0"/>
              </a:rPr>
              <a:t>For past 21 years, I’ve implemented about 95% of the requests made of me for weather / climate products + data.</a:t>
            </a:r>
            <a:endParaRPr lang="en-US" sz="1800" b="0" i="0" u="none" strike="noStrike">
              <a:solidFill>
                <a:prstClr val="black"/>
              </a:solidFill>
              <a:latin typeface="Lohit Devanagari"/>
            </a:endParaRPr>
          </a:p>
          <a:p>
            <a:r>
              <a:rPr lang="en-US" sz="1800" b="0" i="0" u="none" strike="noStrike">
                <a:solidFill>
                  <a:srgbClr val="000000"/>
                </a:solidFill>
                <a:latin typeface="Calibri" panose="020F0502020204030204" pitchFamily="34" charset="0"/>
              </a:rPr>
              <a:t>Unmitigated website feature sprawl with ~150 apps, ~30 download portals, and ~230 automated plotting apps.</a:t>
            </a:r>
            <a:endParaRPr lang="en-US" sz="1800" b="0" i="0" u="none" strike="noStrike">
              <a:solidFill>
                <a:prstClr val="black"/>
              </a:solidFill>
              <a:latin typeface="Lohit Devanagari"/>
            </a:endParaRPr>
          </a:p>
          <a:p>
            <a:r>
              <a:rPr lang="en-US" sz="1800" b="0" i="0" u="none" strike="noStrike">
                <a:solidFill>
                  <a:srgbClr val="000000"/>
                </a:solidFill>
                <a:latin typeface="Calibri" panose="020F0502020204030204" pitchFamily="34" charset="0"/>
              </a:rPr>
              <a:t>To atone for these sins, I promptly answer all the emails I get. (GOTO step 1)</a:t>
            </a:r>
            <a:endParaRPr lang="en-US" sz="1800" b="0" i="0" u="none" strike="noStrike">
              <a:solidFill>
                <a:prstClr val="black"/>
              </a:solidFill>
              <a:latin typeface="Lohit Devanagari"/>
            </a:endParaRP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1D54E9B-96BE-545C-15B4-2F406D7859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6993"/>
            <a:ext cx="5181600" cy="3788601"/>
          </a:xfrm>
        </p:spPr>
      </p:pic>
    </p:spTree>
    <p:extLst>
      <p:ext uri="{BB962C8B-B14F-4D97-AF65-F5344CB8AC3E}">
        <p14:creationId xmlns:p14="http://schemas.microsoft.com/office/powerpoint/2010/main" val="350794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045726-4825-1E59-559A-ADB1205E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30,000 foot view of the IEM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D932B-B446-939F-47C7-A8A68DD4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R="0" algn="l" rtl="0"/>
            <a:r>
              <a:rPr lang="en-US" sz="1800" b="0" i="0" u="none" strike="noStrike">
                <a:solidFill>
                  <a:srgbClr val="000000"/>
                </a:solidFill>
                <a:latin typeface="Calibri" panose="020F0502020204030204" pitchFamily="34" charset="0"/>
              </a:rPr>
              <a:t>Other states have a University/State “Mesonet” with staff (gasp), deployed equipment, and research programs. </a:t>
            </a:r>
            <a:endParaRPr lang="en-US" sz="1800" b="0" i="0" u="none" strike="noStrike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ISU has a “Soil Moisture Network”, which is a quasi mesonet, some call it the mesonet, but it is not what the IEM is!</a:t>
            </a:r>
            <a:endParaRPr lang="en-US" sz="1800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pPr marR="0" algn="l" rtl="0"/>
            <a:r>
              <a:rPr lang="en-US" sz="1800" b="0" i="0" u="none" strike="noStrike" baseline="0">
                <a:solidFill>
                  <a:srgbClr val="000000"/>
                </a:solidFill>
                <a:latin typeface="Calibri" panose="020F0502020204030204" pitchFamily="34" charset="0"/>
              </a:rPr>
              <a:t>Data from the Soil Moisture Network is found on the IEM website, along with everything else under the sun! To make things fun and confusing.</a:t>
            </a:r>
            <a:endParaRPr lang="en-US" sz="1800" b="0" i="0" u="none" strike="noStrike" baseline="0">
              <a:solidFill>
                <a:prstClr val="black"/>
              </a:solidFill>
              <a:latin typeface="Lohit Devanaga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9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620DF8-CF08-3B47-EBEA-7412D2A4E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Tool Around on the IEM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6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0CA560-0D5C-7459-4CC9-AE4CD1FD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1: Using IEM Explorer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EDF1C4-5A8F-EEA2-9354-C88B50B05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your location</a:t>
            </a:r>
          </a:p>
          <a:p>
            <a:pPr lvl="1"/>
            <a:r>
              <a:rPr lang="en-US"/>
              <a:t>Find </a:t>
            </a:r>
            <a:r>
              <a:rPr lang="en-US" dirty="0"/>
              <a:t>nearest long term climate site</a:t>
            </a:r>
          </a:p>
          <a:p>
            <a:pPr lvl="1"/>
            <a:r>
              <a:rPr lang="en-US" dirty="0"/>
              <a:t>Find nearest airport weather station</a:t>
            </a:r>
          </a:p>
          <a:p>
            <a:r>
              <a:rPr lang="en-US"/>
              <a:t>Play around with various popular content links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781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574A57-B51D-DF22-1CC2-373973FA9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2: TPS Reports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F8A8B8-1D99-004D-A2EF-74D08E496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T</a:t>
            </a:r>
            <a:r>
              <a:rPr lang="en-US"/>
              <a:t>emperature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P</a:t>
            </a:r>
            <a:r>
              <a:rPr lang="en-US"/>
              <a:t>recipitation</a:t>
            </a:r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S</a:t>
            </a:r>
            <a:r>
              <a:rPr lang="en-US"/>
              <a:t>now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Determine the June 2021 precipitation total and departure from average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96569F-51F5-AD9B-3554-918FCD1E7E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14328"/>
            <a:ext cx="5181600" cy="3773932"/>
          </a:xfrm>
        </p:spPr>
      </p:pic>
    </p:spTree>
    <p:extLst>
      <p:ext uri="{BB962C8B-B14F-4D97-AF65-F5344CB8AC3E}">
        <p14:creationId xmlns:p14="http://schemas.microsoft.com/office/powerpoint/2010/main" val="217714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68A9A9F-F5A2-CF83-BDC2-5E89CFCF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3: Growing Season Totals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94539-F211-93FB-9746-33CC50217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Generate a map of 22 April to 22 September total precipitation for 2012 and 2022</a:t>
            </a:r>
          </a:p>
          <a:p>
            <a:r>
              <a:rPr lang="en-US"/>
              <a:t>Show the magic that is copy-from webpage, paste into notepad, copy from notepad, paste into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63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601</Words>
  <Application>Microsoft Office PowerPoint</Application>
  <PresentationFormat>Widescreen</PresentationFormat>
  <Paragraphs>62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Cascadia Code</vt:lpstr>
      <vt:lpstr>Lohit Devanagari</vt:lpstr>
      <vt:lpstr>Office Theme</vt:lpstr>
      <vt:lpstr>104. Exploiting the Iowa Environmental Mesonet website for fun and profit</vt:lpstr>
      <vt:lpstr>Partitioning the next hour of your life</vt:lpstr>
      <vt:lpstr>Who am I and Why am I here?</vt:lpstr>
      <vt:lpstr>What is going on here? https://mesonet.agron.iastate.edu</vt:lpstr>
      <vt:lpstr>30,000 foot view of the IEM</vt:lpstr>
      <vt:lpstr>Let’s Tool Around on the IEM Website</vt:lpstr>
      <vt:lpstr>Task 1: Using IEM Explorer</vt:lpstr>
      <vt:lpstr>Task 2: TPS Reports</vt:lpstr>
      <vt:lpstr>Task 3: Growing Season Totals</vt:lpstr>
      <vt:lpstr>Task 4: Soil Temperatures</vt:lpstr>
      <vt:lpstr>Task 5: Solar Radiation</vt:lpstr>
      <vt:lpstr>Task 6: IEM Autoplot Chart</vt:lpstr>
      <vt:lpstr>Task 7: NWS Warning Information</vt:lpstr>
      <vt:lpstr>Task 8: Wind Roses</vt:lpstr>
      <vt:lpstr>Fun Task 1: Webcam Archive</vt:lpstr>
      <vt:lpstr>Fun Task 2: High Res Precipitation Maps</vt:lpstr>
      <vt:lpstr>And we are done!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104. Exploiting the Iowa Environmental Mesonet website for fun and profit</dc:title>
  <dc:creator>Herzmann, Daryl E [AGRON]</dc:creator>
  <cp:lastModifiedBy>Herzmann, Daryl E [AGRON]</cp:lastModifiedBy>
  <cp:revision>4</cp:revision>
  <dcterms:created xsi:type="dcterms:W3CDTF">2022-12-15T16:18:00Z</dcterms:created>
  <dcterms:modified xsi:type="dcterms:W3CDTF">2022-12-15T19:50:37Z</dcterms:modified>
</cp:coreProperties>
</file>