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57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 anchor="b"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07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33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31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00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29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65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6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65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27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42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44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C7A713-7007-4913-B2CB-7614D15284D3}" type="datetimeFigureOut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lang="en-US" sz="5400" b="1" kern="1200" dirty="0">
          <a:ln w="19050">
            <a:solidFill>
              <a:schemeClr val="accent5">
                <a:lumMod val="50000"/>
              </a:schemeClr>
            </a:solidFill>
          </a:ln>
          <a:solidFill>
            <a:schemeClr val="accent5">
              <a:lumMod val="60000"/>
              <a:lumOff val="40000"/>
            </a:schemeClr>
          </a:solidFill>
          <a:effectLst/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467600" cy="2460625"/>
          </a:xfrm>
        </p:spPr>
        <p:txBody>
          <a:bodyPr/>
          <a:lstStyle/>
          <a:p>
            <a:r>
              <a:rPr smtClean="0">
                <a:solidFill>
                  <a:srgbClr val="00B0F0"/>
                </a:solidFill>
                <a:latin typeface="Magneto" pitchFamily="82" charset="0"/>
              </a:rPr>
              <a:t>H</a:t>
            </a:r>
            <a:r>
              <a:rPr baseline="-25000" smtClean="0">
                <a:solidFill>
                  <a:srgbClr val="00B0F0"/>
                </a:solidFill>
                <a:latin typeface="Magneto" pitchFamily="82" charset="0"/>
              </a:rPr>
              <a:t>2</a:t>
            </a:r>
            <a:r>
              <a:rPr smtClean="0">
                <a:solidFill>
                  <a:srgbClr val="00B0F0"/>
                </a:solidFill>
                <a:latin typeface="Magneto" pitchFamily="82" charset="0"/>
              </a:rPr>
              <a:t>O-</a:t>
            </a:r>
            <a:r>
              <a:rPr smtClean="0">
                <a:latin typeface="Magneto" pitchFamily="82" charset="0"/>
              </a:rPr>
              <a:t/>
            </a:r>
            <a:br>
              <a:rPr smtClean="0">
                <a:latin typeface="Magneto" pitchFamily="82" charset="0"/>
              </a:rPr>
            </a:br>
            <a:r>
              <a:rPr smtClean="0">
                <a:latin typeface="Magneto" pitchFamily="82" charset="0"/>
              </a:rPr>
              <a:t> </a:t>
            </a:r>
            <a:r>
              <a:rPr smtClean="0"/>
              <a:t>Integrated Water Conservation 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419100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solidFill>
                  <a:srgbClr val="0070C0"/>
                </a:solidFill>
              </a:rPr>
              <a:t>By,</a:t>
            </a:r>
          </a:p>
          <a:p>
            <a:r>
              <a:rPr lang="en-US" sz="2700" dirty="0" smtClean="0">
                <a:solidFill>
                  <a:srgbClr val="0070C0"/>
                </a:solidFill>
              </a:rPr>
              <a:t> </a:t>
            </a:r>
            <a:r>
              <a:rPr lang="en-US" sz="2700" dirty="0" err="1" smtClean="0">
                <a:solidFill>
                  <a:srgbClr val="0070C0"/>
                </a:solidFill>
              </a:rPr>
              <a:t>Amit</a:t>
            </a:r>
            <a:r>
              <a:rPr lang="en-US" sz="2700" dirty="0" smtClean="0">
                <a:solidFill>
                  <a:srgbClr val="0070C0"/>
                </a:solidFill>
              </a:rPr>
              <a:t> Krishna A</a:t>
            </a:r>
          </a:p>
          <a:p>
            <a:pPr algn="ctr"/>
            <a:r>
              <a:rPr lang="en-US" sz="2700" dirty="0" smtClean="0">
                <a:solidFill>
                  <a:srgbClr val="0070C0"/>
                </a:solidFill>
              </a:rPr>
              <a:t>&amp;</a:t>
            </a:r>
          </a:p>
          <a:p>
            <a:r>
              <a:rPr lang="en-US" sz="2700" dirty="0" smtClean="0">
                <a:solidFill>
                  <a:srgbClr val="0070C0"/>
                </a:solidFill>
              </a:rPr>
              <a:t> </a:t>
            </a:r>
            <a:r>
              <a:rPr lang="en-US" sz="2700" dirty="0" err="1" smtClean="0">
                <a:solidFill>
                  <a:srgbClr val="0070C0"/>
                </a:solidFill>
              </a:rPr>
              <a:t>Adith</a:t>
            </a:r>
            <a:r>
              <a:rPr lang="en-US" sz="2700" dirty="0" smtClean="0">
                <a:solidFill>
                  <a:srgbClr val="0070C0"/>
                </a:solidFill>
              </a:rPr>
              <a:t> </a:t>
            </a:r>
            <a:r>
              <a:rPr lang="en-US" sz="2700" dirty="0" err="1" smtClean="0">
                <a:solidFill>
                  <a:srgbClr val="0070C0"/>
                </a:solidFill>
              </a:rPr>
              <a:t>Shyam</a:t>
            </a:r>
            <a:endParaRPr lang="en-US" sz="2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695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Water is a very important necessity of life. However, large amount of   water is being wasted in our daily life with various domestic activities and have led to its shortage. </a:t>
            </a:r>
            <a:r>
              <a:rPr lang="en-US" dirty="0" smtClean="0">
                <a:solidFill>
                  <a:srgbClr val="00B0F0"/>
                </a:solidFill>
                <a:latin typeface="Magneto" pitchFamily="82" charset="0"/>
              </a:rPr>
              <a:t>H</a:t>
            </a:r>
            <a:r>
              <a:rPr lang="en-US" baseline="-25000" dirty="0" smtClean="0">
                <a:solidFill>
                  <a:srgbClr val="00B0F0"/>
                </a:solidFill>
                <a:latin typeface="Magneto" pitchFamily="82" charset="0"/>
              </a:rPr>
              <a:t>2</a:t>
            </a:r>
            <a:r>
              <a:rPr lang="en-US" dirty="0" smtClean="0">
                <a:solidFill>
                  <a:srgbClr val="00B0F0"/>
                </a:solidFill>
                <a:latin typeface="Magneto" pitchFamily="82" charset="0"/>
              </a:rPr>
              <a:t>O </a:t>
            </a:r>
            <a:r>
              <a:rPr lang="en-US" dirty="0" smtClean="0">
                <a:solidFill>
                  <a:schemeClr val="tx1"/>
                </a:solidFill>
                <a:ea typeface="Microsoft Himalaya" pitchFamily="2" charset="0"/>
              </a:rPr>
              <a:t>has made it possible to  save  water in each and every pace of our daily life in a systematic and mechanized manner.</a:t>
            </a:r>
            <a:endParaRPr lang="en-US" dirty="0">
              <a:ea typeface="Microsoft Himalaya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How much water do we use?</a:t>
            </a:r>
            <a:endParaRPr lang="en-US" dirty="0"/>
          </a:p>
        </p:txBody>
      </p:sp>
      <p:pic>
        <p:nvPicPr>
          <p:cNvPr id="4" name="Picture 2" descr="C:\Users\BLOSSOM\Desktop\water-use-pie-char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0751" r="1890" b="14275"/>
          <a:stretch>
            <a:fillRect/>
          </a:stretch>
        </p:blipFill>
        <p:spPr bwMode="auto">
          <a:xfrm>
            <a:off x="1676400" y="1828800"/>
            <a:ext cx="5516802" cy="4600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Uno [Microcontroller based board]</a:t>
            </a:r>
          </a:p>
          <a:p>
            <a:r>
              <a:rPr lang="en-US" dirty="0" smtClean="0"/>
              <a:t>BC547 NPN transistors</a:t>
            </a:r>
          </a:p>
          <a:p>
            <a:r>
              <a:rPr lang="en-US" dirty="0" smtClean="0"/>
              <a:t>Motor Pump(3V-6V)</a:t>
            </a:r>
          </a:p>
          <a:p>
            <a:r>
              <a:rPr lang="en-US" dirty="0" err="1" smtClean="0"/>
              <a:t>Ir</a:t>
            </a:r>
            <a:r>
              <a:rPr lang="en-US" dirty="0" smtClean="0"/>
              <a:t> Transmitter &amp; </a:t>
            </a:r>
            <a:r>
              <a:rPr lang="en-US" dirty="0" err="1" smtClean="0"/>
              <a:t>Ir</a:t>
            </a:r>
            <a:r>
              <a:rPr lang="en-US" dirty="0" smtClean="0"/>
              <a:t> receiver </a:t>
            </a:r>
          </a:p>
          <a:p>
            <a:r>
              <a:rPr lang="en-US" dirty="0" smtClean="0"/>
              <a:t>Soil Moisture</a:t>
            </a:r>
          </a:p>
          <a:p>
            <a:r>
              <a:rPr lang="en-US" dirty="0" smtClean="0"/>
              <a:t>Wires, Pipes, Tubes &amp; Stationeries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sz="4000" smtClean="0"/>
              <a:t> </a:t>
            </a:r>
            <a:r>
              <a:rPr sz="4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Exhibit -1:</a:t>
            </a:r>
            <a:r>
              <a:rPr sz="4000" smtClean="0"/>
              <a:t> Automatic Tap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our daily life lots of water is being wasted due to improperly closed taps, intended wastage and its other inefficient uses.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With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Magneto" pitchFamily="82" charset="0"/>
              </a:rPr>
              <a:t>H</a:t>
            </a:r>
            <a:r>
              <a:rPr lang="en-US" baseline="-25000" dirty="0" smtClean="0">
                <a:solidFill>
                  <a:srgbClr val="00B0F0"/>
                </a:solidFill>
                <a:latin typeface="Magneto" pitchFamily="82" charset="0"/>
              </a:rPr>
              <a:t>2</a:t>
            </a:r>
            <a:r>
              <a:rPr lang="en-US" dirty="0" smtClean="0">
                <a:solidFill>
                  <a:srgbClr val="00B0F0"/>
                </a:solidFill>
                <a:latin typeface="Magneto" pitchFamily="82" charset="0"/>
              </a:rPr>
              <a:t>O, </a:t>
            </a:r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his wastage is </a:t>
            </a:r>
            <a:r>
              <a:rPr lang="en-US" dirty="0" smtClean="0">
                <a:solidFill>
                  <a:schemeClr val="tx1"/>
                </a:solidFill>
              </a:rPr>
              <a:t>reduced to a great extent with least manual efforts.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could be used in Public Taps, Homes, Community Taps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828800" y="2895600"/>
            <a:ext cx="4509246" cy="1219200"/>
            <a:chOff x="1371600" y="3581400"/>
            <a:chExt cx="4509246" cy="1447800"/>
          </a:xfrm>
        </p:grpSpPr>
        <p:pic>
          <p:nvPicPr>
            <p:cNvPr id="1026" name="Picture 2" descr="C:\Users\BLOSSOM\Desktop\leaky-tap-wasting-water-4534146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71600" y="3581400"/>
              <a:ext cx="2209800" cy="1447800"/>
            </a:xfrm>
            <a:prstGeom prst="rect">
              <a:avLst/>
            </a:prstGeom>
            <a:noFill/>
          </p:spPr>
        </p:pic>
        <p:pic>
          <p:nvPicPr>
            <p:cNvPr id="1028" name="Picture 4" descr="C:\Users\BLOSSOM\Desktop\download.jpg"/>
            <p:cNvPicPr>
              <a:picLocks noChangeAspect="1" noChangeArrowheads="1"/>
            </p:cNvPicPr>
            <p:nvPr/>
          </p:nvPicPr>
          <p:blipFill>
            <a:blip r:embed="rId3"/>
            <a:srcRect b="9909"/>
            <a:stretch>
              <a:fillRect/>
            </a:stretch>
          </p:blipFill>
          <p:spPr bwMode="auto">
            <a:xfrm>
              <a:off x="3581399" y="3581400"/>
              <a:ext cx="2299447" cy="1447800"/>
            </a:xfrm>
            <a:prstGeom prst="rect">
              <a:avLst/>
            </a:prstGeom>
            <a:noFill/>
          </p:spPr>
        </p:pic>
      </p:grpSp>
      <p:sp>
        <p:nvSpPr>
          <p:cNvPr id="11" name="Rectangle 10"/>
          <p:cNvSpPr/>
          <p:nvPr/>
        </p:nvSpPr>
        <p:spPr>
          <a:xfrm>
            <a:off x="3505200" y="990600"/>
            <a:ext cx="1765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u="sng" dirty="0" smtClean="0">
                <a:solidFill>
                  <a:srgbClr val="4F81BD">
                    <a:lumMod val="50000"/>
                  </a:srgbClr>
                </a:solidFill>
              </a:rPr>
              <a:t>Objective</a:t>
            </a:r>
            <a:endParaRPr lang="en-US" sz="3200" u="sng" dirty="0">
              <a:solidFill>
                <a:srgbClr val="4F81B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988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Exhibit -1:</a:t>
            </a:r>
            <a:r>
              <a:rPr sz="4000" smtClean="0"/>
              <a:t> Automatic Tap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consists of an </a:t>
            </a:r>
            <a:r>
              <a:rPr lang="en-US" dirty="0" err="1" smtClean="0"/>
              <a:t>ir</a:t>
            </a:r>
            <a:r>
              <a:rPr lang="en-US" dirty="0" smtClean="0"/>
              <a:t> transmitter and an </a:t>
            </a:r>
            <a:r>
              <a:rPr lang="en-US" dirty="0" err="1" smtClean="0"/>
              <a:t>ir</a:t>
            </a:r>
            <a:r>
              <a:rPr lang="en-US" dirty="0" smtClean="0"/>
              <a:t> receiver aligned to each other in a line.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</a:t>
            </a:r>
            <a:r>
              <a:rPr lang="en-US" dirty="0" err="1" smtClean="0"/>
              <a:t>r</a:t>
            </a:r>
            <a:r>
              <a:rPr lang="en-US" dirty="0" smtClean="0"/>
              <a:t> Transmitter continuously transmits encoded data and </a:t>
            </a:r>
            <a:r>
              <a:rPr lang="en-US" dirty="0" err="1" smtClean="0"/>
              <a:t>I</a:t>
            </a:r>
            <a:r>
              <a:rPr lang="en-US" dirty="0" err="1" smtClean="0"/>
              <a:t>r</a:t>
            </a:r>
            <a:r>
              <a:rPr lang="en-US" dirty="0" smtClean="0"/>
              <a:t> receiver receives and decodes it.</a:t>
            </a:r>
          </a:p>
          <a:p>
            <a:r>
              <a:rPr lang="en-US" dirty="0" smtClean="0"/>
              <a:t>When we seek water this transmission is blocked.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Arduino</a:t>
            </a:r>
            <a:r>
              <a:rPr lang="en-US" dirty="0" smtClean="0"/>
              <a:t> senses it and activates the pump to provide water.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066800"/>
            <a:ext cx="396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u="sng" dirty="0" smtClean="0">
                <a:solidFill>
                  <a:schemeClr val="tx2">
                    <a:lumMod val="50000"/>
                  </a:schemeClr>
                </a:solidFill>
              </a:rPr>
              <a:t>Working </a:t>
            </a:r>
            <a:endParaRPr lang="en-US" sz="3000" u="sn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Exhibit-2:</a:t>
            </a:r>
            <a:r>
              <a:rPr sz="4000" smtClean="0"/>
              <a:t>Filtration unit and Automatic Pump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Large amount of water is wasted in our daily life due to motor overflow.</a:t>
            </a:r>
          </a:p>
          <a:p>
            <a:r>
              <a:rPr lang="en-US" dirty="0" smtClean="0"/>
              <a:t>Further, mildly used water could be recycled to be used again using a filtration unit in this water scarce scenario.</a:t>
            </a:r>
          </a:p>
          <a:p>
            <a:r>
              <a:rPr lang="en-US" dirty="0" smtClean="0">
                <a:solidFill>
                  <a:srgbClr val="00B0F0"/>
                </a:solidFill>
                <a:latin typeface="Magneto" pitchFamily="82" charset="0"/>
              </a:rPr>
              <a:t>H</a:t>
            </a:r>
            <a:r>
              <a:rPr lang="en-US" baseline="-25000" dirty="0" smtClean="0">
                <a:solidFill>
                  <a:srgbClr val="00B0F0"/>
                </a:solidFill>
                <a:latin typeface="Magneto" pitchFamily="82" charset="0"/>
              </a:rPr>
              <a:t>2</a:t>
            </a:r>
            <a:r>
              <a:rPr lang="en-US" dirty="0" smtClean="0">
                <a:solidFill>
                  <a:srgbClr val="00B0F0"/>
                </a:solidFill>
                <a:latin typeface="Magneto" pitchFamily="82" charset="0"/>
              </a:rPr>
              <a:t>O</a:t>
            </a:r>
            <a:r>
              <a:rPr lang="en-US" dirty="0" smtClean="0">
                <a:solidFill>
                  <a:srgbClr val="00B0F0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satisfies this by sensing the water remaining in the tank. It also filters and recycles the used water efficiently.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Exhibit-3: </a:t>
            </a:r>
            <a:r>
              <a:rPr sz="4000" smtClean="0"/>
              <a:t>Automatic Irrigation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Outdoor irrigation accounts for most of the water wastage in our daily life.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  <a:latin typeface="Magneto" pitchFamily="82" charset="0"/>
              </a:rPr>
              <a:t>H</a:t>
            </a:r>
            <a:r>
              <a:rPr lang="en-US" baseline="-25000" dirty="0" smtClean="0">
                <a:solidFill>
                  <a:srgbClr val="00B0F0"/>
                </a:solidFill>
                <a:latin typeface="Magneto" pitchFamily="82" charset="0"/>
              </a:rPr>
              <a:t>2</a:t>
            </a:r>
            <a:r>
              <a:rPr lang="en-US" dirty="0" smtClean="0">
                <a:solidFill>
                  <a:srgbClr val="00B0F0"/>
                </a:solidFill>
                <a:latin typeface="Magneto" pitchFamily="82" charset="0"/>
              </a:rPr>
              <a:t>O </a:t>
            </a:r>
            <a:r>
              <a:rPr lang="en-US" dirty="0" smtClean="0">
                <a:solidFill>
                  <a:schemeClr val="tx1"/>
                </a:solidFill>
              </a:rPr>
              <a:t>solves this by using its automatic irrigation mechanism.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senses the moisture content by measuring the soil conduction and inputting it to the microcontroller which irrigates appropriately.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BLOSSOM\Desktop\ws_infographics_outdo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362200"/>
            <a:ext cx="55626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ter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Water-PowerPoint-Template</Template>
  <TotalTime>81</TotalTime>
  <Words>340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Water-PowerPoint-Template</vt:lpstr>
      <vt:lpstr>H2O-  Integrated Water Conservation  System</vt:lpstr>
      <vt:lpstr>Introduction</vt:lpstr>
      <vt:lpstr>How much water do we use?</vt:lpstr>
      <vt:lpstr>Components Used</vt:lpstr>
      <vt:lpstr> Exhibit -1: Automatic Tap</vt:lpstr>
      <vt:lpstr>Exhibit -1: Automatic Tap</vt:lpstr>
      <vt:lpstr>Exhibit-2:Filtration unit and Automatic Pump</vt:lpstr>
      <vt:lpstr>Exhibit-3: Automatic Irrigation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Water Conservation  System</dc:title>
  <dc:creator>BLOSSOM</dc:creator>
  <cp:lastModifiedBy>BLOSSOM</cp:lastModifiedBy>
  <cp:revision>24</cp:revision>
  <dcterms:created xsi:type="dcterms:W3CDTF">2017-01-24T12:54:53Z</dcterms:created>
  <dcterms:modified xsi:type="dcterms:W3CDTF">2017-01-24T14:16:52Z</dcterms:modified>
</cp:coreProperties>
</file>