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81" r:id="rId6"/>
    <p:sldId id="283" r:id="rId7"/>
    <p:sldId id="282" r:id="rId8"/>
    <p:sldId id="284" r:id="rId9"/>
    <p:sldId id="285" r:id="rId10"/>
    <p:sldId id="295" r:id="rId11"/>
    <p:sldId id="287" r:id="rId12"/>
    <p:sldId id="296" r:id="rId13"/>
    <p:sldId id="288" r:id="rId14"/>
    <p:sldId id="298" r:id="rId15"/>
    <p:sldId id="297" r:id="rId16"/>
    <p:sldId id="290" r:id="rId17"/>
    <p:sldId id="293"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400"/>
    <a:srgbClr val="228B22"/>
    <a:srgbClr val="A020F6"/>
    <a:srgbClr val="0000FF"/>
    <a:srgbClr val="636569"/>
    <a:srgbClr val="715091"/>
    <a:srgbClr val="176DAD"/>
    <a:srgbClr val="0D78C9"/>
    <a:srgbClr val="024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4AA2E-3092-4EFF-8E2D-089EA054255D}" v="1152" dt="2023-07-04T07:04:13.903"/>
    <p1510:client id="{4582FE5F-12F3-410C-9FD0-6D7C3F793FED}" v="4" dt="2023-07-03T11:09:26.604"/>
    <p1510:client id="{5A5AD638-41CB-40C1-B05C-DE73C22420BE}" v="9" dt="2023-07-04T07:32:04.540"/>
    <p1510:client id="{99028C65-4763-D9C7-CF3A-E80FBF62BD60}" v="5" dt="2023-07-04T07:19:40.913"/>
    <p1510:client id="{AB53B96C-7294-7D10-D756-C479EA161F13}" v="867" dt="2023-07-04T05:02:54.377"/>
    <p1510:client id="{C235F6F0-FFFF-4F42-95B1-81AFC3856537}" v="148" vWet="150" dt="2023-07-04T04:44:21.553"/>
    <p1510:client id="{CD7E0AC3-7EEB-7940-58D6-9A9A6923E2AF}" v="36" dt="2023-07-04T06:01:17.978"/>
    <p1510:client id="{CE8521EF-C98E-4609-93C1-F641491EA6B3}" v="158" dt="2023-07-04T06:35:39.976"/>
    <p1510:client id="{EF461A72-4626-8D3C-2431-7ACBF189291E}" v="429" dt="2023-07-04T06:53:44.656"/>
    <p1510:client id="{FF0D0772-8CA2-4087-AAE5-368A5C0A3FD7}" v="67" dt="2023-07-04T05:39:40.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1"/>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2023</a:t>
            </a:fld>
            <a:r>
              <a:rPr lang="en-US" sz="1003">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a:t>Click to add b</a:t>
            </a:r>
            <a:r>
              <a:rPr lang="en-US" sz="1805">
                <a:solidFill>
                  <a:prstClr val="black"/>
                </a:solidFill>
              </a:rPr>
              <a:t>rief summary and benefits of feature (ideally three bullets)</a:t>
            </a:r>
          </a:p>
          <a:p>
            <a:pPr lvl="1"/>
            <a:r>
              <a:rPr lang="en-US"/>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a:t>Click to add headline</a:t>
            </a:r>
            <a:r>
              <a:rPr lang="en-US" sz="2005" b="1">
                <a:solidFill>
                  <a:prstClr val="black"/>
                </a:solidFill>
              </a:rPr>
              <a:t> providing value of feature</a:t>
            </a:r>
            <a:endParaRPr lang="en-US"/>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a:t>Click to add </a:t>
            </a:r>
            <a:r>
              <a:rPr lang="en-US" sz="1604" err="1">
                <a:latin typeface="Courier New" pitchFamily="49" charset="0"/>
                <a:cs typeface="Courier New" pitchFamily="49" charset="0"/>
              </a:rPr>
              <a:t>product_example_name</a:t>
            </a:r>
            <a:r>
              <a:rPr lang="en-US" sz="1604">
                <a:latin typeface="Courier New" pitchFamily="49" charset="0"/>
                <a:cs typeface="Courier New" pitchFamily="49" charset="0"/>
              </a:rPr>
              <a: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Edit</a:t>
            </a:r>
            <a:r>
              <a:rPr lang="en-US" sz="2400" baseline="0">
                <a:latin typeface="Arial" pitchFamily="34" charset="0"/>
                <a:cs typeface="Arial" pitchFamily="34" charset="0"/>
              </a:rPr>
              <a:t> in Slide Master view to e</a:t>
            </a:r>
            <a:r>
              <a:rPr lang="en-US" sz="240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Bullet</a:t>
            </a:r>
            <a:r>
              <a:rPr lang="en-US" sz="2400" baseline="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a:solidFill>
                  <a:schemeClr val="tx2"/>
                </a:solidFill>
                <a:latin typeface="Arial" pitchFamily="34" charset="0"/>
                <a:cs typeface="Arial" pitchFamily="34" charset="0"/>
              </a:rPr>
              <a:t>Edit in Slide</a:t>
            </a:r>
            <a:r>
              <a:rPr lang="en-US" sz="2800" b="0" baseline="0">
                <a:solidFill>
                  <a:schemeClr val="tx2"/>
                </a:solidFill>
                <a:latin typeface="Arial" pitchFamily="34" charset="0"/>
                <a:cs typeface="Arial" pitchFamily="34" charset="0"/>
              </a:rPr>
              <a:t> Master view to e</a:t>
            </a:r>
            <a:r>
              <a:rPr lang="en-US" sz="2800" b="0">
                <a:solidFill>
                  <a:schemeClr val="tx2"/>
                </a:solidFill>
                <a:latin typeface="Arial" pitchFamily="34" charset="0"/>
                <a:cs typeface="Arial" pitchFamily="34" charset="0"/>
              </a:rPr>
              <a:t>nter agenda</a:t>
            </a:r>
            <a:r>
              <a:rPr lang="en-US" sz="2800" b="0" baseline="0">
                <a:solidFill>
                  <a:schemeClr val="tx2"/>
                </a:solidFill>
                <a:latin typeface="Arial" pitchFamily="34" charset="0"/>
                <a:cs typeface="Arial" pitchFamily="34" charset="0"/>
              </a:rPr>
              <a:t> title</a:t>
            </a:r>
            <a:endParaRPr lang="en-US" sz="2800" b="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kern="0">
                <a:effectLst/>
                <a:latin typeface="+mj-lt"/>
                <a:ea typeface="Calibri" panose="020F0502020204030204" pitchFamily="34" charset="0"/>
              </a:rPr>
              <a:t>Optimizing Scheduling Process for Interviews</a:t>
            </a:r>
            <a:endParaRPr lang="en-US">
              <a:latin typeface="+mj-lt"/>
            </a:endParaRPr>
          </a:p>
        </p:txBody>
      </p:sp>
      <p:sp>
        <p:nvSpPr>
          <p:cNvPr id="3" name="Subtitle 2"/>
          <p:cNvSpPr>
            <a:spLocks noGrp="1"/>
          </p:cNvSpPr>
          <p:nvPr>
            <p:ph type="subTitle" idx="1"/>
          </p:nvPr>
        </p:nvSpPr>
        <p:spPr>
          <a:xfrm>
            <a:off x="839416" y="2636912"/>
            <a:ext cx="10438184" cy="2889717"/>
          </a:xfrm>
        </p:spPr>
        <p:txBody>
          <a:bodyPr/>
          <a:lstStyle/>
          <a:p>
            <a:r>
              <a:rPr lang="en-US" sz="1600">
                <a:solidFill>
                  <a:srgbClr val="000000"/>
                </a:solidFill>
                <a:effectLst/>
                <a:latin typeface="+mj-lt"/>
                <a:ea typeface="Calibri" panose="020F0502020204030204" pitchFamily="34" charset="0"/>
              </a:rPr>
              <a:t>Date : 04-07-2023</a:t>
            </a:r>
            <a:r>
              <a:rPr lang="en-US" sz="1800">
                <a:solidFill>
                  <a:srgbClr val="000000"/>
                </a:solidFill>
                <a:effectLst/>
                <a:latin typeface="Calibri" panose="020F0502020204030204" pitchFamily="34" charset="0"/>
                <a:ea typeface="Calibri" panose="020F0502020204030204" pitchFamily="34" charset="0"/>
              </a:rPr>
              <a:t>                                                                                                              Team Mentor : Sai Kiran</a:t>
            </a:r>
            <a:endParaRPr lang="en-US"/>
          </a:p>
          <a:p>
            <a:endParaRPr lang="en-US"/>
          </a:p>
          <a:p>
            <a:r>
              <a:rPr lang="en-US"/>
              <a:t>By Team MATrix</a:t>
            </a:r>
          </a:p>
          <a:p>
            <a:r>
              <a:rPr lang="en-US"/>
              <a:t>Abhishek Krishna (Group Captain) , Abhishek Singh, Lakshay Rose, Shubham Dhanda, Pragnan Nadimatla</a:t>
            </a:r>
          </a:p>
          <a:p>
            <a:r>
              <a:rPr lang="en-US"/>
              <a:t>( EDG Interns )</a:t>
            </a:r>
          </a:p>
          <a:p>
            <a:endParaRPr lang="en-US"/>
          </a:p>
          <a:p>
            <a:endParaRPr lang="en-US"/>
          </a:p>
          <a:p>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110C-67DA-7793-7C23-54FA7F837730}"/>
              </a:ext>
            </a:extLst>
          </p:cNvPr>
          <p:cNvSpPr>
            <a:spLocks noGrp="1"/>
          </p:cNvSpPr>
          <p:nvPr>
            <p:ph type="title"/>
          </p:nvPr>
        </p:nvSpPr>
        <p:spPr/>
        <p:txBody>
          <a:bodyPr/>
          <a:lstStyle/>
          <a:p>
            <a:r>
              <a:rPr lang="en-US"/>
              <a:t>Scheduling Algorithm</a:t>
            </a:r>
          </a:p>
        </p:txBody>
      </p:sp>
      <p:sp>
        <p:nvSpPr>
          <p:cNvPr id="3" name="Content Placeholder 2">
            <a:extLst>
              <a:ext uri="{FF2B5EF4-FFF2-40B4-BE49-F238E27FC236}">
                <a16:creationId xmlns:a16="http://schemas.microsoft.com/office/drawing/2014/main" id="{2E837734-A5A7-CB9F-F150-7198768A921B}"/>
              </a:ext>
            </a:extLst>
          </p:cNvPr>
          <p:cNvSpPr>
            <a:spLocks noGrp="1"/>
          </p:cNvSpPr>
          <p:nvPr>
            <p:ph idx="1"/>
          </p:nvPr>
        </p:nvSpPr>
        <p:spPr/>
        <p:txBody>
          <a:bodyPr vert="horz" lIns="91440" tIns="45720" rIns="91440" bIns="45720" rtlCol="0" anchor="t">
            <a:noAutofit/>
          </a:bodyPr>
          <a:lstStyle/>
          <a:p>
            <a:pPr marL="343535" indent="-343535"/>
            <a:r>
              <a:rPr lang="en-US">
                <a:latin typeface="Arial"/>
                <a:cs typeface="Arial"/>
              </a:rPr>
              <a:t>Initializing </a:t>
            </a:r>
            <a:r>
              <a:rPr lang="en-US" err="1">
                <a:latin typeface="Arial"/>
                <a:cs typeface="Arial"/>
              </a:rPr>
              <a:t>interviewSlot</a:t>
            </a:r>
            <a:r>
              <a:rPr lang="en-US">
                <a:latin typeface="Arial"/>
                <a:cs typeface="Arial"/>
              </a:rPr>
              <a:t>[5][6][2]. Here first index tells the number of interviewers, second tells the slot number and third index tells the start and end time of the slot.</a:t>
            </a:r>
          </a:p>
          <a:p>
            <a:pPr marL="343535" indent="-343535"/>
            <a:r>
              <a:rPr lang="en-US">
                <a:latin typeface="Arial"/>
                <a:cs typeface="Arial"/>
              </a:rPr>
              <a:t>Status[5][6] tells the status for {</a:t>
            </a:r>
            <a:r>
              <a:rPr lang="en-US" err="1">
                <a:latin typeface="Arial"/>
                <a:cs typeface="Arial"/>
              </a:rPr>
              <a:t>i</a:t>
            </a:r>
            <a:r>
              <a:rPr lang="en-US">
                <a:latin typeface="Arial"/>
                <a:cs typeface="Arial"/>
              </a:rPr>
              <a:t>}</a:t>
            </a:r>
            <a:r>
              <a:rPr lang="en-US" err="1">
                <a:latin typeface="Arial"/>
                <a:cs typeface="Arial"/>
              </a:rPr>
              <a:t>th</a:t>
            </a:r>
            <a:r>
              <a:rPr lang="en-US">
                <a:latin typeface="Arial"/>
                <a:cs typeface="Arial"/>
              </a:rPr>
              <a:t> interviewer of {j}</a:t>
            </a:r>
            <a:r>
              <a:rPr lang="en-US" err="1">
                <a:latin typeface="Arial"/>
                <a:cs typeface="Arial"/>
              </a:rPr>
              <a:t>th</a:t>
            </a:r>
            <a:r>
              <a:rPr lang="en-US">
                <a:latin typeface="Arial"/>
                <a:cs typeface="Arial"/>
              </a:rPr>
              <a:t> slot</a:t>
            </a:r>
          </a:p>
          <a:p>
            <a:pPr marL="343535" indent="-343535"/>
            <a:r>
              <a:rPr lang="en-US">
                <a:latin typeface="Arial"/>
                <a:cs typeface="Arial"/>
              </a:rPr>
              <a:t>Status[</a:t>
            </a:r>
            <a:r>
              <a:rPr lang="en-US" err="1">
                <a:latin typeface="Arial"/>
                <a:cs typeface="Arial"/>
              </a:rPr>
              <a:t>i</a:t>
            </a:r>
            <a:r>
              <a:rPr lang="en-US">
                <a:latin typeface="Arial"/>
                <a:cs typeface="Arial"/>
              </a:rPr>
              <a:t>][j] = 0, Interview scheduled</a:t>
            </a:r>
            <a:br>
              <a:rPr lang="en-US"/>
            </a:br>
            <a:r>
              <a:rPr lang="en-US">
                <a:latin typeface="Arial"/>
                <a:cs typeface="Arial"/>
              </a:rPr>
              <a:t>Status[</a:t>
            </a:r>
            <a:r>
              <a:rPr lang="en-US" err="1">
                <a:latin typeface="Arial"/>
                <a:cs typeface="Arial"/>
              </a:rPr>
              <a:t>i</a:t>
            </a:r>
            <a:r>
              <a:rPr lang="en-US">
                <a:latin typeface="Arial"/>
                <a:cs typeface="Arial"/>
              </a:rPr>
              <a:t>][j] = 1, Unavailable at this slot</a:t>
            </a:r>
            <a:br>
              <a:rPr lang="en-US"/>
            </a:br>
            <a:r>
              <a:rPr lang="en-US">
                <a:latin typeface="Arial"/>
                <a:cs typeface="Arial"/>
              </a:rPr>
              <a:t>Status[</a:t>
            </a:r>
            <a:r>
              <a:rPr lang="en-US" err="1">
                <a:latin typeface="Arial"/>
                <a:cs typeface="Arial"/>
              </a:rPr>
              <a:t>i</a:t>
            </a:r>
            <a:r>
              <a:rPr lang="en-US">
                <a:latin typeface="Arial"/>
                <a:cs typeface="Arial"/>
              </a:rPr>
              <a:t>][j] = 2, Free for interview</a:t>
            </a:r>
          </a:p>
          <a:p>
            <a:pPr marL="343535" indent="-343535"/>
            <a:r>
              <a:rPr lang="en-US">
                <a:latin typeface="Arial"/>
                <a:cs typeface="Arial"/>
              </a:rPr>
              <a:t>Created </a:t>
            </a:r>
            <a:r>
              <a:rPr lang="en-US" err="1">
                <a:latin typeface="Arial"/>
                <a:cs typeface="Arial"/>
              </a:rPr>
              <a:t>allSlot</a:t>
            </a:r>
            <a:r>
              <a:rPr lang="en-US">
                <a:latin typeface="Arial"/>
                <a:cs typeface="Arial"/>
              </a:rPr>
              <a:t> array which tells the interviewer no of {</a:t>
            </a:r>
            <a:r>
              <a:rPr lang="en-US" err="1">
                <a:latin typeface="Arial"/>
                <a:cs typeface="Arial"/>
              </a:rPr>
              <a:t>i</a:t>
            </a:r>
            <a:r>
              <a:rPr lang="en-US">
                <a:latin typeface="Arial"/>
                <a:cs typeface="Arial"/>
              </a:rPr>
              <a:t>}</a:t>
            </a:r>
            <a:r>
              <a:rPr lang="en-US" err="1">
                <a:latin typeface="Arial"/>
                <a:cs typeface="Arial"/>
              </a:rPr>
              <a:t>th</a:t>
            </a:r>
            <a:r>
              <a:rPr lang="en-US">
                <a:latin typeface="Arial"/>
                <a:cs typeface="Arial"/>
              </a:rPr>
              <a:t> candidate, and it's interview slot (start and end time).</a:t>
            </a:r>
          </a:p>
          <a:p>
            <a:pPr marL="343535" indent="-343535"/>
            <a:r>
              <a:rPr lang="en-US">
                <a:latin typeface="Arial"/>
                <a:cs typeface="Arial"/>
              </a:rPr>
              <a:t>Using initialize function, allotted the candidate to it's interviewer and it's slot time, using sequential method</a:t>
            </a:r>
          </a:p>
        </p:txBody>
      </p:sp>
    </p:spTree>
    <p:extLst>
      <p:ext uri="{BB962C8B-B14F-4D97-AF65-F5344CB8AC3E}">
        <p14:creationId xmlns:p14="http://schemas.microsoft.com/office/powerpoint/2010/main" val="90216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75D5-C380-79B8-7E71-4897DB9F08C7}"/>
              </a:ext>
            </a:extLst>
          </p:cNvPr>
          <p:cNvSpPr>
            <a:spLocks noGrp="1"/>
          </p:cNvSpPr>
          <p:nvPr>
            <p:ph type="title"/>
          </p:nvPr>
        </p:nvSpPr>
        <p:spPr/>
        <p:txBody>
          <a:bodyPr/>
          <a:lstStyle/>
          <a:p>
            <a:r>
              <a:rPr lang="en-US">
                <a:latin typeface="Arial"/>
                <a:cs typeface="Arial"/>
              </a:rPr>
              <a:t>Scheduling Algorithm (contd.)</a:t>
            </a:r>
            <a:endParaRPr lang="en-US"/>
          </a:p>
        </p:txBody>
      </p:sp>
      <p:sp>
        <p:nvSpPr>
          <p:cNvPr id="3" name="Content Placeholder 2">
            <a:extLst>
              <a:ext uri="{FF2B5EF4-FFF2-40B4-BE49-F238E27FC236}">
                <a16:creationId xmlns:a16="http://schemas.microsoft.com/office/drawing/2014/main" id="{5C694BBB-5759-A1E1-D9BC-AAA7C398F1CF}"/>
              </a:ext>
            </a:extLst>
          </p:cNvPr>
          <p:cNvSpPr>
            <a:spLocks noGrp="1"/>
          </p:cNvSpPr>
          <p:nvPr>
            <p:ph idx="1"/>
          </p:nvPr>
        </p:nvSpPr>
        <p:spPr/>
        <p:txBody>
          <a:bodyPr vert="horz" lIns="91440" tIns="45720" rIns="91440" bIns="45720" rtlCol="0" anchor="t">
            <a:noAutofit/>
          </a:bodyPr>
          <a:lstStyle/>
          <a:p>
            <a:pPr marL="343535" indent="-343535"/>
            <a:r>
              <a:rPr lang="en-US">
                <a:latin typeface="Arial"/>
                <a:cs typeface="Arial"/>
              </a:rPr>
              <a:t>Case when interviewer change his/her status to busy : </a:t>
            </a:r>
          </a:p>
          <a:p>
            <a:pPr marL="343535" indent="-343535"/>
            <a:r>
              <a:rPr lang="en-US">
                <a:latin typeface="Arial"/>
                <a:cs typeface="Arial"/>
              </a:rPr>
              <a:t>Go through all over candidates checks whether his/ her interviewer is </a:t>
            </a:r>
            <a:br>
              <a:rPr lang="en-US">
                <a:latin typeface="Arial"/>
                <a:cs typeface="Arial"/>
              </a:rPr>
            </a:br>
            <a:r>
              <a:rPr lang="en-US">
                <a:latin typeface="Arial"/>
                <a:cs typeface="Arial"/>
              </a:rPr>
              <a:t>the above and checks whether his/her interview time is intersecting with busy time. </a:t>
            </a:r>
            <a:endParaRPr lang="en-US"/>
          </a:p>
          <a:p>
            <a:pPr marL="343535" indent="-343535"/>
            <a:r>
              <a:rPr lang="en-US">
                <a:latin typeface="Arial"/>
                <a:cs typeface="Arial"/>
              </a:rPr>
              <a:t>Then iterate over all interviewers and slots from current time, and if status of the interviewer in that slot is free, then interviewer of the interviewee is changed to this interviewer and slot time is changed.</a:t>
            </a:r>
            <a:endParaRPr lang="en-US"/>
          </a:p>
        </p:txBody>
      </p:sp>
    </p:spTree>
    <p:extLst>
      <p:ext uri="{BB962C8B-B14F-4D97-AF65-F5344CB8AC3E}">
        <p14:creationId xmlns:p14="http://schemas.microsoft.com/office/powerpoint/2010/main" val="162166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209C-21F3-CCAD-CE90-2A8D0693D8F2}"/>
              </a:ext>
            </a:extLst>
          </p:cNvPr>
          <p:cNvSpPr>
            <a:spLocks noGrp="1"/>
          </p:cNvSpPr>
          <p:nvPr>
            <p:ph type="title"/>
          </p:nvPr>
        </p:nvSpPr>
        <p:spPr/>
        <p:txBody>
          <a:bodyPr/>
          <a:lstStyle/>
          <a:p>
            <a:r>
              <a:rPr lang="en-US"/>
              <a:t>Evaluation Criteria</a:t>
            </a:r>
          </a:p>
        </p:txBody>
      </p:sp>
      <p:sp>
        <p:nvSpPr>
          <p:cNvPr id="3" name="Content Placeholder 2">
            <a:extLst>
              <a:ext uri="{FF2B5EF4-FFF2-40B4-BE49-F238E27FC236}">
                <a16:creationId xmlns:a16="http://schemas.microsoft.com/office/drawing/2014/main" id="{CC29C99C-3933-3257-2C60-DFD3F168CBAD}"/>
              </a:ext>
            </a:extLst>
          </p:cNvPr>
          <p:cNvSpPr>
            <a:spLocks noGrp="1"/>
          </p:cNvSpPr>
          <p:nvPr>
            <p:ph idx="1"/>
          </p:nvPr>
        </p:nvSpPr>
        <p:spPr/>
        <p:txBody>
          <a:bodyPr vert="horz" lIns="91440" tIns="45720" rIns="91440" bIns="45720" rtlCol="0" anchor="t">
            <a:noAutofit/>
          </a:bodyPr>
          <a:lstStyle/>
          <a:p>
            <a:pPr marL="343535" indent="-343535"/>
            <a:r>
              <a:rPr lang="en-US">
                <a:latin typeface="Arial"/>
                <a:cs typeface="Arial"/>
              </a:rPr>
              <a:t>In order to decide if a candidate moves into next round call has to be decided between admin and interviewer based on score and personal overview.</a:t>
            </a:r>
          </a:p>
          <a:p>
            <a:pPr marL="343535" indent="-343535"/>
            <a:r>
              <a:rPr lang="en-US">
                <a:latin typeface="Arial"/>
                <a:cs typeface="Arial"/>
              </a:rPr>
              <a:t>Based on the evaluation of the interviewer, admin will change the status of the candidate to either GO and NO-GO for this round.</a:t>
            </a:r>
            <a:endParaRPr lang="en-US"/>
          </a:p>
          <a:p>
            <a:pPr marL="343535" indent="-343535"/>
            <a:endParaRPr lang="en-US"/>
          </a:p>
        </p:txBody>
      </p:sp>
    </p:spTree>
    <p:extLst>
      <p:ext uri="{BB962C8B-B14F-4D97-AF65-F5344CB8AC3E}">
        <p14:creationId xmlns:p14="http://schemas.microsoft.com/office/powerpoint/2010/main" val="428893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C2B2-5020-7E1F-2B82-1351A323ECDA}"/>
              </a:ext>
            </a:extLst>
          </p:cNvPr>
          <p:cNvSpPr>
            <a:spLocks noGrp="1"/>
          </p:cNvSpPr>
          <p:nvPr>
            <p:ph type="title"/>
          </p:nvPr>
        </p:nvSpPr>
        <p:spPr/>
        <p:txBody>
          <a:bodyPr/>
          <a:lstStyle/>
          <a:p>
            <a:r>
              <a:rPr lang="en-US" sz="2800"/>
              <a:t>Future scope</a:t>
            </a:r>
            <a:br>
              <a:rPr lang="en-US" sz="2800"/>
            </a:br>
            <a:endParaRPr lang="en-US"/>
          </a:p>
        </p:txBody>
      </p:sp>
      <p:sp>
        <p:nvSpPr>
          <p:cNvPr id="3" name="Content Placeholder 2">
            <a:extLst>
              <a:ext uri="{FF2B5EF4-FFF2-40B4-BE49-F238E27FC236}">
                <a16:creationId xmlns:a16="http://schemas.microsoft.com/office/drawing/2014/main" id="{42E60060-FF11-D6D2-8EA2-C1BDFA597B5F}"/>
              </a:ext>
            </a:extLst>
          </p:cNvPr>
          <p:cNvSpPr>
            <a:spLocks noGrp="1"/>
          </p:cNvSpPr>
          <p:nvPr>
            <p:ph idx="1"/>
          </p:nvPr>
        </p:nvSpPr>
        <p:spPr>
          <a:xfrm>
            <a:off x="479376" y="1196752"/>
            <a:ext cx="10769600" cy="5400600"/>
          </a:xfrm>
        </p:spPr>
        <p:txBody>
          <a:bodyPr vert="horz" lIns="91440" tIns="45720" rIns="91440" bIns="45720" rtlCol="0" anchor="t">
            <a:noAutofit/>
          </a:bodyPr>
          <a:lstStyle/>
          <a:p>
            <a:pPr marL="0" indent="0">
              <a:buNone/>
            </a:pPr>
            <a:endParaRPr lang="en-US" sz="1800">
              <a:latin typeface="Arial"/>
              <a:cs typeface="Arial"/>
            </a:endParaRPr>
          </a:p>
          <a:p>
            <a:pPr marL="0" indent="0">
              <a:buNone/>
            </a:pPr>
            <a:endParaRPr lang="en-US" sz="1800"/>
          </a:p>
          <a:p>
            <a:pPr marL="343535" indent="-343535"/>
            <a:r>
              <a:rPr lang="en-US" sz="1800" b="1">
                <a:latin typeface="Arial"/>
                <a:cs typeface="Arial"/>
              </a:rPr>
              <a:t>Feedback Loop: </a:t>
            </a:r>
            <a:r>
              <a:rPr lang="en-US" sz="1800">
                <a:latin typeface="Arial"/>
                <a:cs typeface="Arial"/>
              </a:rPr>
              <a:t>Feedback from candidates, interviewers, and recruiters will be used to inform the monitoring and adjustment process.</a:t>
            </a:r>
          </a:p>
          <a:p>
            <a:pPr marL="343535" indent="-343535"/>
            <a:endParaRPr lang="en-US" sz="1800"/>
          </a:p>
          <a:p>
            <a:pPr marL="343535" indent="-343535"/>
            <a:r>
              <a:rPr lang="en-US" sz="1800" b="1">
                <a:latin typeface="Arial"/>
                <a:cs typeface="Arial"/>
              </a:rPr>
              <a:t>Candidates Portal:</a:t>
            </a:r>
            <a:r>
              <a:rPr lang="en-US" sz="1800">
                <a:latin typeface="Arial"/>
                <a:cs typeface="Arial"/>
              </a:rPr>
              <a:t> Creating a portal for candidates, giving access to placement representative.</a:t>
            </a:r>
            <a:endParaRPr lang="en-US" sz="1800"/>
          </a:p>
          <a:p>
            <a:pPr marL="343535" indent="-343535"/>
            <a:endParaRPr lang="en-US" sz="1800"/>
          </a:p>
          <a:p>
            <a:pPr marL="343535" indent="-343535"/>
            <a:r>
              <a:rPr lang="en-US" sz="1800" b="1">
                <a:latin typeface="Arial"/>
                <a:cs typeface="Arial"/>
              </a:rPr>
              <a:t>Continuous Improvement: </a:t>
            </a:r>
            <a:r>
              <a:rPr lang="en-US" sz="1800">
                <a:latin typeface="Arial"/>
                <a:cs typeface="Arial"/>
              </a:rPr>
              <a:t>Improving the scheduling algorithm used in the Web App.</a:t>
            </a:r>
          </a:p>
          <a:p>
            <a:pPr marL="343535" indent="-343535"/>
            <a:endParaRPr lang="en-US" sz="1800"/>
          </a:p>
          <a:p>
            <a:pPr marL="343535" indent="-343535"/>
            <a:r>
              <a:rPr lang="en-US" sz="1800" b="1">
                <a:latin typeface="Arial"/>
                <a:cs typeface="Arial"/>
              </a:rPr>
              <a:t>Team Collaboration: </a:t>
            </a:r>
            <a:r>
              <a:rPr lang="en-US" sz="1800">
                <a:latin typeface="Arial"/>
                <a:cs typeface="Arial"/>
              </a:rPr>
              <a:t>Scheduling Teams Meeting directly from the Web App.</a:t>
            </a:r>
          </a:p>
          <a:p>
            <a:pPr marL="343535" indent="-343535"/>
            <a:endParaRPr lang="en-US" sz="1800"/>
          </a:p>
          <a:p>
            <a:pPr marL="343535" indent="-343535"/>
            <a:r>
              <a:rPr lang="en-US" sz="1800" b="1">
                <a:latin typeface="Arial"/>
                <a:cs typeface="Arial"/>
              </a:rPr>
              <a:t>Training and Support: </a:t>
            </a:r>
            <a:r>
              <a:rPr lang="en-US" sz="1800">
                <a:latin typeface="Arial"/>
                <a:cs typeface="Arial"/>
              </a:rPr>
              <a:t>Training and support will be provided to interviewers to effectively use the scheduling system.</a:t>
            </a:r>
          </a:p>
        </p:txBody>
      </p:sp>
    </p:spTree>
    <p:extLst>
      <p:ext uri="{BB962C8B-B14F-4D97-AF65-F5344CB8AC3E}">
        <p14:creationId xmlns:p14="http://schemas.microsoft.com/office/powerpoint/2010/main" val="413297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60B0-A5B8-2A5A-B6BA-DAA375C6961A}"/>
              </a:ext>
            </a:extLst>
          </p:cNvPr>
          <p:cNvSpPr>
            <a:spLocks noGrp="1"/>
          </p:cNvSpPr>
          <p:nvPr>
            <p:ph type="title"/>
          </p:nvPr>
        </p:nvSpPr>
        <p:spPr>
          <a:xfrm>
            <a:off x="591847" y="590365"/>
            <a:ext cx="10769600" cy="990600"/>
          </a:xfrm>
        </p:spPr>
        <p:txBody>
          <a:bodyPr/>
          <a:lstStyle/>
          <a:p>
            <a:r>
              <a:rPr lang="en-US"/>
              <a:t>Question and Answers</a:t>
            </a:r>
          </a:p>
        </p:txBody>
      </p:sp>
    </p:spTree>
    <p:extLst>
      <p:ext uri="{BB962C8B-B14F-4D97-AF65-F5344CB8AC3E}">
        <p14:creationId xmlns:p14="http://schemas.microsoft.com/office/powerpoint/2010/main" val="52452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C393E-2335-D744-E70E-0570F74EB79A}"/>
              </a:ext>
            </a:extLst>
          </p:cNvPr>
          <p:cNvSpPr txBox="1"/>
          <p:nvPr/>
        </p:nvSpPr>
        <p:spPr>
          <a:xfrm>
            <a:off x="678656" y="767953"/>
            <a:ext cx="10851355" cy="1107996"/>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a:latin typeface="Arial"/>
                <a:cs typeface="Arial"/>
              </a:rPr>
              <a:t>THANK YOU</a:t>
            </a:r>
            <a:endParaRPr lang="en-US" sz="6600">
              <a:latin typeface="Arial" pitchFamily="34" charset="0"/>
              <a:cs typeface="Arial" pitchFamily="34" charset="0"/>
            </a:endParaRPr>
          </a:p>
        </p:txBody>
      </p:sp>
    </p:spTree>
    <p:extLst>
      <p:ext uri="{BB962C8B-B14F-4D97-AF65-F5344CB8AC3E}">
        <p14:creationId xmlns:p14="http://schemas.microsoft.com/office/powerpoint/2010/main" val="256357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7151-AAD4-2E14-1289-C3ACA2A5B70E}"/>
              </a:ext>
            </a:extLst>
          </p:cNvPr>
          <p:cNvSpPr>
            <a:spLocks noGrp="1"/>
          </p:cNvSpPr>
          <p:nvPr>
            <p:ph type="title"/>
          </p:nvPr>
        </p:nvSpPr>
        <p:spPr/>
        <p:txBody>
          <a:bodyPr/>
          <a:lstStyle/>
          <a:p>
            <a:r>
              <a:rPr lang="en-US"/>
              <a:t>Agenda / Objectives of Presentation</a:t>
            </a:r>
          </a:p>
        </p:txBody>
      </p:sp>
      <p:sp>
        <p:nvSpPr>
          <p:cNvPr id="3" name="Content Placeholder 2">
            <a:extLst>
              <a:ext uri="{FF2B5EF4-FFF2-40B4-BE49-F238E27FC236}">
                <a16:creationId xmlns:a16="http://schemas.microsoft.com/office/drawing/2014/main" id="{22E16541-58CC-39BB-56BE-F54170EB7B4D}"/>
              </a:ext>
            </a:extLst>
          </p:cNvPr>
          <p:cNvSpPr>
            <a:spLocks noGrp="1"/>
          </p:cNvSpPr>
          <p:nvPr>
            <p:ph idx="1"/>
          </p:nvPr>
        </p:nvSpPr>
        <p:spPr/>
        <p:txBody>
          <a:bodyPr vert="horz" lIns="91440" tIns="45720" rIns="91440" bIns="45720" rtlCol="0" anchor="t">
            <a:noAutofit/>
          </a:bodyPr>
          <a:lstStyle/>
          <a:p>
            <a:pPr marL="343535" indent="-343535"/>
            <a:r>
              <a:rPr lang="en-US" sz="2000">
                <a:latin typeface="Arial"/>
                <a:cs typeface="Arial"/>
              </a:rPr>
              <a:t>Introduction</a:t>
            </a:r>
            <a:endParaRPr lang="en-US">
              <a:latin typeface="Arial"/>
              <a:cs typeface="Arial"/>
            </a:endParaRPr>
          </a:p>
          <a:p>
            <a:pPr marL="343535" indent="-343535"/>
            <a:endParaRPr lang="en-US" sz="2000"/>
          </a:p>
          <a:p>
            <a:pPr marL="343535" indent="-343535"/>
            <a:r>
              <a:rPr lang="en-US" sz="2000">
                <a:latin typeface="Arial"/>
                <a:cs typeface="Arial"/>
              </a:rPr>
              <a:t>Requirements</a:t>
            </a:r>
          </a:p>
          <a:p>
            <a:pPr marL="343535" indent="-343535"/>
            <a:endParaRPr lang="en-US" sz="2000"/>
          </a:p>
          <a:p>
            <a:pPr marL="343535" indent="-343535"/>
            <a:r>
              <a:rPr lang="en-US" sz="2000">
                <a:latin typeface="Arial"/>
                <a:cs typeface="Arial"/>
              </a:rPr>
              <a:t>User Friendly Interface</a:t>
            </a:r>
          </a:p>
          <a:p>
            <a:pPr marL="343535" indent="-343535"/>
            <a:endParaRPr lang="en-US" sz="2000"/>
          </a:p>
          <a:p>
            <a:pPr marL="343535" indent="-343535"/>
            <a:r>
              <a:rPr lang="en-US" sz="2000">
                <a:latin typeface="Arial"/>
                <a:cs typeface="Arial"/>
              </a:rPr>
              <a:t>Scheduling Algorithm</a:t>
            </a:r>
          </a:p>
          <a:p>
            <a:pPr marL="343535" indent="-343535"/>
            <a:endParaRPr lang="en-US" sz="2000"/>
          </a:p>
          <a:p>
            <a:pPr marL="343535" indent="-343535"/>
            <a:r>
              <a:rPr lang="en-US" sz="2000">
                <a:latin typeface="Arial"/>
                <a:cs typeface="Arial"/>
              </a:rPr>
              <a:t>Future Scope</a:t>
            </a:r>
          </a:p>
          <a:p>
            <a:pPr marL="343535" indent="-343535"/>
            <a:endParaRPr lang="en-US" sz="2000"/>
          </a:p>
          <a:p>
            <a:pPr marL="343535" indent="-343535"/>
            <a:r>
              <a:rPr lang="en-US" sz="2000">
                <a:latin typeface="Arial"/>
                <a:cs typeface="Arial"/>
              </a:rPr>
              <a:t>Evaluation</a:t>
            </a:r>
          </a:p>
          <a:p>
            <a:pPr marL="0" indent="0">
              <a:buNone/>
            </a:pPr>
            <a:endParaRPr lang="en-US" sz="2000"/>
          </a:p>
        </p:txBody>
      </p:sp>
    </p:spTree>
    <p:extLst>
      <p:ext uri="{BB962C8B-B14F-4D97-AF65-F5344CB8AC3E}">
        <p14:creationId xmlns:p14="http://schemas.microsoft.com/office/powerpoint/2010/main" val="362513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F8BF-7E72-005A-8CA7-61C77D699960}"/>
              </a:ext>
            </a:extLst>
          </p:cNvPr>
          <p:cNvSpPr>
            <a:spLocks noGrp="1"/>
          </p:cNvSpPr>
          <p:nvPr>
            <p:ph type="title"/>
          </p:nvPr>
        </p:nvSpPr>
        <p:spPr>
          <a:xfrm>
            <a:off x="479376" y="457200"/>
            <a:ext cx="10899826" cy="883568"/>
          </a:xfrm>
        </p:spPr>
        <p:txBody>
          <a:bodyPr/>
          <a:lstStyle/>
          <a:p>
            <a:r>
              <a:rPr lang="en-US" b="1"/>
              <a:t>Why Optimizing Scheduling Process for Interviews is important ?</a:t>
            </a:r>
            <a:br>
              <a:rPr lang="en-US" b="1"/>
            </a:br>
            <a:endParaRPr lang="en-US"/>
          </a:p>
        </p:txBody>
      </p:sp>
      <p:sp>
        <p:nvSpPr>
          <p:cNvPr id="3" name="Content Placeholder 2">
            <a:extLst>
              <a:ext uri="{FF2B5EF4-FFF2-40B4-BE49-F238E27FC236}">
                <a16:creationId xmlns:a16="http://schemas.microsoft.com/office/drawing/2014/main" id="{CBA2695D-CAE7-C56C-77EC-07AF667A562A}"/>
              </a:ext>
            </a:extLst>
          </p:cNvPr>
          <p:cNvSpPr>
            <a:spLocks noGrp="1"/>
          </p:cNvSpPr>
          <p:nvPr>
            <p:ph idx="1"/>
          </p:nvPr>
        </p:nvSpPr>
        <p:spPr>
          <a:xfrm>
            <a:off x="407368" y="1052736"/>
            <a:ext cx="10899826" cy="5517232"/>
          </a:xfrm>
        </p:spPr>
        <p:txBody>
          <a:bodyPr/>
          <a:lstStyle/>
          <a:p>
            <a:endParaRPr lang="en-US"/>
          </a:p>
          <a:p>
            <a:endParaRPr lang="en-US" sz="1800"/>
          </a:p>
          <a:p>
            <a:r>
              <a:rPr lang="en-US" sz="1800"/>
              <a:t>Minimize resources</a:t>
            </a:r>
          </a:p>
          <a:p>
            <a:r>
              <a:rPr lang="en-US" sz="1800"/>
              <a:t>Prevent inefficiencies</a:t>
            </a:r>
          </a:p>
          <a:p>
            <a:r>
              <a:rPr lang="en-US" sz="1800"/>
              <a:t>Attract top talent</a:t>
            </a:r>
          </a:p>
          <a:p>
            <a:r>
              <a:rPr lang="en-US" sz="1800"/>
              <a:t>Meet hiring goals</a:t>
            </a:r>
          </a:p>
          <a:p>
            <a:r>
              <a:rPr lang="en-US" sz="1800"/>
              <a:t>Reduce time-to-hire</a:t>
            </a:r>
          </a:p>
          <a:p>
            <a:r>
              <a:rPr lang="en-US" sz="1800"/>
              <a:t>Ensure fair process</a:t>
            </a:r>
          </a:p>
          <a:p>
            <a:r>
              <a:rPr lang="en-US" sz="1800"/>
              <a:t>Gather critical information</a:t>
            </a:r>
          </a:p>
          <a:p>
            <a:r>
              <a:rPr lang="en-US" sz="1800"/>
              <a:t>Save costs</a:t>
            </a:r>
          </a:p>
        </p:txBody>
      </p:sp>
    </p:spTree>
    <p:extLst>
      <p:ext uri="{BB962C8B-B14F-4D97-AF65-F5344CB8AC3E}">
        <p14:creationId xmlns:p14="http://schemas.microsoft.com/office/powerpoint/2010/main" val="228621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64C5-3FE9-9AD6-B530-22AD08D1C96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222D1F9-E83C-EAF7-8E21-A2009EBBFC8D}"/>
              </a:ext>
            </a:extLst>
          </p:cNvPr>
          <p:cNvSpPr>
            <a:spLocks noGrp="1"/>
          </p:cNvSpPr>
          <p:nvPr>
            <p:ph idx="1"/>
          </p:nvPr>
        </p:nvSpPr>
        <p:spPr>
          <a:xfrm>
            <a:off x="711200" y="1447800"/>
            <a:ext cx="10769600" cy="4648200"/>
          </a:xfrm>
        </p:spPr>
        <p:txBody>
          <a:bodyPr/>
          <a:lstStyle/>
          <a:p>
            <a:r>
              <a:rPr lang="en-US" b="1"/>
              <a:t>Overview </a:t>
            </a:r>
          </a:p>
          <a:p>
            <a:endParaRPr lang="en-US"/>
          </a:p>
          <a:p>
            <a:pPr>
              <a:buFont typeface="Wingdings" panose="05000000000000000000" pitchFamily="2" charset="2"/>
              <a:buChar char="Ø"/>
            </a:pPr>
            <a:r>
              <a:rPr lang="en-US" sz="1800" b="1" i="0">
                <a:effectLst/>
                <a:latin typeface="+mn-lt"/>
              </a:rPr>
              <a:t>User-friendly</a:t>
            </a:r>
            <a:r>
              <a:rPr lang="en-US" sz="1800" b="0" i="0">
                <a:effectLst/>
                <a:latin typeface="+mn-lt"/>
              </a:rPr>
              <a:t> interface for easy scheduling.</a:t>
            </a:r>
          </a:p>
          <a:p>
            <a:pPr>
              <a:buFont typeface="Wingdings" panose="05000000000000000000" pitchFamily="2" charset="2"/>
              <a:buChar char="Ø"/>
            </a:pPr>
            <a:endParaRPr lang="en-US" sz="1800" b="0" i="0">
              <a:effectLst/>
              <a:latin typeface="+mn-lt"/>
            </a:endParaRPr>
          </a:p>
          <a:p>
            <a:pPr>
              <a:buFont typeface="Wingdings" panose="05000000000000000000" pitchFamily="2" charset="2"/>
              <a:buChar char="Ø"/>
            </a:pPr>
            <a:r>
              <a:rPr lang="en-US" sz="1800" b="0" i="0">
                <a:effectLst/>
                <a:latin typeface="+mn-lt"/>
              </a:rPr>
              <a:t>Automated scheduling system to </a:t>
            </a:r>
            <a:r>
              <a:rPr lang="en-US" sz="1800" b="1" i="0">
                <a:effectLst/>
                <a:latin typeface="+mn-lt"/>
              </a:rPr>
              <a:t>minimize manual errors</a:t>
            </a:r>
            <a:r>
              <a:rPr lang="en-US" sz="1800" b="0" i="0">
                <a:effectLst/>
                <a:latin typeface="+mn-lt"/>
              </a:rPr>
              <a:t>.</a:t>
            </a:r>
          </a:p>
          <a:p>
            <a:pPr>
              <a:buFont typeface="Wingdings" panose="05000000000000000000" pitchFamily="2" charset="2"/>
              <a:buChar char="Ø"/>
            </a:pPr>
            <a:endParaRPr lang="en-US" sz="1800" b="0" i="0">
              <a:effectLst/>
              <a:latin typeface="+mn-lt"/>
            </a:endParaRPr>
          </a:p>
          <a:p>
            <a:pPr>
              <a:buFont typeface="Wingdings" panose="05000000000000000000" pitchFamily="2" charset="2"/>
              <a:buChar char="Ø"/>
            </a:pPr>
            <a:r>
              <a:rPr lang="en-US" sz="1800" b="1" i="0">
                <a:effectLst/>
                <a:latin typeface="+mn-lt"/>
              </a:rPr>
              <a:t>Reduced wait times </a:t>
            </a:r>
            <a:r>
              <a:rPr lang="en-US" sz="1800" b="0" i="0">
                <a:effectLst/>
                <a:latin typeface="+mn-lt"/>
              </a:rPr>
              <a:t>for interviewers.</a:t>
            </a:r>
          </a:p>
          <a:p>
            <a:pPr>
              <a:buFont typeface="Wingdings" panose="05000000000000000000" pitchFamily="2" charset="2"/>
              <a:buChar char="Ø"/>
            </a:pPr>
            <a:endParaRPr lang="en-US" sz="1800" b="0" i="0">
              <a:effectLst/>
              <a:latin typeface="+mn-lt"/>
            </a:endParaRPr>
          </a:p>
          <a:p>
            <a:pPr>
              <a:buFont typeface="Wingdings" panose="05000000000000000000" pitchFamily="2" charset="2"/>
              <a:buChar char="Ø"/>
            </a:pPr>
            <a:r>
              <a:rPr lang="en-US" sz="1800" b="1" i="0">
                <a:effectLst/>
                <a:latin typeface="+mn-lt"/>
              </a:rPr>
              <a:t>Efficient scheduling </a:t>
            </a:r>
            <a:r>
              <a:rPr lang="en-US" sz="1800" b="0" i="0">
                <a:effectLst/>
                <a:latin typeface="+mn-lt"/>
              </a:rPr>
              <a:t>based on </a:t>
            </a:r>
            <a:r>
              <a:rPr lang="en-US" sz="1800" b="1" i="0">
                <a:effectLst/>
                <a:latin typeface="+mn-lt"/>
              </a:rPr>
              <a:t>interviewer availability </a:t>
            </a:r>
            <a:r>
              <a:rPr lang="en-US" sz="1800" b="0" i="0">
                <a:effectLst/>
                <a:latin typeface="+mn-lt"/>
              </a:rPr>
              <a:t>and preferences.</a:t>
            </a:r>
          </a:p>
          <a:p>
            <a:pPr>
              <a:buFont typeface="Wingdings" panose="05000000000000000000" pitchFamily="2" charset="2"/>
              <a:buChar char="Ø"/>
            </a:pPr>
            <a:endParaRPr lang="en-US" sz="1800" b="0" i="0">
              <a:effectLst/>
              <a:latin typeface="+mn-lt"/>
            </a:endParaRPr>
          </a:p>
          <a:p>
            <a:pPr>
              <a:buFont typeface="Wingdings" panose="05000000000000000000" pitchFamily="2" charset="2"/>
              <a:buChar char="Ø"/>
            </a:pPr>
            <a:r>
              <a:rPr lang="en-US" sz="1800" b="0" i="0">
                <a:effectLst/>
                <a:latin typeface="+mn-lt"/>
              </a:rPr>
              <a:t> Improved </a:t>
            </a:r>
            <a:r>
              <a:rPr lang="en-US" sz="1800" b="1" i="0">
                <a:effectLst/>
                <a:latin typeface="+mn-lt"/>
              </a:rPr>
              <a:t>productivity and efficiency </a:t>
            </a:r>
            <a:r>
              <a:rPr lang="en-US" sz="1800" b="0" i="0">
                <a:effectLst/>
                <a:latin typeface="+mn-lt"/>
              </a:rPr>
              <a:t>in the interview process.</a:t>
            </a:r>
            <a:endParaRPr lang="en-US" sz="1800">
              <a:latin typeface="+mn-lt"/>
            </a:endParaRPr>
          </a:p>
          <a:p>
            <a:pPr>
              <a:buFont typeface="Wingdings" panose="05000000000000000000" pitchFamily="2" charset="2"/>
              <a:buChar char="Ø"/>
            </a:pPr>
            <a:endParaRPr lang="en-US" sz="1800">
              <a:latin typeface="+mn-lt"/>
            </a:endParaRPr>
          </a:p>
          <a:p>
            <a:pPr>
              <a:buFont typeface="Wingdings" panose="05000000000000000000" pitchFamily="2" charset="2"/>
              <a:buChar char="Ø"/>
            </a:pPr>
            <a:r>
              <a:rPr lang="en-US" sz="1800">
                <a:latin typeface="+mn-lt"/>
              </a:rPr>
              <a:t>Benefits include improved candidate experience and overall efficiency.</a:t>
            </a:r>
          </a:p>
          <a:p>
            <a:pPr>
              <a:buFont typeface="Wingdings" panose="05000000000000000000" pitchFamily="2" charset="2"/>
              <a:buChar char="Ø"/>
            </a:pPr>
            <a:endParaRPr lang="en-US" sz="1800"/>
          </a:p>
          <a:p>
            <a:pPr marL="0" indent="0">
              <a:buNone/>
            </a:pPr>
            <a:endParaRPr lang="en-US" sz="1800"/>
          </a:p>
          <a:p>
            <a:endParaRPr lang="en-US"/>
          </a:p>
        </p:txBody>
      </p:sp>
    </p:spTree>
    <p:extLst>
      <p:ext uri="{BB962C8B-B14F-4D97-AF65-F5344CB8AC3E}">
        <p14:creationId xmlns:p14="http://schemas.microsoft.com/office/powerpoint/2010/main" val="408357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DC7C-5060-2983-F376-BE0528E209CF}"/>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1DC1EFB9-FA61-2A27-B06A-EF5F608CACC7}"/>
              </a:ext>
            </a:extLst>
          </p:cNvPr>
          <p:cNvSpPr>
            <a:spLocks noGrp="1"/>
          </p:cNvSpPr>
          <p:nvPr>
            <p:ph idx="1"/>
          </p:nvPr>
        </p:nvSpPr>
        <p:spPr/>
        <p:txBody>
          <a:bodyPr/>
          <a:lstStyle/>
          <a:p>
            <a:r>
              <a:rPr lang="en-US" sz="1800" b="1"/>
              <a:t>Number of Rounds: </a:t>
            </a:r>
            <a:r>
              <a:rPr lang="en-US" sz="1800"/>
              <a:t>Three interview rounds ( Technical + Managerial +HR )</a:t>
            </a:r>
          </a:p>
          <a:p>
            <a:endParaRPr lang="en-US" sz="1800"/>
          </a:p>
          <a:p>
            <a:r>
              <a:rPr lang="en-US" sz="1800" b="1"/>
              <a:t>Number of Candidates: </a:t>
            </a:r>
            <a:r>
              <a:rPr lang="en-US" sz="1800"/>
              <a:t>More than 50 candidates</a:t>
            </a:r>
          </a:p>
          <a:p>
            <a:endParaRPr lang="en-US" sz="1800"/>
          </a:p>
          <a:p>
            <a:r>
              <a:rPr lang="en-US" sz="1800" b="1"/>
              <a:t>Availability of Interviewers: </a:t>
            </a:r>
            <a:r>
              <a:rPr lang="en-US" sz="1800"/>
              <a:t>Interviewer availability, time zone constraints (future scope)</a:t>
            </a:r>
          </a:p>
          <a:p>
            <a:endParaRPr lang="en-US" sz="1800"/>
          </a:p>
          <a:p>
            <a:r>
              <a:rPr lang="en-US" sz="1800" b="1"/>
              <a:t>Communication Channels: </a:t>
            </a:r>
            <a:r>
              <a:rPr lang="en-US" sz="1800"/>
              <a:t>Web, phone, scheduling platform</a:t>
            </a:r>
          </a:p>
          <a:p>
            <a:endParaRPr lang="en-US" sz="1800"/>
          </a:p>
          <a:p>
            <a:r>
              <a:rPr lang="en-US" sz="1800" b="1"/>
              <a:t>Interviewer Preferences: </a:t>
            </a:r>
            <a:r>
              <a:rPr lang="en-US" sz="1800"/>
              <a:t>Interviewer preferences, scheduling conflicts</a:t>
            </a:r>
          </a:p>
          <a:p>
            <a:endParaRPr lang="en-US" sz="1800"/>
          </a:p>
          <a:p>
            <a:r>
              <a:rPr lang="en-US" sz="1800" b="1"/>
              <a:t>Timeframe: </a:t>
            </a:r>
            <a:r>
              <a:rPr lang="en-US" sz="1800"/>
              <a:t>Scheduling timeframe, tight deadlines</a:t>
            </a:r>
          </a:p>
        </p:txBody>
      </p:sp>
    </p:spTree>
    <p:extLst>
      <p:ext uri="{BB962C8B-B14F-4D97-AF65-F5344CB8AC3E}">
        <p14:creationId xmlns:p14="http://schemas.microsoft.com/office/powerpoint/2010/main" val="31502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424E-BE56-266E-FC64-B6F9B56828AB}"/>
              </a:ext>
            </a:extLst>
          </p:cNvPr>
          <p:cNvSpPr>
            <a:spLocks noGrp="1"/>
          </p:cNvSpPr>
          <p:nvPr>
            <p:ph type="title"/>
          </p:nvPr>
        </p:nvSpPr>
        <p:spPr>
          <a:xfrm>
            <a:off x="609602" y="457200"/>
            <a:ext cx="10671629" cy="620486"/>
          </a:xfrm>
        </p:spPr>
        <p:txBody>
          <a:bodyPr/>
          <a:lstStyle/>
          <a:p>
            <a:r>
              <a:rPr lang="en-US"/>
              <a:t>Requirements in Tech Stack</a:t>
            </a:r>
          </a:p>
        </p:txBody>
      </p:sp>
      <p:sp>
        <p:nvSpPr>
          <p:cNvPr id="3" name="Content Placeholder 2">
            <a:extLst>
              <a:ext uri="{FF2B5EF4-FFF2-40B4-BE49-F238E27FC236}">
                <a16:creationId xmlns:a16="http://schemas.microsoft.com/office/drawing/2014/main" id="{15C38F7C-8DF7-DC56-4CC7-3C1CA06A1497}"/>
              </a:ext>
            </a:extLst>
          </p:cNvPr>
          <p:cNvSpPr>
            <a:spLocks noGrp="1"/>
          </p:cNvSpPr>
          <p:nvPr>
            <p:ph idx="1"/>
          </p:nvPr>
        </p:nvSpPr>
        <p:spPr>
          <a:xfrm>
            <a:off x="609602" y="1175657"/>
            <a:ext cx="11030857" cy="5562599"/>
          </a:xfrm>
        </p:spPr>
        <p:txBody>
          <a:bodyPr vert="horz" lIns="91440" tIns="45720" rIns="91440" bIns="45720" rtlCol="0" anchor="t">
            <a:noAutofit/>
          </a:bodyPr>
          <a:lstStyle/>
          <a:p>
            <a:pPr marL="343535" indent="-343535"/>
            <a:r>
              <a:rPr lang="en-US" b="1">
                <a:latin typeface="Arial"/>
                <a:cs typeface="Arial"/>
              </a:rPr>
              <a:t>Frontend – </a:t>
            </a:r>
            <a:r>
              <a:rPr lang="en-US" b="1" err="1">
                <a:latin typeface="Arial"/>
                <a:cs typeface="Arial"/>
              </a:rPr>
              <a:t>NextJs</a:t>
            </a:r>
            <a:r>
              <a:rPr lang="en-US">
                <a:latin typeface="Arial"/>
                <a:cs typeface="Arial"/>
              </a:rPr>
              <a:t> : </a:t>
            </a:r>
            <a:r>
              <a:rPr lang="en-US">
                <a:solidFill>
                  <a:srgbClr val="374151"/>
                </a:solidFill>
                <a:latin typeface="Arial"/>
                <a:cs typeface="Arial"/>
              </a:rPr>
              <a:t>Next.js is a popular open-source framework for building server-side rendered (SSR) and statically generated React applications(pre render entire pages at runtime). It is built on top of React and Node.js, providing a robust and efficient development environment for creating modern web applications.</a:t>
            </a:r>
            <a:endParaRPr lang="en-US"/>
          </a:p>
          <a:p>
            <a:pPr marL="343535" indent="-343535"/>
            <a:endParaRPr lang="en-US"/>
          </a:p>
          <a:p>
            <a:pPr marL="343535" indent="-343535"/>
            <a:r>
              <a:rPr lang="en-US" b="1">
                <a:latin typeface="Arial"/>
                <a:cs typeface="Arial"/>
              </a:rPr>
              <a:t>Backend – </a:t>
            </a:r>
            <a:r>
              <a:rPr lang="en-US" b="1" err="1">
                <a:latin typeface="Arial"/>
                <a:cs typeface="Arial"/>
              </a:rPr>
              <a:t>NodeJs</a:t>
            </a:r>
            <a:r>
              <a:rPr lang="en-US">
                <a:latin typeface="Arial"/>
                <a:cs typeface="Arial"/>
              </a:rPr>
              <a:t> : </a:t>
            </a:r>
            <a:r>
              <a:rPr lang="en-US">
                <a:solidFill>
                  <a:srgbClr val="374151"/>
                </a:solidFill>
                <a:latin typeface="Arial"/>
                <a:cs typeface="Arial"/>
              </a:rPr>
              <a:t>Node.js is a JavaScript runtime that enables developers to run JavaScript code on the server-side, leveraging the same language for both frontend and backend development.</a:t>
            </a:r>
            <a:endParaRPr lang="en-US">
              <a:latin typeface="Arial"/>
              <a:cs typeface="Arial"/>
            </a:endParaRPr>
          </a:p>
          <a:p>
            <a:pPr marL="343535" indent="-343535"/>
            <a:endParaRPr lang="en-US"/>
          </a:p>
          <a:p>
            <a:pPr marL="343535" indent="-343535"/>
            <a:r>
              <a:rPr lang="en-US" b="1">
                <a:latin typeface="Arial"/>
                <a:cs typeface="Arial"/>
              </a:rPr>
              <a:t>Database- MongoDB</a:t>
            </a:r>
            <a:r>
              <a:rPr lang="en-US">
                <a:latin typeface="Arial"/>
                <a:cs typeface="Arial"/>
              </a:rPr>
              <a:t>: </a:t>
            </a:r>
            <a:r>
              <a:rPr lang="en-US">
                <a:solidFill>
                  <a:srgbClr val="374151"/>
                </a:solidFill>
                <a:latin typeface="Arial"/>
                <a:cs typeface="Arial"/>
              </a:rPr>
              <a:t>MongoDB is a flexible and scalable NoSQL database that offers a schema-less document model, making it suitable for dynamic data structures. It provides high performance, scalability, and rich query capabilities,</a:t>
            </a:r>
          </a:p>
        </p:txBody>
      </p:sp>
    </p:spTree>
    <p:extLst>
      <p:ext uri="{BB962C8B-B14F-4D97-AF65-F5344CB8AC3E}">
        <p14:creationId xmlns:p14="http://schemas.microsoft.com/office/powerpoint/2010/main" val="288348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4712-A4A9-554C-863F-9BC013CE588B}"/>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8B9EDFD9-E048-A481-EA68-7033883E4641}"/>
              </a:ext>
            </a:extLst>
          </p:cNvPr>
          <p:cNvSpPr>
            <a:spLocks noGrp="1"/>
          </p:cNvSpPr>
          <p:nvPr>
            <p:ph idx="1"/>
          </p:nvPr>
        </p:nvSpPr>
        <p:spPr/>
        <p:txBody>
          <a:bodyPr vert="horz" lIns="91440" tIns="45720" rIns="91440" bIns="45720" rtlCol="0" anchor="t">
            <a:noAutofit/>
          </a:bodyPr>
          <a:lstStyle/>
          <a:p>
            <a:pPr marL="343535" indent="-343535"/>
            <a:r>
              <a:rPr lang="en-US">
                <a:latin typeface="Arial"/>
                <a:cs typeface="Arial"/>
              </a:rPr>
              <a:t>All candidates are available(Prioritizing Interviewer)</a:t>
            </a:r>
            <a:endParaRPr lang="en-US"/>
          </a:p>
          <a:p>
            <a:pPr marL="343535" indent="-343535"/>
            <a:endParaRPr lang="en-US"/>
          </a:p>
          <a:p>
            <a:pPr marL="343535" indent="-343535"/>
            <a:r>
              <a:rPr lang="en-US">
                <a:latin typeface="Arial"/>
                <a:cs typeface="Arial"/>
              </a:rPr>
              <a:t>Interviews are scheduled between 9:30 am to 5:30 pm.</a:t>
            </a:r>
          </a:p>
          <a:p>
            <a:pPr marL="343535" indent="-343535"/>
            <a:endParaRPr lang="en-US"/>
          </a:p>
          <a:p>
            <a:pPr marL="343535" indent="-343535"/>
            <a:r>
              <a:rPr lang="en-US">
                <a:latin typeface="Arial"/>
                <a:cs typeface="Arial"/>
              </a:rPr>
              <a:t>Interviewer can change his status anytime (available / unavailable)</a:t>
            </a:r>
          </a:p>
        </p:txBody>
      </p:sp>
    </p:spTree>
    <p:extLst>
      <p:ext uri="{BB962C8B-B14F-4D97-AF65-F5344CB8AC3E}">
        <p14:creationId xmlns:p14="http://schemas.microsoft.com/office/powerpoint/2010/main" val="102295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C566-BD65-9D60-8469-CA1A027E32FB}"/>
              </a:ext>
            </a:extLst>
          </p:cNvPr>
          <p:cNvSpPr>
            <a:spLocks noGrp="1"/>
          </p:cNvSpPr>
          <p:nvPr>
            <p:ph type="title"/>
          </p:nvPr>
        </p:nvSpPr>
        <p:spPr/>
        <p:txBody>
          <a:bodyPr/>
          <a:lstStyle/>
          <a:p>
            <a:r>
              <a:rPr lang="en-US"/>
              <a:t> User Friendly Interface</a:t>
            </a:r>
          </a:p>
        </p:txBody>
      </p:sp>
      <p:sp>
        <p:nvSpPr>
          <p:cNvPr id="3" name="Content Placeholder 2">
            <a:extLst>
              <a:ext uri="{FF2B5EF4-FFF2-40B4-BE49-F238E27FC236}">
                <a16:creationId xmlns:a16="http://schemas.microsoft.com/office/drawing/2014/main" id="{E5213DC0-D3B8-4E53-8062-A8F009CBF808}"/>
              </a:ext>
            </a:extLst>
          </p:cNvPr>
          <p:cNvSpPr>
            <a:spLocks noGrp="1"/>
          </p:cNvSpPr>
          <p:nvPr>
            <p:ph idx="1"/>
          </p:nvPr>
        </p:nvSpPr>
        <p:spPr/>
        <p:txBody>
          <a:bodyPr vert="horz" lIns="91440" tIns="45720" rIns="91440" bIns="45720" rtlCol="0" anchor="t">
            <a:noAutofit/>
          </a:bodyPr>
          <a:lstStyle/>
          <a:p>
            <a:pPr marL="343535" indent="-343535"/>
            <a:r>
              <a:rPr lang="en-US" sz="2000">
                <a:latin typeface="Arial"/>
                <a:cs typeface="Arial"/>
              </a:rPr>
              <a:t>Interface Overview: Purpose, Benefits</a:t>
            </a:r>
            <a:endParaRPr lang="en-US">
              <a:latin typeface="Arial"/>
              <a:cs typeface="Arial"/>
            </a:endParaRPr>
          </a:p>
          <a:p>
            <a:pPr marL="343535" indent="-343535"/>
            <a:r>
              <a:rPr lang="en-US" sz="2000">
                <a:latin typeface="Arial"/>
                <a:cs typeface="Arial"/>
              </a:rPr>
              <a:t>Intuitive Design: Easy navigation</a:t>
            </a:r>
          </a:p>
          <a:p>
            <a:pPr marL="343535" indent="-343535"/>
            <a:r>
              <a:rPr lang="en-US" sz="2000">
                <a:latin typeface="Arial"/>
                <a:cs typeface="Arial"/>
              </a:rPr>
              <a:t>Customizable Settings: Availability/Unavailability</a:t>
            </a:r>
          </a:p>
          <a:p>
            <a:pPr marL="343535" indent="-343535"/>
            <a:r>
              <a:rPr lang="en-US" sz="2000">
                <a:latin typeface="Arial"/>
                <a:cs typeface="Arial"/>
              </a:rPr>
              <a:t>Schedule Management: Manage schedules</a:t>
            </a:r>
            <a:endParaRPr lang="en-US"/>
          </a:p>
          <a:p>
            <a:pPr marL="343535" indent="-343535"/>
            <a:r>
              <a:rPr lang="en-US" sz="2000">
                <a:latin typeface="Arial"/>
                <a:cs typeface="Arial"/>
              </a:rPr>
              <a:t>Candidate Management: Manage candidates</a:t>
            </a:r>
          </a:p>
          <a:p>
            <a:pPr marL="343535" indent="-343535"/>
            <a:r>
              <a:rPr lang="en-US" sz="2000">
                <a:latin typeface="Arial"/>
                <a:cs typeface="Arial"/>
              </a:rPr>
              <a:t>Benefits of the System: Reduced errors, Increased efficiency, Improved experience</a:t>
            </a:r>
          </a:p>
          <a:p>
            <a:pPr marL="343535" indent="-343535"/>
            <a:r>
              <a:rPr lang="en-US" sz="2000">
                <a:latin typeface="Arial"/>
                <a:cs typeface="Arial"/>
              </a:rPr>
              <a:t>Mobile Accessibility: Access on-the-go</a:t>
            </a:r>
          </a:p>
        </p:txBody>
      </p:sp>
    </p:spTree>
    <p:extLst>
      <p:ext uri="{BB962C8B-B14F-4D97-AF65-F5344CB8AC3E}">
        <p14:creationId xmlns:p14="http://schemas.microsoft.com/office/powerpoint/2010/main" val="70077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1542-645B-F351-0A7B-913B1D8B7E70}"/>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4437C0DD-43DF-E708-080B-616896011475}"/>
              </a:ext>
            </a:extLst>
          </p:cNvPr>
          <p:cNvSpPr>
            <a:spLocks noGrp="1"/>
          </p:cNvSpPr>
          <p:nvPr>
            <p:ph idx="1"/>
          </p:nvPr>
        </p:nvSpPr>
        <p:spPr/>
        <p:txBody>
          <a:bodyPr/>
          <a:lstStyle/>
          <a:p>
            <a:r>
              <a:rPr lang="en-US"/>
              <a:t>Admin has access to all the candidates interview schedules as well as interviewers' schedules.</a:t>
            </a:r>
          </a:p>
          <a:p>
            <a:endParaRPr lang="en-US"/>
          </a:p>
          <a:p>
            <a:r>
              <a:rPr lang="en-US"/>
              <a:t>Admin can modify schedules as per requirement at any point of time.</a:t>
            </a:r>
          </a:p>
          <a:p>
            <a:endParaRPr lang="en-US"/>
          </a:p>
          <a:p>
            <a:r>
              <a:rPr lang="en-US"/>
              <a:t>Interviewers can view their schedules through a calendar and can set their status as available or unavailable at any point of time.</a:t>
            </a:r>
          </a:p>
          <a:p>
            <a:endParaRPr lang="en-US"/>
          </a:p>
          <a:p>
            <a:endParaRPr lang="en-US"/>
          </a:p>
        </p:txBody>
      </p:sp>
    </p:spTree>
    <p:extLst>
      <p:ext uri="{BB962C8B-B14F-4D97-AF65-F5344CB8AC3E}">
        <p14:creationId xmlns:p14="http://schemas.microsoft.com/office/powerpoint/2010/main" val="3046673073"/>
      </p:ext>
    </p:extLst>
  </p:cSld>
  <p:clrMapOvr>
    <a:masterClrMapping/>
  </p:clrMapOvr>
</p:sld>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77614DB2-AEEA-4C6F-B978-696DC4DCAD1E}" vid="{BAA8EA8E-6A7A-48B5-92CD-28D182738C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70944c9-f5be-4b0f-89c7-00caf47c665c">
      <Terms xmlns="http://schemas.microsoft.com/office/infopath/2007/PartnerControls"/>
    </lcf76f155ced4ddcb4097134ff3c332f>
    <TaxCatchAll xmlns="19f94994-4311-4823-a682-47492cb9e3e3"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3E32C3022BA344AE607CE1B766CD2B" ma:contentTypeVersion="20" ma:contentTypeDescription="Create a new document." ma:contentTypeScope="" ma:versionID="5a5fcfb9cc5c272f01249a47aa4133c0">
  <xsd:schema xmlns:xsd="http://www.w3.org/2001/XMLSchema" xmlns:xs="http://www.w3.org/2001/XMLSchema" xmlns:p="http://schemas.microsoft.com/office/2006/metadata/properties" xmlns:ns1="http://schemas.microsoft.com/sharepoint/v3" xmlns:ns2="a70944c9-f5be-4b0f-89c7-00caf47c665c" xmlns:ns3="19f94994-4311-4823-a682-47492cb9e3e3" targetNamespace="http://schemas.microsoft.com/office/2006/metadata/properties" ma:root="true" ma:fieldsID="a22a3b39221887b161ef847201591c90" ns1:_="" ns2:_="" ns3:_="">
    <xsd:import namespace="http://schemas.microsoft.com/sharepoint/v3"/>
    <xsd:import namespace="a70944c9-f5be-4b0f-89c7-00caf47c665c"/>
    <xsd:import namespace="19f94994-4311-4823-a682-47492cb9e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3:SharedWithUsers" minOccurs="0"/>
                <xsd:element ref="ns3:SharedWithDetails" minOccurs="0"/>
                <xsd:element ref="ns3:TaxCatchAll" minOccurs="0"/>
                <xsd:element ref="ns2:lcf76f155ced4ddcb4097134ff3c332f" minOccurs="0"/>
                <xsd:element ref="ns1:_ip_UnifiedCompliancePolicyProperties" minOccurs="0"/>
                <xsd:element ref="ns1:_ip_UnifiedCompliancePolicyUIActio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0944c9-f5be-4b0f-89c7-00caf47c66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94994-4311-4823-a682-47492cb9e3e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3782cf2d-0c7e-4ff1-a1db-b4d157ce0b53}" ma:internalName="TaxCatchAll" ma:showField="CatchAllData" ma:web="19f94994-4311-4823-a682-47492cb9e3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73B851B7-D313-4E85-A1E0-5976CFE11EC3}">
  <ds:schemaRefs>
    <ds:schemaRef ds:uri="19f94994-4311-4823-a682-47492cb9e3e3"/>
    <ds:schemaRef ds:uri="a70944c9-f5be-4b0f-89c7-00caf47c66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1439A1B-61DB-461C-83F7-A0353C9BF2B7}">
  <ds:schemaRefs>
    <ds:schemaRef ds:uri="19f94994-4311-4823-a682-47492cb9e3e3"/>
    <ds:schemaRef ds:uri="a70944c9-f5be-4b0f-89c7-00caf47c66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MW_Public_widescreen</vt:lpstr>
      <vt:lpstr>Optimizing Scheduling Process for Interviews</vt:lpstr>
      <vt:lpstr>Agenda / Objectives of Presentation</vt:lpstr>
      <vt:lpstr>Why Optimizing Scheduling Process for Interviews is important ? </vt:lpstr>
      <vt:lpstr>Introduction</vt:lpstr>
      <vt:lpstr>Requirements</vt:lpstr>
      <vt:lpstr>Requirements in Tech Stack</vt:lpstr>
      <vt:lpstr>Assumptions</vt:lpstr>
      <vt:lpstr> User Friendly Interface</vt:lpstr>
      <vt:lpstr>Features</vt:lpstr>
      <vt:lpstr>Scheduling Algorithm</vt:lpstr>
      <vt:lpstr>Scheduling Algorithm (contd.)</vt:lpstr>
      <vt:lpstr>Evaluation Criteria</vt:lpstr>
      <vt:lpstr>Future scope </vt:lpstr>
      <vt:lpstr>Question and Answers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Scheduling Process for Interviews</dc:title>
  <dc:subject/>
  <dc:creator>Pragnan Nadimatla</dc:creator>
  <cp:keywords>Version 23.0</cp:keywords>
  <dc:description/>
  <cp:revision>3</cp:revision>
  <dcterms:created xsi:type="dcterms:W3CDTF">2023-07-03T04:33:11Z</dcterms:created>
  <dcterms:modified xsi:type="dcterms:W3CDTF">2023-07-04T09:29:51Z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0x010100E23E32C3022BA344AE607CE1B766CD2B</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y fmtid="{D5CDD505-2E9C-101B-9397-08002B2CF9AE}" pid="13" name="MediaServiceImageTags">
    <vt:lpwstr/>
  </property>
</Properties>
</file>