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59" r:id="rId5"/>
    <p:sldId id="279" r:id="rId6"/>
    <p:sldId id="280" r:id="rId7"/>
    <p:sldId id="281" r:id="rId8"/>
    <p:sldId id="282" r:id="rId9"/>
    <p:sldId id="283" r:id="rId10"/>
    <p:sldId id="264" r:id="rId11"/>
    <p:sldId id="293" r:id="rId12"/>
    <p:sldId id="266" r:id="rId13"/>
    <p:sldId id="296" r:id="rId14"/>
    <p:sldId id="291" r:id="rId15"/>
    <p:sldId id="267" r:id="rId16"/>
    <p:sldId id="269" r:id="rId17"/>
    <p:sldId id="270" r:id="rId18"/>
    <p:sldId id="292" r:id="rId19"/>
    <p:sldId id="271" r:id="rId20"/>
    <p:sldId id="287" r:id="rId21"/>
    <p:sldId id="297" r:id="rId22"/>
    <p:sldId id="278" r:id="rId23"/>
    <p:sldId id="274" r:id="rId24"/>
    <p:sldId id="275" r:id="rId25"/>
    <p:sldId id="276" r:id="rId26"/>
    <p:sldId id="294" r:id="rId27"/>
    <p:sldId id="295"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5" autoAdjust="0"/>
    <p:restoredTop sz="94660"/>
  </p:normalViewPr>
  <p:slideViewPr>
    <p:cSldViewPr snapToGrid="0">
      <p:cViewPr varScale="1">
        <p:scale>
          <a:sx n="78" d="100"/>
          <a:sy n="78" d="100"/>
        </p:scale>
        <p:origin x="874" y="72"/>
      </p:cViewPr>
      <p:guideLst/>
    </p:cSldViewPr>
  </p:slideViewPr>
  <p:notesTextViewPr>
    <p:cViewPr>
      <p:scale>
        <a:sx n="1" d="1"/>
        <a:sy n="1" d="1"/>
      </p:scale>
      <p:origin x="0" y="0"/>
    </p:cViewPr>
  </p:notesTextViewPr>
  <p:sorterViewPr>
    <p:cViewPr>
      <p:scale>
        <a:sx n="100" d="100"/>
        <a:sy n="100" d="100"/>
      </p:scale>
      <p:origin x="0" y="-609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5142-C2FD-260B-1785-3080F1DE1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ADDF91-464F-5037-D4EB-6CB2E1958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8EC4E-C962-4CE7-57EC-1C6F02254FFF}"/>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03D12392-BBC3-11FC-02AB-A251CABB3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25550-649F-8986-A094-FA4D6C18C10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50186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621A-56A0-ACFA-87EB-D1AE0B6E25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E2D094-BD8C-0D81-90A4-E82E58E609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0AFB7-ABAD-1F84-301E-700CABDABE10}"/>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FCCA311E-B2AE-4E67-7916-80BAD64EF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DDCD5-0FA2-0767-609F-DA49DDF83C3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4519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A78DE-3F8C-3A94-C55D-623227870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15E3A-7C50-C03C-DF28-A93AF646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D767E-D0CE-16CE-B716-4AAC2C96AC1A}"/>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F94EE48C-604A-6374-4C7F-DECE384E9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73A35-FBDA-BB9D-5C6F-D131CB12684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57333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62CD-5175-6604-F860-4AA6D4702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74178-735C-D11B-F930-FC85675E2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7BE5A-555F-7F46-52A0-691DC01B9749}"/>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431C97A8-BACE-E5D3-95BE-13706E910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4E635-6CC9-6D34-52B6-B045FF930FE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122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234-BFD0-BF12-6C52-621FABFC4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B5AD6F-31E8-F89E-61EF-A4938727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F0771-47C7-DCEC-6127-1D4AF54C20CE}"/>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BD1844F4-CEAE-28CE-FCF6-7B2E80D80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3D5F4-A2F5-EAB8-6EAD-CD0553E7AE7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359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F3C-2C78-4AA6-D959-2648CCB77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89507-F8F6-3C42-21AB-A436AE135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18E87E-AE52-BCD5-F07A-BE8C2FB78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EDE5C7-B84A-1386-A4DC-B5D4AC40E110}"/>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8ADFF4A3-3C09-30C9-F554-6E80CF5C41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2E9AF-1961-319D-32B2-BE59BE95C59F}"/>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87603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7F7E-AB38-0EFA-4ADC-48BE4E4482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3FC61-9BBE-EF94-A188-2C1E7BE79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EB8A1-62AA-5C3B-5BCA-77B559DC9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991D39-DF49-3807-B75D-225C51598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C395E-0564-C8B2-B3E5-6A89D63CD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578D5B-0CA7-A51A-F11B-12CC7E37D05E}"/>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8" name="Footer Placeholder 7">
            <a:extLst>
              <a:ext uri="{FF2B5EF4-FFF2-40B4-BE49-F238E27FC236}">
                <a16:creationId xmlns:a16="http://schemas.microsoft.com/office/drawing/2014/main" id="{64134B6F-90B7-EDE3-B4DA-54BE6D9FB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E6A26F-9AD9-DE0B-AD69-169769906ED3}"/>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06093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EF11-CA7C-4E67-6DDB-6803EFABD0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1D73F3-0699-65E2-0BD2-68333D98B325}"/>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4" name="Footer Placeholder 3">
            <a:extLst>
              <a:ext uri="{FF2B5EF4-FFF2-40B4-BE49-F238E27FC236}">
                <a16:creationId xmlns:a16="http://schemas.microsoft.com/office/drawing/2014/main" id="{955A0C16-FDA3-5F42-96D1-63CF79CCD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E24A9D-2FBA-7FD1-6803-DB045CE08BDA}"/>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06327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199A6-85EC-D280-0C00-36DD91F47D57}"/>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3" name="Footer Placeholder 2">
            <a:extLst>
              <a:ext uri="{FF2B5EF4-FFF2-40B4-BE49-F238E27FC236}">
                <a16:creationId xmlns:a16="http://schemas.microsoft.com/office/drawing/2014/main" id="{58126200-DAEE-3C46-3881-40961CC9F1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58E8B1-5A74-FB97-1248-58C83537DA38}"/>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361106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186D-A36C-7C81-222E-B623A8C0D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A6F4D8-ECFD-796F-87C6-CF77F9695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9C068-20E3-341B-8324-BB07D89B2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3F0C1-1907-E704-8CAE-351C7EC40FC9}"/>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76374E1D-6486-9E3C-0A3A-2A0953A9C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9D5ACB-1BF5-DA71-8365-67677731BDB9}"/>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79498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3590-700A-BF1D-CDF1-6B3FF57A8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7BADD-9EAC-F755-49A4-F1E02146E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328314-F206-14D2-E6B2-3AB1F5795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B7DC0-FEAF-5D84-D21B-E0159E156C18}"/>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70BFD729-3EAD-3BCC-2DFA-35EAA4D25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C9367-E718-DDB9-9FA0-AFB96D81E1F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06463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A7006-672B-EC34-B953-2A5106F3D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DE4F7-18B8-DA62-241C-59DDD2408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C5B03-66A2-AE66-ADB2-EA36C37AC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3F2D8CA3-9AC9-8071-2450-4C3FD56FE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93C90-21D8-BF4B-CB25-060A13454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0645E-8FAE-4C3A-B627-4966BE67EAFF}" type="slidenum">
              <a:rPr lang="en-IN" smtClean="0"/>
              <a:t>‹#›</a:t>
            </a:fld>
            <a:endParaRPr lang="en-IN"/>
          </a:p>
        </p:txBody>
      </p:sp>
    </p:spTree>
    <p:extLst>
      <p:ext uri="{BB962C8B-B14F-4D97-AF65-F5344CB8AC3E}">
        <p14:creationId xmlns:p14="http://schemas.microsoft.com/office/powerpoint/2010/main" val="388970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vishesh1412/celebrity-face-image-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a-friendly-introduction-to-siamese-networks-" TargetMode="External"/><Relationship Id="rId2" Type="http://schemas.openxmlformats.org/officeDocument/2006/relationships/hyperlink" Target="https://pub.towardsai.net/deep-fake-detection-" TargetMode="External"/><Relationship Id="rId1" Type="http://schemas.openxmlformats.org/officeDocument/2006/relationships/slideLayout" Target="../slideLayouts/slideLayout2.xml"/><Relationship Id="rId4" Type="http://schemas.openxmlformats.org/officeDocument/2006/relationships/hyperlink" Target="https://www.kaggle.com/vishesh1412/celebrity-face-ima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006.13846" TargetMode="External"/><Relationship Id="rId2" Type="http://schemas.openxmlformats.org/officeDocument/2006/relationships/hyperlink" Target="https://www.sciencedirect.com/science/article/pii/S01674048203036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rp.org/journal/paperinformation.aspx?paperid=909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piedigitallibrary.org/conference-proceedings-of-spie/6806/1/Analyzing-the-role-of-visual-structure-in-the-recognition-of/10.1117/12.768060.sh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opscience.iop.org/article/10.1088/1742-6596/1087/6/062032/meta" TargetMode="External"/><Relationship Id="rId2" Type="http://schemas.openxmlformats.org/officeDocument/2006/relationships/hyperlink" Target="https://www.degruyter.com/document/doi/10.1515/opis-2019-0003/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702511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14535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9330-8391-24DE-72C3-81D7BA2BD9A8}"/>
              </a:ext>
            </a:extLst>
          </p:cNvPr>
          <p:cNvSpPr>
            <a:spLocks noGrp="1"/>
          </p:cNvSpPr>
          <p:nvPr>
            <p:ph type="ctrTitle"/>
          </p:nvPr>
        </p:nvSpPr>
        <p:spPr>
          <a:xfrm>
            <a:off x="887505" y="2544174"/>
            <a:ext cx="10416988" cy="1235583"/>
          </a:xfrm>
        </p:spPr>
        <p:txBody>
          <a:bodyPr>
            <a:normAutofit/>
          </a:bodyPr>
          <a:lstStyle/>
          <a:p>
            <a:r>
              <a:rPr lang="en-US" sz="3200" b="1" dirty="0">
                <a:latin typeface="Georgia" panose="02040502050405020303" pitchFamily="18" charset="0"/>
              </a:rPr>
              <a:t>Deepfake Detection:  Examining Algorithmic Synergies for Image Similarity</a:t>
            </a:r>
            <a:endParaRPr lang="en-IN" sz="3200" b="1" dirty="0">
              <a:latin typeface="Georgia" panose="02040502050405020303" pitchFamily="18" charset="0"/>
            </a:endParaRPr>
          </a:p>
        </p:txBody>
      </p:sp>
      <p:sp>
        <p:nvSpPr>
          <p:cNvPr id="3" name="Subtitle 2">
            <a:extLst>
              <a:ext uri="{FF2B5EF4-FFF2-40B4-BE49-F238E27FC236}">
                <a16:creationId xmlns:a16="http://schemas.microsoft.com/office/drawing/2014/main" id="{FAF2694B-1EF9-B1E7-0F00-09F1787B13F2}"/>
              </a:ext>
            </a:extLst>
          </p:cNvPr>
          <p:cNvSpPr>
            <a:spLocks noGrp="1"/>
          </p:cNvSpPr>
          <p:nvPr>
            <p:ph type="subTitle" idx="1"/>
          </p:nvPr>
        </p:nvSpPr>
        <p:spPr>
          <a:xfrm>
            <a:off x="793376" y="652211"/>
            <a:ext cx="10690701" cy="1707531"/>
          </a:xfrm>
        </p:spPr>
        <p:txBody>
          <a:bodyPr>
            <a:normAutofit/>
          </a:bodyPr>
          <a:lstStyle/>
          <a:p>
            <a:pPr marL="0" marR="0">
              <a:spcBef>
                <a:spcPts val="0"/>
              </a:spcBef>
              <a:spcAft>
                <a:spcPts val="5"/>
              </a:spcAft>
            </a:pPr>
            <a:r>
              <a:rPr lang="en-US" sz="3200" dirty="0">
                <a:effectLst/>
                <a:latin typeface="Cambria Math" panose="02040503050406030204" pitchFamily="18" charset="0"/>
                <a:ea typeface="Cambria Math" panose="02040503050406030204" pitchFamily="18" charset="0"/>
              </a:rPr>
              <a:t>International Conference on Emerging Frontiers in Nonlinear Complex Systems, Computational Intelligence and their Applications (ICNCS-2024)</a:t>
            </a:r>
            <a:endParaRPr lang="en-IN" sz="3200" dirty="0">
              <a:effectLst/>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6FAD87A4-05FD-03F0-A83C-1F5C5219D9C5}"/>
              </a:ext>
            </a:extLst>
          </p:cNvPr>
          <p:cNvSpPr txBox="1">
            <a:spLocks/>
          </p:cNvSpPr>
          <p:nvPr/>
        </p:nvSpPr>
        <p:spPr>
          <a:xfrm>
            <a:off x="1676399" y="4625170"/>
            <a:ext cx="9260541" cy="149710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IN" sz="1800" dirty="0">
                <a:latin typeface="Cambria Math" panose="02040503050406030204" pitchFamily="18" charset="0"/>
                <a:ea typeface="Cambria Math" panose="02040503050406030204" pitchFamily="18" charset="0"/>
              </a:rPr>
              <a:t>    Akriti Rani, Student</a:t>
            </a:r>
          </a:p>
          <a:p>
            <a:pPr>
              <a:lnSpc>
                <a:spcPct val="110000"/>
              </a:lnSpc>
            </a:pPr>
            <a:r>
              <a:rPr lang="en-IN" sz="1800" dirty="0">
                <a:latin typeface="Cambria Math" panose="02040503050406030204" pitchFamily="18" charset="0"/>
                <a:ea typeface="Cambria Math" panose="02040503050406030204" pitchFamily="18" charset="0"/>
              </a:rPr>
              <a:t>Isha Singh Chauhan, Student</a:t>
            </a:r>
          </a:p>
          <a:p>
            <a:pPr>
              <a:lnSpc>
                <a:spcPct val="110000"/>
              </a:lnSpc>
            </a:pPr>
            <a:r>
              <a:rPr lang="en-IN" sz="1800" dirty="0">
                <a:latin typeface="Cambria Math" panose="02040503050406030204" pitchFamily="18" charset="0"/>
                <a:ea typeface="Cambria Math" panose="02040503050406030204" pitchFamily="18" charset="0"/>
              </a:rPr>
              <a:t> </a:t>
            </a:r>
            <a:r>
              <a:rPr lang="en-IN" sz="1800" dirty="0" err="1">
                <a:latin typeface="Cambria Math" panose="02040503050406030204" pitchFamily="18" charset="0"/>
                <a:ea typeface="Cambria Math" panose="02040503050406030204" pitchFamily="18" charset="0"/>
              </a:rPr>
              <a:t>Dr.</a:t>
            </a:r>
            <a:r>
              <a:rPr lang="en-IN" sz="1800" dirty="0">
                <a:latin typeface="Cambria Math" panose="02040503050406030204" pitchFamily="18" charset="0"/>
                <a:ea typeface="Cambria Math" panose="02040503050406030204" pitchFamily="18" charset="0"/>
              </a:rPr>
              <a:t> N. </a:t>
            </a:r>
            <a:r>
              <a:rPr lang="en-IN" sz="1800" dirty="0" err="1">
                <a:latin typeface="Cambria Math" panose="02040503050406030204" pitchFamily="18" charset="0"/>
                <a:ea typeface="Cambria Math" panose="02040503050406030204" pitchFamily="18" charset="0"/>
              </a:rPr>
              <a:t>Nathiya</a:t>
            </a:r>
            <a:r>
              <a:rPr lang="en-IN" sz="1800" dirty="0">
                <a:latin typeface="Cambria Math" panose="02040503050406030204" pitchFamily="18" charset="0"/>
                <a:ea typeface="Cambria Math" panose="02040503050406030204" pitchFamily="18" charset="0"/>
              </a:rPr>
              <a:t>, Assistant Professor Senior, </a:t>
            </a:r>
          </a:p>
          <a:p>
            <a:pPr>
              <a:lnSpc>
                <a:spcPct val="110000"/>
              </a:lnSpc>
            </a:pPr>
            <a:r>
              <a:rPr lang="en-IN" sz="1800" dirty="0">
                <a:latin typeface="Cambria Math" panose="02040503050406030204" pitchFamily="18" charset="0"/>
                <a:ea typeface="Cambria Math" panose="02040503050406030204" pitchFamily="18" charset="0"/>
              </a:rPr>
              <a:t>School of Advanced Sciences (SAS), VIT Chennai</a:t>
            </a:r>
          </a:p>
        </p:txBody>
      </p:sp>
    </p:spTree>
    <p:extLst>
      <p:ext uri="{BB962C8B-B14F-4D97-AF65-F5344CB8AC3E}">
        <p14:creationId xmlns:p14="http://schemas.microsoft.com/office/powerpoint/2010/main" val="199528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B2D4-2F9C-3F04-4051-9050393A1A68}"/>
              </a:ext>
            </a:extLst>
          </p:cNvPr>
          <p:cNvSpPr>
            <a:spLocks noGrp="1"/>
          </p:cNvSpPr>
          <p:nvPr>
            <p:ph type="title"/>
          </p:nvPr>
        </p:nvSpPr>
        <p:spPr/>
        <p:txBody>
          <a:bodyPr/>
          <a:lstStyle/>
          <a:p>
            <a:r>
              <a:rPr lang="en-IN" dirty="0">
                <a:latin typeface="Georgia" panose="02040502050405020303" pitchFamily="18" charset="0"/>
              </a:rPr>
              <a:t>Aim and Objective</a:t>
            </a:r>
          </a:p>
        </p:txBody>
      </p:sp>
      <p:sp>
        <p:nvSpPr>
          <p:cNvPr id="3" name="Content Placeholder 2">
            <a:extLst>
              <a:ext uri="{FF2B5EF4-FFF2-40B4-BE49-F238E27FC236}">
                <a16:creationId xmlns:a16="http://schemas.microsoft.com/office/drawing/2014/main" id="{6336EF18-111A-4303-F233-D1224E193C5F}"/>
              </a:ext>
            </a:extLst>
          </p:cNvPr>
          <p:cNvSpPr>
            <a:spLocks noGrp="1"/>
          </p:cNvSpPr>
          <p:nvPr>
            <p:ph idx="1"/>
          </p:nvPr>
        </p:nvSpPr>
        <p:spPr/>
        <p:txBody>
          <a:bodyPr>
            <a:normAutofit/>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To create a model which works on the principle of image similarity for deepfake detection.</a:t>
            </a:r>
          </a:p>
          <a:p>
            <a:pPr marL="0" indent="0">
              <a:buNone/>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To develop a machine learning model which will help in identifying the image of the person manipulated by deepfakes.</a:t>
            </a:r>
          </a:p>
          <a:p>
            <a:pPr marL="0" indent="0">
              <a:buNone/>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To use Euclidian distance by simple feature extraction and by CNN feature extraction as two different parameters.</a:t>
            </a:r>
          </a:p>
        </p:txBody>
      </p:sp>
    </p:spTree>
    <p:extLst>
      <p:ext uri="{BB962C8B-B14F-4D97-AF65-F5344CB8AC3E}">
        <p14:creationId xmlns:p14="http://schemas.microsoft.com/office/powerpoint/2010/main" val="90457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2F2B-6ABC-5104-3E65-CC44E16FFA55}"/>
              </a:ext>
            </a:extLst>
          </p:cNvPr>
          <p:cNvSpPr txBox="1">
            <a:spLocks/>
          </p:cNvSpPr>
          <p:nvPr/>
        </p:nvSpPr>
        <p:spPr>
          <a:xfrm>
            <a:off x="1651820" y="209442"/>
            <a:ext cx="8190270" cy="90055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Georgia" panose="02040502050405020303" pitchFamily="18" charset="0"/>
                <a:cs typeface="Times New Roman" panose="02020603050405020304" pitchFamily="18" charset="0"/>
              </a:rPr>
              <a:t>Contour Plotting (Original image)</a:t>
            </a:r>
          </a:p>
        </p:txBody>
      </p:sp>
      <p:pic>
        <p:nvPicPr>
          <p:cNvPr id="4" name="Picture 3">
            <a:extLst>
              <a:ext uri="{FF2B5EF4-FFF2-40B4-BE49-F238E27FC236}">
                <a16:creationId xmlns:a16="http://schemas.microsoft.com/office/drawing/2014/main" id="{30558DA0-9422-55AC-0C7C-129134822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960" y="1013679"/>
            <a:ext cx="9268080" cy="5913147"/>
          </a:xfrm>
          <a:prstGeom prst="rect">
            <a:avLst/>
          </a:prstGeom>
        </p:spPr>
      </p:pic>
    </p:spTree>
    <p:extLst>
      <p:ext uri="{BB962C8B-B14F-4D97-AF65-F5344CB8AC3E}">
        <p14:creationId xmlns:p14="http://schemas.microsoft.com/office/powerpoint/2010/main" val="127806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ECB7-79E8-0D9F-57C8-83E9FA365743}"/>
              </a:ext>
            </a:extLst>
          </p:cNvPr>
          <p:cNvSpPr>
            <a:spLocks noGrp="1"/>
          </p:cNvSpPr>
          <p:nvPr>
            <p:ph type="title"/>
          </p:nvPr>
        </p:nvSpPr>
        <p:spPr/>
        <p:txBody>
          <a:bodyPr/>
          <a:lstStyle/>
          <a:p>
            <a:r>
              <a:rPr lang="en-IN" dirty="0">
                <a:latin typeface="Georgia" panose="02040502050405020303" pitchFamily="18" charset="0"/>
              </a:rPr>
              <a:t>Dataset Description</a:t>
            </a:r>
          </a:p>
        </p:txBody>
      </p:sp>
      <p:sp>
        <p:nvSpPr>
          <p:cNvPr id="3" name="Content Placeholder 2">
            <a:extLst>
              <a:ext uri="{FF2B5EF4-FFF2-40B4-BE49-F238E27FC236}">
                <a16:creationId xmlns:a16="http://schemas.microsoft.com/office/drawing/2014/main" id="{B3F521F0-D5FB-7EB1-CBF1-4AD295BDEC59}"/>
              </a:ext>
            </a:extLst>
          </p:cNvPr>
          <p:cNvSpPr>
            <a:spLocks noGrp="1"/>
          </p:cNvSpPr>
          <p:nvPr>
            <p:ph idx="1"/>
          </p:nvPr>
        </p:nvSpPr>
        <p:spPr/>
        <p:txBody>
          <a:bodyPr>
            <a:normAutofit/>
          </a:bodyPr>
          <a:lstStyle/>
          <a:p>
            <a:r>
              <a:rPr lang="en-IN" sz="3200" dirty="0">
                <a:latin typeface="Cambria Math" panose="02040503050406030204" pitchFamily="18" charset="0"/>
                <a:ea typeface="Cambria Math" panose="02040503050406030204" pitchFamily="18" charset="0"/>
                <a:cs typeface="Times New Roman" panose="02020603050405020304" pitchFamily="18" charset="0"/>
              </a:rPr>
              <a:t>The Dataset was gathered from Kaggle dataset repository. </a:t>
            </a:r>
            <a:r>
              <a:rPr lang="en-IN" sz="3200" dirty="0">
                <a:effectLst/>
                <a:latin typeface="Cambria Math" panose="02040503050406030204" pitchFamily="18" charset="0"/>
                <a:ea typeface="Cambria Math" panose="02040503050406030204" pitchFamily="18" charset="0"/>
                <a:cs typeface="Times New Roman" panose="02020603050405020304" pitchFamily="18" charset="0"/>
                <a:hlinkClick r:id="rId2"/>
              </a:rPr>
              <a:t>https://www.kaggle.com/vishesh1412/celebrity-face-image-dataset</a:t>
            </a:r>
            <a:r>
              <a:rPr lang="en-IN" sz="3200" dirty="0">
                <a:effectLst/>
                <a:latin typeface="Cambria Math" panose="02040503050406030204" pitchFamily="18" charset="0"/>
                <a:ea typeface="Cambria Math" panose="02040503050406030204" pitchFamily="18" charset="0"/>
                <a:cs typeface="Times New Roman" panose="02020603050405020304" pitchFamily="18" charset="0"/>
              </a:rPr>
              <a:t> and Google</a:t>
            </a:r>
          </a:p>
          <a:p>
            <a:r>
              <a:rPr lang="en-US" sz="3200" dirty="0">
                <a:effectLst/>
                <a:latin typeface="Cambria Math" panose="02040503050406030204" pitchFamily="18" charset="0"/>
                <a:ea typeface="Cambria Math" panose="02040503050406030204" pitchFamily="18" charset="0"/>
                <a:cs typeface="Times New Roman" panose="02020603050405020304" pitchFamily="18" charset="0"/>
              </a:rPr>
              <a:t>The dataset contains 603 images of 26 people</a:t>
            </a:r>
            <a:r>
              <a:rPr lang="en-IN" sz="3200" dirty="0">
                <a:latin typeface="Cambria Math" panose="02040503050406030204" pitchFamily="18" charset="0"/>
                <a:ea typeface="Cambria Math" panose="02040503050406030204" pitchFamily="18" charset="0"/>
                <a:cs typeface="Times New Roman" panose="02020603050405020304" pitchFamily="18" charset="0"/>
              </a:rPr>
              <a:t>.</a:t>
            </a:r>
          </a:p>
          <a:p>
            <a:r>
              <a:rPr lang="en-IN" sz="3200" dirty="0">
                <a:latin typeface="Cambria Math" panose="02040503050406030204" pitchFamily="18" charset="0"/>
                <a:ea typeface="Cambria Math" panose="02040503050406030204" pitchFamily="18" charset="0"/>
                <a:cs typeface="Times New Roman" panose="02020603050405020304" pitchFamily="18" charset="0"/>
              </a:rPr>
              <a:t>The face is extracted from these using MTCNN model and stored for parameter generation.</a:t>
            </a:r>
          </a:p>
          <a:p>
            <a:r>
              <a:rPr lang="en-IN" sz="3200" dirty="0">
                <a:latin typeface="Cambria Math" panose="02040503050406030204" pitchFamily="18" charset="0"/>
                <a:ea typeface="Cambria Math" panose="02040503050406030204" pitchFamily="18" charset="0"/>
                <a:cs typeface="Times New Roman" panose="02020603050405020304" pitchFamily="18" charset="0"/>
              </a:rPr>
              <a:t>The deepfake image is generated using ROOP(GitHub)  and </a:t>
            </a:r>
            <a:r>
              <a:rPr lang="en-IN" sz="3200" dirty="0" err="1">
                <a:latin typeface="Cambria Math" panose="02040503050406030204" pitchFamily="18" charset="0"/>
                <a:ea typeface="Cambria Math" panose="02040503050406030204" pitchFamily="18" charset="0"/>
                <a:cs typeface="Times New Roman" panose="02020603050405020304" pitchFamily="18" charset="0"/>
              </a:rPr>
              <a:t>Face_recognisation</a:t>
            </a:r>
            <a:r>
              <a:rPr lang="en-IN" sz="3200" dirty="0">
                <a:latin typeface="Cambria Math" panose="02040503050406030204" pitchFamily="18" charset="0"/>
                <a:ea typeface="Cambria Math" panose="02040503050406030204" pitchFamily="18" charset="0"/>
                <a:cs typeface="Times New Roman" panose="02020603050405020304" pitchFamily="18" charset="0"/>
              </a:rPr>
              <a:t> package.</a:t>
            </a:r>
          </a:p>
        </p:txBody>
      </p:sp>
    </p:spTree>
    <p:extLst>
      <p:ext uri="{BB962C8B-B14F-4D97-AF65-F5344CB8AC3E}">
        <p14:creationId xmlns:p14="http://schemas.microsoft.com/office/powerpoint/2010/main" val="312520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5DFBB-6041-12EA-5AEF-65D98C02965F}"/>
              </a:ext>
            </a:extLst>
          </p:cNvPr>
          <p:cNvPicPr>
            <a:picLocks noChangeAspect="1"/>
          </p:cNvPicPr>
          <p:nvPr/>
        </p:nvPicPr>
        <p:blipFill>
          <a:blip r:embed="rId2"/>
          <a:stretch>
            <a:fillRect/>
          </a:stretch>
        </p:blipFill>
        <p:spPr>
          <a:xfrm>
            <a:off x="1130709" y="1931569"/>
            <a:ext cx="9340646" cy="4164075"/>
          </a:xfrm>
          <a:prstGeom prst="rect">
            <a:avLst/>
          </a:prstGeom>
        </p:spPr>
      </p:pic>
      <p:sp>
        <p:nvSpPr>
          <p:cNvPr id="6" name="Title 5">
            <a:extLst>
              <a:ext uri="{FF2B5EF4-FFF2-40B4-BE49-F238E27FC236}">
                <a16:creationId xmlns:a16="http://schemas.microsoft.com/office/drawing/2014/main" id="{28F6ADC1-3A32-3A33-AD06-46508B9E6BA4}"/>
              </a:ext>
            </a:extLst>
          </p:cNvPr>
          <p:cNvSpPr>
            <a:spLocks noGrp="1"/>
          </p:cNvSpPr>
          <p:nvPr>
            <p:ph type="title"/>
          </p:nvPr>
        </p:nvSpPr>
        <p:spPr/>
        <p:txBody>
          <a:bodyPr/>
          <a:lstStyle/>
          <a:p>
            <a:r>
              <a:rPr lang="en-IN" dirty="0">
                <a:latin typeface="Georgia" panose="02040502050405020303" pitchFamily="18" charset="0"/>
              </a:rPr>
              <a:t>Overview of the Custom Image Dataset:</a:t>
            </a:r>
          </a:p>
        </p:txBody>
      </p:sp>
      <p:sp>
        <p:nvSpPr>
          <p:cNvPr id="9" name="TextBox 8">
            <a:extLst>
              <a:ext uri="{FF2B5EF4-FFF2-40B4-BE49-F238E27FC236}">
                <a16:creationId xmlns:a16="http://schemas.microsoft.com/office/drawing/2014/main" id="{2F8C4948-DE25-40C0-FF5D-F8D128EACDEB}"/>
              </a:ext>
            </a:extLst>
          </p:cNvPr>
          <p:cNvSpPr txBox="1"/>
          <p:nvPr/>
        </p:nvSpPr>
        <p:spPr>
          <a:xfrm>
            <a:off x="3775587" y="6174658"/>
            <a:ext cx="3932903" cy="369332"/>
          </a:xfrm>
          <a:prstGeom prst="rect">
            <a:avLst/>
          </a:prstGeom>
          <a:noFill/>
        </p:spPr>
        <p:txBody>
          <a:bodyPr wrap="square" rtlCol="0">
            <a:spAutoFit/>
          </a:bodyPr>
          <a:lstStyle/>
          <a:p>
            <a:r>
              <a:rPr lang="en-IN" dirty="0">
                <a:latin typeface="Arial Rounded MT Bold" panose="020F0704030504030204" pitchFamily="34" charset="0"/>
              </a:rPr>
              <a:t>Sample Images in the directory</a:t>
            </a:r>
          </a:p>
        </p:txBody>
      </p:sp>
    </p:spTree>
    <p:extLst>
      <p:ext uri="{BB962C8B-B14F-4D97-AF65-F5344CB8AC3E}">
        <p14:creationId xmlns:p14="http://schemas.microsoft.com/office/powerpoint/2010/main" val="9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689A-B82D-E47B-42C9-6E3D49AB433E}"/>
              </a:ext>
            </a:extLst>
          </p:cNvPr>
          <p:cNvSpPr>
            <a:spLocks noGrp="1"/>
          </p:cNvSpPr>
          <p:nvPr>
            <p:ph type="title"/>
          </p:nvPr>
        </p:nvSpPr>
        <p:spPr/>
        <p:txBody>
          <a:bodyPr>
            <a:normAutofit/>
          </a:bodyPr>
          <a:lstStyle/>
          <a:p>
            <a:r>
              <a:rPr lang="en-US" sz="4000" dirty="0">
                <a:latin typeface="Georgia" panose="02040502050405020303" pitchFamily="18" charset="0"/>
              </a:rPr>
              <a:t>ROOP software</a:t>
            </a:r>
            <a:endParaRPr lang="en-IN"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371A849A-56D7-C07B-367E-FFA71035433B}"/>
              </a:ext>
            </a:extLst>
          </p:cNvPr>
          <p:cNvSpPr>
            <a:spLocks noGrp="1"/>
          </p:cNvSpPr>
          <p:nvPr>
            <p:ph idx="1"/>
          </p:nvPr>
        </p:nvSpPr>
        <p:spPr>
          <a:xfrm>
            <a:off x="838199" y="1491328"/>
            <a:ext cx="10515600" cy="4351338"/>
          </a:xfrm>
        </p:spPr>
        <p:txBody>
          <a:bodyPr>
            <a:normAutofit/>
          </a:bodyPr>
          <a:lstStyle/>
          <a:p>
            <a:pPr marL="0" indent="0">
              <a:buNone/>
            </a:pPr>
            <a:r>
              <a:rPr lang="en-US" dirty="0">
                <a:latin typeface="Cambria Math" panose="02040503050406030204" pitchFamily="18" charset="0"/>
                <a:ea typeface="Cambria Math" panose="02040503050406030204" pitchFamily="18" charset="0"/>
              </a:rPr>
              <a:t>Works on the principle of  </a:t>
            </a:r>
            <a:r>
              <a:rPr lang="en-IN" dirty="0">
                <a:latin typeface="Cambria Math" panose="02040503050406030204" pitchFamily="18" charset="0"/>
                <a:ea typeface="Cambria Math" panose="02040503050406030204" pitchFamily="18" charset="0"/>
              </a:rPr>
              <a:t>Generative Adversarial Network (GAN) machine learning model which help in creating high definition videos by extracting the face features from the target image and imposing this on the face feature of the video resulting in creating of  a deepfake video by swapping of the faces.</a:t>
            </a:r>
          </a:p>
        </p:txBody>
      </p:sp>
      <p:pic>
        <p:nvPicPr>
          <p:cNvPr id="4" name="Picture 3">
            <a:extLst>
              <a:ext uri="{FF2B5EF4-FFF2-40B4-BE49-F238E27FC236}">
                <a16:creationId xmlns:a16="http://schemas.microsoft.com/office/drawing/2014/main" id="{ABED840C-20F0-D71D-3855-2B71D1817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84" y="3581692"/>
            <a:ext cx="2130849" cy="2130849"/>
          </a:xfrm>
          <a:prstGeom prst="rect">
            <a:avLst/>
          </a:prstGeom>
        </p:spPr>
      </p:pic>
      <p:sp>
        <p:nvSpPr>
          <p:cNvPr id="6" name="Plus Sign 5">
            <a:extLst>
              <a:ext uri="{FF2B5EF4-FFF2-40B4-BE49-F238E27FC236}">
                <a16:creationId xmlns:a16="http://schemas.microsoft.com/office/drawing/2014/main" id="{B3C22B92-A60B-9286-2C7C-3DCEF4A00937}"/>
              </a:ext>
            </a:extLst>
          </p:cNvPr>
          <p:cNvSpPr/>
          <p:nvPr/>
        </p:nvSpPr>
        <p:spPr>
          <a:xfrm>
            <a:off x="2492316" y="4196061"/>
            <a:ext cx="924232" cy="902110"/>
          </a:xfrm>
          <a:prstGeom prst="mathPlu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B7FEAC0-E252-9B79-E496-7BE8E7DC7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247" y="3581692"/>
            <a:ext cx="3591536" cy="2130848"/>
          </a:xfrm>
          <a:prstGeom prst="rect">
            <a:avLst/>
          </a:prstGeom>
        </p:spPr>
      </p:pic>
      <p:sp>
        <p:nvSpPr>
          <p:cNvPr id="8" name="Arrow: Right 7">
            <a:extLst>
              <a:ext uri="{FF2B5EF4-FFF2-40B4-BE49-F238E27FC236}">
                <a16:creationId xmlns:a16="http://schemas.microsoft.com/office/drawing/2014/main" id="{256A633A-DAD7-546A-4248-EF65B19A339E}"/>
              </a:ext>
            </a:extLst>
          </p:cNvPr>
          <p:cNvSpPr/>
          <p:nvPr/>
        </p:nvSpPr>
        <p:spPr>
          <a:xfrm>
            <a:off x="7181865" y="4330519"/>
            <a:ext cx="988742" cy="58993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C09D0440-58BB-4025-CCEC-D44B0CDE8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078" y="3520453"/>
            <a:ext cx="3591536" cy="2210068"/>
          </a:xfrm>
          <a:prstGeom prst="rect">
            <a:avLst/>
          </a:prstGeom>
        </p:spPr>
      </p:pic>
    </p:spTree>
    <p:extLst>
      <p:ext uri="{BB962C8B-B14F-4D97-AF65-F5344CB8AC3E}">
        <p14:creationId xmlns:p14="http://schemas.microsoft.com/office/powerpoint/2010/main" val="403404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3C73-1B26-26AE-1128-BD7EBDD40319}"/>
              </a:ext>
            </a:extLst>
          </p:cNvPr>
          <p:cNvSpPr>
            <a:spLocks noGrp="1"/>
          </p:cNvSpPr>
          <p:nvPr>
            <p:ph type="title"/>
          </p:nvPr>
        </p:nvSpPr>
        <p:spPr>
          <a:xfrm>
            <a:off x="839788" y="457200"/>
            <a:ext cx="9965864" cy="801329"/>
          </a:xfrm>
        </p:spPr>
        <p:txBody>
          <a:bodyPr>
            <a:normAutofit/>
          </a:bodyPr>
          <a:lstStyle/>
          <a:p>
            <a:r>
              <a:rPr lang="en-IN" sz="4400" dirty="0">
                <a:latin typeface="Georgia" panose="02040502050405020303" pitchFamily="18" charset="0"/>
                <a:ea typeface="Cambria Math" panose="02040503050406030204" pitchFamily="18" charset="0"/>
              </a:rPr>
              <a:t>Data Preprocessing</a:t>
            </a:r>
          </a:p>
        </p:txBody>
      </p:sp>
      <p:sp>
        <p:nvSpPr>
          <p:cNvPr id="3" name="Content Placeholder 2">
            <a:extLst>
              <a:ext uri="{FF2B5EF4-FFF2-40B4-BE49-F238E27FC236}">
                <a16:creationId xmlns:a16="http://schemas.microsoft.com/office/drawing/2014/main" id="{55A71500-AA3A-DE74-CB53-3A30485D8702}"/>
              </a:ext>
            </a:extLst>
          </p:cNvPr>
          <p:cNvSpPr>
            <a:spLocks noGrp="1"/>
          </p:cNvSpPr>
          <p:nvPr>
            <p:ph type="body" sz="half" idx="2"/>
          </p:nvPr>
        </p:nvSpPr>
        <p:spPr>
          <a:xfrm>
            <a:off x="438084" y="1641987"/>
            <a:ext cx="5982382" cy="4837035"/>
          </a:xfrm>
        </p:spPr>
        <p:txBody>
          <a:bodyPr>
            <a:noAutofit/>
          </a:bodyPr>
          <a:lstStyle/>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Parameters are generated between the extracted images and the target deepfake image are to be stored in a csv format.</a:t>
            </a:r>
          </a:p>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Total 5 parameters- “SSIM”, “MS-SSIM”, “MSE”, “Euclidian Distance(IMED)”, “Euclidian Distance-1” are created.</a:t>
            </a:r>
          </a:p>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A binary variable “Target” is created which will assign “Class 1” t</a:t>
            </a:r>
            <a:r>
              <a:rPr lang="en-IN" sz="2400" dirty="0">
                <a:effectLst/>
                <a:latin typeface="Cambria Math" panose="02040503050406030204" pitchFamily="18" charset="0"/>
                <a:ea typeface="Cambria Math" panose="02040503050406030204" pitchFamily="18" charset="0"/>
              </a:rPr>
              <a:t>hose whose images have been </a:t>
            </a:r>
            <a:r>
              <a:rPr lang="en-IN" sz="2400" dirty="0" err="1">
                <a:effectLst/>
                <a:latin typeface="Cambria Math" panose="02040503050406030204" pitchFamily="18" charset="0"/>
                <a:ea typeface="Cambria Math" panose="02040503050406030204" pitchFamily="18" charset="0"/>
              </a:rPr>
              <a:t>deepfaked</a:t>
            </a:r>
            <a:r>
              <a:rPr lang="en-IN" sz="2400" dirty="0">
                <a:effectLst/>
                <a:latin typeface="Cambria Math" panose="02040503050406030204" pitchFamily="18" charset="0"/>
                <a:ea typeface="Cambria Math" panose="02040503050406030204" pitchFamily="18" charset="0"/>
              </a:rPr>
              <a:t> and the rest to ‘Class 0’</a:t>
            </a:r>
            <a:endParaRPr lang="en-IN" sz="2400" dirty="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69B5C93-679B-CC6D-2910-5681F1650A95}"/>
              </a:ext>
            </a:extLst>
          </p:cNvPr>
          <p:cNvPicPr>
            <a:picLocks noChangeAspect="1"/>
          </p:cNvPicPr>
          <p:nvPr/>
        </p:nvPicPr>
        <p:blipFill>
          <a:blip r:embed="rId2"/>
          <a:stretch>
            <a:fillRect/>
          </a:stretch>
        </p:blipFill>
        <p:spPr>
          <a:xfrm>
            <a:off x="7211716" y="1258529"/>
            <a:ext cx="4542200" cy="5220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27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EB741-B8EE-5D90-145E-5F26E9C01492}"/>
              </a:ext>
            </a:extLst>
          </p:cNvPr>
          <p:cNvSpPr>
            <a:spLocks noGrp="1"/>
          </p:cNvSpPr>
          <p:nvPr>
            <p:ph type="title"/>
          </p:nvPr>
        </p:nvSpPr>
        <p:spPr>
          <a:xfrm>
            <a:off x="550609" y="244937"/>
            <a:ext cx="5256212" cy="951852"/>
          </a:xfrm>
        </p:spPr>
        <p:txBody>
          <a:bodyPr>
            <a:normAutofit/>
          </a:bodyPr>
          <a:lstStyle/>
          <a:p>
            <a:r>
              <a:rPr lang="en-IN" sz="4400" dirty="0">
                <a:latin typeface="Georgia" panose="02040502050405020303" pitchFamily="18" charset="0"/>
              </a:rPr>
              <a:t>Feature Selection</a:t>
            </a:r>
          </a:p>
        </p:txBody>
      </p:sp>
      <p:pic>
        <p:nvPicPr>
          <p:cNvPr id="8" name="Picture Placeholder 7">
            <a:extLst>
              <a:ext uri="{FF2B5EF4-FFF2-40B4-BE49-F238E27FC236}">
                <a16:creationId xmlns:a16="http://schemas.microsoft.com/office/drawing/2014/main" id="{0687C344-1027-9DA0-D974-F8769C984B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60" b="5960"/>
          <a:stretch>
            <a:fillRect/>
          </a:stretch>
        </p:blipFill>
        <p:spPr>
          <a:xfrm>
            <a:off x="5339889" y="1098466"/>
            <a:ext cx="6852111" cy="5410488"/>
          </a:xfrm>
        </p:spPr>
      </p:pic>
      <p:sp>
        <p:nvSpPr>
          <p:cNvPr id="6" name="Text Placeholder 5">
            <a:extLst>
              <a:ext uri="{FF2B5EF4-FFF2-40B4-BE49-F238E27FC236}">
                <a16:creationId xmlns:a16="http://schemas.microsoft.com/office/drawing/2014/main" id="{55EBDC8F-CF6D-8820-4F7A-9ED8E7D13B78}"/>
              </a:ext>
            </a:extLst>
          </p:cNvPr>
          <p:cNvSpPr>
            <a:spLocks noGrp="1"/>
          </p:cNvSpPr>
          <p:nvPr>
            <p:ph type="body" sz="half" idx="2"/>
          </p:nvPr>
        </p:nvSpPr>
        <p:spPr>
          <a:xfrm>
            <a:off x="229104" y="1470150"/>
            <a:ext cx="6203780" cy="6871743"/>
          </a:xfrm>
        </p:spPr>
        <p:txBody>
          <a:bodyPr>
            <a:normAutofit/>
          </a:bodyPr>
          <a:lstStyle/>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As we can see form the generated Heatmap of the parameters of our dataset- </a:t>
            </a:r>
            <a:r>
              <a:rPr lang="en-IN" sz="3200" i="1" dirty="0">
                <a:latin typeface="Cambria Math" panose="02040503050406030204" pitchFamily="18" charset="0"/>
                <a:ea typeface="Cambria Math" panose="02040503050406030204" pitchFamily="18" charset="0"/>
                <a:cs typeface="Times New Roman" panose="02020603050405020304" pitchFamily="18" charset="0"/>
              </a:rPr>
              <a:t>MS-SSIM</a:t>
            </a:r>
            <a:r>
              <a:rPr lang="en-IN" sz="3200" dirty="0">
                <a:latin typeface="Cambria Math" panose="02040503050406030204" pitchFamily="18" charset="0"/>
                <a:ea typeface="Cambria Math" panose="02040503050406030204" pitchFamily="18" charset="0"/>
                <a:cs typeface="Times New Roman" panose="02020603050405020304" pitchFamily="18" charset="0"/>
              </a:rPr>
              <a:t> and </a:t>
            </a:r>
            <a:r>
              <a:rPr lang="en-IN" sz="3200" i="1" dirty="0">
                <a:latin typeface="Cambria Math" panose="02040503050406030204" pitchFamily="18" charset="0"/>
                <a:ea typeface="Cambria Math" panose="02040503050406030204" pitchFamily="18" charset="0"/>
                <a:cs typeface="Times New Roman" panose="02020603050405020304" pitchFamily="18" charset="0"/>
              </a:rPr>
              <a:t>SSIM</a:t>
            </a:r>
            <a:r>
              <a:rPr lang="en-IN" sz="3200" dirty="0">
                <a:latin typeface="Cambria Math" panose="02040503050406030204" pitchFamily="18" charset="0"/>
                <a:ea typeface="Cambria Math" panose="02040503050406030204" pitchFamily="18" charset="0"/>
                <a:cs typeface="Times New Roman" panose="02020603050405020304" pitchFamily="18" charset="0"/>
              </a:rPr>
              <a:t> are highly correlated.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This is because MS-SSIM calculate for overall SSIM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Hence we can </a:t>
            </a:r>
            <a:r>
              <a:rPr lang="en-IN" sz="3200" i="1" dirty="0">
                <a:latin typeface="Cambria Math" panose="02040503050406030204" pitchFamily="18" charset="0"/>
                <a:ea typeface="Cambria Math" panose="02040503050406030204" pitchFamily="18" charset="0"/>
                <a:cs typeface="Times New Roman" panose="02020603050405020304" pitchFamily="18" charset="0"/>
              </a:rPr>
              <a:t>drop</a:t>
            </a:r>
            <a:r>
              <a:rPr lang="en-IN" sz="3200" dirty="0">
                <a:latin typeface="Cambria Math" panose="02040503050406030204" pitchFamily="18" charset="0"/>
                <a:ea typeface="Cambria Math" panose="02040503050406030204" pitchFamily="18" charset="0"/>
                <a:cs typeface="Times New Roman" panose="02020603050405020304" pitchFamily="18" charset="0"/>
              </a:rPr>
              <a:t> either of them for our calculation. </a:t>
            </a:r>
          </a:p>
          <a:p>
            <a:pPr marL="285750" indent="-285750">
              <a:buFont typeface="Arial" panose="020B0604020202020204" pitchFamily="34" charset="0"/>
              <a:buChar char="•"/>
            </a:pPr>
            <a:r>
              <a:rPr lang="en-IN" sz="3200" i="1" dirty="0">
                <a:latin typeface="Cambria Math" panose="02040503050406030204" pitchFamily="18" charset="0"/>
                <a:ea typeface="Cambria Math" panose="02040503050406030204" pitchFamily="18" charset="0"/>
                <a:cs typeface="Times New Roman" panose="02020603050405020304" pitchFamily="18" charset="0"/>
              </a:rPr>
              <a:t>We choose to drop MS-SSIM.</a:t>
            </a:r>
          </a:p>
        </p:txBody>
      </p:sp>
    </p:spTree>
    <p:extLst>
      <p:ext uri="{BB962C8B-B14F-4D97-AF65-F5344CB8AC3E}">
        <p14:creationId xmlns:p14="http://schemas.microsoft.com/office/powerpoint/2010/main" val="4663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D5151-33B7-28C7-B7CA-B7BBF62CBB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8374" y="1403998"/>
            <a:ext cx="7846142" cy="4421138"/>
          </a:xfrm>
          <a:prstGeom prst="rect">
            <a:avLst/>
          </a:prstGeom>
          <a:noFill/>
          <a:ln>
            <a:noFill/>
          </a:ln>
        </p:spPr>
      </p:pic>
      <p:sp>
        <p:nvSpPr>
          <p:cNvPr id="4" name="Text Placeholder 3">
            <a:extLst>
              <a:ext uri="{FF2B5EF4-FFF2-40B4-BE49-F238E27FC236}">
                <a16:creationId xmlns:a16="http://schemas.microsoft.com/office/drawing/2014/main" id="{D312D6C2-D4ED-A3E8-B03A-D12232B588BC}"/>
              </a:ext>
            </a:extLst>
          </p:cNvPr>
          <p:cNvSpPr>
            <a:spLocks noGrp="1"/>
          </p:cNvSpPr>
          <p:nvPr>
            <p:ph type="body" sz="half" idx="2"/>
          </p:nvPr>
        </p:nvSpPr>
        <p:spPr>
          <a:xfrm>
            <a:off x="659750" y="1700252"/>
            <a:ext cx="3538624" cy="4800601"/>
          </a:xfrm>
        </p:spPr>
        <p:txBody>
          <a:bodyPr>
            <a:noAutofit/>
          </a:bodyPr>
          <a:lstStyle/>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The following graph shows the importance of each feature present in our dataset.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The MSE and SSIM hold almost the same feature importance.</a:t>
            </a:r>
          </a:p>
        </p:txBody>
      </p:sp>
      <p:sp>
        <p:nvSpPr>
          <p:cNvPr id="2" name="Title 1">
            <a:extLst>
              <a:ext uri="{FF2B5EF4-FFF2-40B4-BE49-F238E27FC236}">
                <a16:creationId xmlns:a16="http://schemas.microsoft.com/office/drawing/2014/main" id="{3251B75A-01EF-7CA9-75F9-E97022EB2508}"/>
              </a:ext>
            </a:extLst>
          </p:cNvPr>
          <p:cNvSpPr>
            <a:spLocks noGrp="1"/>
          </p:cNvSpPr>
          <p:nvPr>
            <p:ph type="title"/>
          </p:nvPr>
        </p:nvSpPr>
        <p:spPr>
          <a:xfrm>
            <a:off x="659749" y="503448"/>
            <a:ext cx="5644798" cy="900550"/>
          </a:xfrm>
        </p:spPr>
        <p:txBody>
          <a:bodyPr>
            <a:normAutofit/>
          </a:bodyPr>
          <a:lstStyle/>
          <a:p>
            <a:r>
              <a:rPr lang="en-IN" sz="4400" dirty="0">
                <a:latin typeface="Georgia" panose="02040502050405020303" pitchFamily="18" charset="0"/>
                <a:cs typeface="Times New Roman" panose="02020603050405020304" pitchFamily="18" charset="0"/>
              </a:rPr>
              <a:t>Feature Importance</a:t>
            </a:r>
          </a:p>
        </p:txBody>
      </p:sp>
    </p:spTree>
    <p:extLst>
      <p:ext uri="{BB962C8B-B14F-4D97-AF65-F5344CB8AC3E}">
        <p14:creationId xmlns:p14="http://schemas.microsoft.com/office/powerpoint/2010/main" val="162266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0FCA-EBA8-F5A9-3D22-5F3C0B64D4E9}"/>
              </a:ext>
            </a:extLst>
          </p:cNvPr>
          <p:cNvSpPr txBox="1">
            <a:spLocks/>
          </p:cNvSpPr>
          <p:nvPr/>
        </p:nvSpPr>
        <p:spPr>
          <a:xfrm>
            <a:off x="669580" y="125829"/>
            <a:ext cx="11147241" cy="148266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Georgia" panose="02040502050405020303" pitchFamily="18" charset="0"/>
                <a:cs typeface="Times New Roman" panose="02020603050405020304" pitchFamily="18" charset="0"/>
              </a:rPr>
              <a:t>SSIM measure obtained by comparing Original Image</a:t>
            </a:r>
          </a:p>
        </p:txBody>
      </p:sp>
      <p:pic>
        <p:nvPicPr>
          <p:cNvPr id="6" name="Picture 5">
            <a:extLst>
              <a:ext uri="{FF2B5EF4-FFF2-40B4-BE49-F238E27FC236}">
                <a16:creationId xmlns:a16="http://schemas.microsoft.com/office/drawing/2014/main" id="{41BA88EB-9A4E-00A0-64E5-B448B75C9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96" y="2447580"/>
            <a:ext cx="5025196" cy="3589426"/>
          </a:xfrm>
          <a:prstGeom prst="rect">
            <a:avLst/>
          </a:prstGeom>
        </p:spPr>
      </p:pic>
      <p:pic>
        <p:nvPicPr>
          <p:cNvPr id="12" name="Picture 11">
            <a:extLst>
              <a:ext uri="{FF2B5EF4-FFF2-40B4-BE49-F238E27FC236}">
                <a16:creationId xmlns:a16="http://schemas.microsoft.com/office/drawing/2014/main" id="{5E9636EC-F3AB-A2E5-9FC3-FFCC324FAEC3}"/>
              </a:ext>
            </a:extLst>
          </p:cNvPr>
          <p:cNvPicPr>
            <a:picLocks noChangeAspect="1"/>
          </p:cNvPicPr>
          <p:nvPr/>
        </p:nvPicPr>
        <p:blipFill rotWithShape="1">
          <a:blip r:embed="rId3">
            <a:extLst>
              <a:ext uri="{28A0092B-C50C-407E-A947-70E740481C1C}">
                <a14:useLocalDpi xmlns:a14="http://schemas.microsoft.com/office/drawing/2010/main" val="0"/>
              </a:ext>
            </a:extLst>
          </a:blip>
          <a:srcRect l="454" t="-4079" r="-454" b="4079"/>
          <a:stretch/>
        </p:blipFill>
        <p:spPr>
          <a:xfrm>
            <a:off x="5985342" y="2259466"/>
            <a:ext cx="5275094" cy="3777540"/>
          </a:xfrm>
          <a:prstGeom prst="rect">
            <a:avLst/>
          </a:prstGeom>
        </p:spPr>
      </p:pic>
    </p:spTree>
    <p:extLst>
      <p:ext uri="{BB962C8B-B14F-4D97-AF65-F5344CB8AC3E}">
        <p14:creationId xmlns:p14="http://schemas.microsoft.com/office/powerpoint/2010/main" val="64620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9629BC-E0D3-90AF-36B2-3CA841CD7B20}"/>
              </a:ext>
            </a:extLst>
          </p:cNvPr>
          <p:cNvSpPr>
            <a:spLocks noGrp="1"/>
          </p:cNvSpPr>
          <p:nvPr>
            <p:ph type="title"/>
          </p:nvPr>
        </p:nvSpPr>
        <p:spPr>
          <a:xfrm>
            <a:off x="3644638" y="65613"/>
            <a:ext cx="4902723" cy="1325563"/>
          </a:xfrm>
        </p:spPr>
        <p:txBody>
          <a:bodyPr/>
          <a:lstStyle/>
          <a:p>
            <a:pPr algn="ctr"/>
            <a:r>
              <a:rPr lang="en-IN" dirty="0">
                <a:latin typeface="Georgia" panose="02040502050405020303" pitchFamily="18" charset="0"/>
              </a:rPr>
              <a:t>Algorithms Used</a:t>
            </a:r>
          </a:p>
        </p:txBody>
      </p:sp>
      <p:sp>
        <p:nvSpPr>
          <p:cNvPr id="8" name="Content Placeholder 7">
            <a:extLst>
              <a:ext uri="{FF2B5EF4-FFF2-40B4-BE49-F238E27FC236}">
                <a16:creationId xmlns:a16="http://schemas.microsoft.com/office/drawing/2014/main" id="{B73A6898-BF51-7FC5-6BC8-150D447FAE98}"/>
              </a:ext>
            </a:extLst>
          </p:cNvPr>
          <p:cNvSpPr>
            <a:spLocks noGrp="1"/>
          </p:cNvSpPr>
          <p:nvPr>
            <p:ph idx="1"/>
          </p:nvPr>
        </p:nvSpPr>
        <p:spPr>
          <a:xfrm>
            <a:off x="559024" y="1796432"/>
            <a:ext cx="5291744" cy="4990748"/>
          </a:xfrm>
        </p:spPr>
        <p:txBody>
          <a:bodyPr>
            <a:normAutofit lnSpcReduction="10000"/>
          </a:bodyPr>
          <a:lstStyle/>
          <a:p>
            <a:pPr marL="0" indent="0">
              <a:buNone/>
            </a:pPr>
            <a:r>
              <a:rPr lang="en-US" dirty="0">
                <a:latin typeface="Georgia" panose="02040502050405020303" pitchFamily="18" charset="0"/>
              </a:rPr>
              <a:t>	</a:t>
            </a:r>
            <a:r>
              <a:rPr lang="en-US" dirty="0">
                <a:latin typeface="Cambria Math" panose="02040503050406030204" pitchFamily="18" charset="0"/>
                <a:ea typeface="Cambria Math" panose="02040503050406030204" pitchFamily="18" charset="0"/>
              </a:rPr>
              <a:t>It is a machine learning technique that makes decisions by recursively partitioning the data based on </a:t>
            </a:r>
            <a:r>
              <a:rPr lang="en-US" i="1" dirty="0">
                <a:latin typeface="Cambria Math" panose="02040503050406030204" pitchFamily="18" charset="0"/>
                <a:ea typeface="Cambria Math" panose="02040503050406030204" pitchFamily="18" charset="0"/>
              </a:rPr>
              <a:t>information gain</a:t>
            </a:r>
            <a:r>
              <a:rPr lang="en-US" dirty="0">
                <a:latin typeface="Cambria Math" panose="02040503050406030204" pitchFamily="18" charset="0"/>
                <a:ea typeface="Cambria Math" panose="02040503050406030204" pitchFamily="18" charset="0"/>
              </a:rPr>
              <a:t>. </a:t>
            </a:r>
          </a:p>
          <a:p>
            <a:pPr marL="0" indent="0">
              <a:buNone/>
            </a:pPr>
            <a:r>
              <a:rPr lang="en-US" dirty="0">
                <a:latin typeface="Cambria Math" panose="02040503050406030204" pitchFamily="18" charset="0"/>
                <a:ea typeface="Cambria Math" panose="02040503050406030204" pitchFamily="18" charset="0"/>
              </a:rPr>
              <a:t>	The goal is to split the data at each node based on the feature that provides the most information about the target variable.</a:t>
            </a:r>
          </a:p>
          <a:p>
            <a:pPr marL="0" indent="0">
              <a:buNone/>
            </a:pPr>
            <a:r>
              <a:rPr lang="en-US" dirty="0">
                <a:latin typeface="Cambria Math" panose="02040503050406030204" pitchFamily="18" charset="0"/>
                <a:ea typeface="Cambria Math" panose="02040503050406030204" pitchFamily="18" charset="0"/>
              </a:rPr>
              <a:t>	The process continues, creating a tree-like structure, with each leaf node represents a decision or outcome.</a:t>
            </a:r>
            <a:endParaRPr lang="en-IN"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B5978A2D-95C8-EE81-3F13-9F0F6B5A8BCA}"/>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048" r="2508" b="7746"/>
          <a:stretch/>
        </p:blipFill>
        <p:spPr>
          <a:xfrm>
            <a:off x="5740923" y="1882587"/>
            <a:ext cx="6136851" cy="4013625"/>
          </a:xfrm>
          <a:prstGeom prst="rect">
            <a:avLst/>
          </a:prstGeom>
        </p:spPr>
      </p:pic>
      <p:sp>
        <p:nvSpPr>
          <p:cNvPr id="4" name="Content Placeholder 7">
            <a:extLst>
              <a:ext uri="{FF2B5EF4-FFF2-40B4-BE49-F238E27FC236}">
                <a16:creationId xmlns:a16="http://schemas.microsoft.com/office/drawing/2014/main" id="{ADE8E888-61FE-92CD-E314-57BC6AF011BD}"/>
              </a:ext>
            </a:extLst>
          </p:cNvPr>
          <p:cNvSpPr txBox="1">
            <a:spLocks/>
          </p:cNvSpPr>
          <p:nvPr/>
        </p:nvSpPr>
        <p:spPr>
          <a:xfrm>
            <a:off x="470534" y="1180094"/>
            <a:ext cx="4902723" cy="1053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3200" dirty="0">
                <a:latin typeface="Georgia" panose="02040502050405020303" pitchFamily="18" charset="0"/>
              </a:rPr>
              <a:t> Decision Tree:</a:t>
            </a:r>
          </a:p>
        </p:txBody>
      </p:sp>
    </p:spTree>
    <p:extLst>
      <p:ext uri="{BB962C8B-B14F-4D97-AF65-F5344CB8AC3E}">
        <p14:creationId xmlns:p14="http://schemas.microsoft.com/office/powerpoint/2010/main" val="391734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D427-9465-3249-003B-8FB15A0E43B4}"/>
              </a:ext>
            </a:extLst>
          </p:cNvPr>
          <p:cNvSpPr>
            <a:spLocks noGrp="1"/>
          </p:cNvSpPr>
          <p:nvPr>
            <p:ph type="title"/>
          </p:nvPr>
        </p:nvSpPr>
        <p:spPr>
          <a:xfrm>
            <a:off x="565484" y="188662"/>
            <a:ext cx="10515600" cy="1325563"/>
          </a:xfrm>
        </p:spPr>
        <p:txBody>
          <a:bodyPr>
            <a:normAutofit/>
          </a:bodyPr>
          <a:lstStyle/>
          <a:p>
            <a:r>
              <a:rPr lang="en-IN" dirty="0">
                <a:latin typeface="Georgia" panose="02040502050405020303" pitchFamily="18" charset="0"/>
              </a:rPr>
              <a:t>Overview</a:t>
            </a:r>
            <a:endParaRPr lang="en-IN" sz="6000" dirty="0">
              <a:latin typeface="Georgia" panose="02040502050405020303" pitchFamily="18" charset="0"/>
            </a:endParaRPr>
          </a:p>
        </p:txBody>
      </p:sp>
      <p:sp>
        <p:nvSpPr>
          <p:cNvPr id="8" name="TextBox 30">
            <a:extLst>
              <a:ext uri="{FF2B5EF4-FFF2-40B4-BE49-F238E27FC236}">
                <a16:creationId xmlns:a16="http://schemas.microsoft.com/office/drawing/2014/main" id="{19DA5AB3-7309-CD3B-D9A4-61503912DB93}"/>
              </a:ext>
            </a:extLst>
          </p:cNvPr>
          <p:cNvSpPr txBox="1"/>
          <p:nvPr/>
        </p:nvSpPr>
        <p:spPr>
          <a:xfrm>
            <a:off x="1449858" y="1690688"/>
            <a:ext cx="11359338" cy="3693319"/>
          </a:xfrm>
          <a:prstGeom prst="rect">
            <a:avLst/>
          </a:prstGeom>
        </p:spPr>
        <p:txBody>
          <a:bodyPr lIns="0" tIns="0" rIns="0" bIns="0" rtlCol="0" anchor="t">
            <a:spAutoFit/>
          </a:bodyPr>
          <a:lstStyle/>
          <a:p>
            <a:pPr marL="514350" indent="-514350">
              <a:buFont typeface="+mj-lt"/>
              <a:buAutoNum type="arabicPeriod"/>
            </a:pPr>
            <a:r>
              <a:rPr lang="en-US" sz="2400" dirty="0">
                <a:latin typeface="Cambria Math" panose="02040503050406030204" pitchFamily="18" charset="0"/>
                <a:ea typeface="Cambria Math" panose="02040503050406030204" pitchFamily="18" charset="0"/>
              </a:rPr>
              <a:t>          INTRODUCTION</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LITERATURE REVIEW</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AIM AND OBJECTIVES</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DATASET DESCRIPTION</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DATA PRE-PROCESSING</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FEATURE SELECTION &amp; IMPORTANCE</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WORKING OF METRICS AND ALGORITHMS</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RESULT &amp; MODEL EVALUATION</a:t>
            </a:r>
          </a:p>
          <a:p>
            <a:pPr marL="514350" indent="-514350">
              <a:buFont typeface="+mj-lt"/>
              <a:buAutoNum type="arabicPeriod"/>
            </a:pPr>
            <a:r>
              <a:rPr lang="en-US" sz="2400">
                <a:latin typeface="Cambria Math" panose="02040503050406030204" pitchFamily="18" charset="0"/>
                <a:ea typeface="Cambria Math" panose="02040503050406030204" pitchFamily="18" charset="0"/>
              </a:rPr>
              <a:t>          CONCLUSION</a:t>
            </a:r>
            <a:endParaRPr lang="en-US" sz="2400" dirty="0">
              <a:latin typeface="Cambria Math" panose="02040503050406030204" pitchFamily="18" charset="0"/>
              <a:ea typeface="Cambria Math" panose="02040503050406030204" pitchFamily="18" charset="0"/>
            </a:endParaRP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FUTURE WORK</a:t>
            </a:r>
          </a:p>
        </p:txBody>
      </p:sp>
    </p:spTree>
    <p:extLst>
      <p:ext uri="{BB962C8B-B14F-4D97-AF65-F5344CB8AC3E}">
        <p14:creationId xmlns:p14="http://schemas.microsoft.com/office/powerpoint/2010/main" val="394498987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3A6898-BF51-7FC5-6BC8-150D447FAE98}"/>
              </a:ext>
            </a:extLst>
          </p:cNvPr>
          <p:cNvSpPr>
            <a:spLocks noGrp="1"/>
          </p:cNvSpPr>
          <p:nvPr>
            <p:ph idx="1"/>
          </p:nvPr>
        </p:nvSpPr>
        <p:spPr>
          <a:xfrm>
            <a:off x="600243" y="587939"/>
            <a:ext cx="5257800" cy="6015497"/>
          </a:xfrm>
        </p:spPr>
        <p:txBody>
          <a:bodyPr>
            <a:noAutofit/>
          </a:bodyPr>
          <a:lstStyle/>
          <a:p>
            <a:pPr>
              <a:buFont typeface="Wingdings" panose="05000000000000000000" pitchFamily="2" charset="2"/>
              <a:buChar char="Ø"/>
            </a:pPr>
            <a:r>
              <a:rPr lang="en-IN" dirty="0">
                <a:latin typeface="Georgia" panose="02040502050405020303" pitchFamily="18" charset="0"/>
              </a:rPr>
              <a:t> </a:t>
            </a:r>
            <a:r>
              <a:rPr lang="en-IN" sz="3200" dirty="0">
                <a:latin typeface="Georgia" panose="02040502050405020303" pitchFamily="18" charset="0"/>
              </a:rPr>
              <a:t>Random Forest :</a:t>
            </a:r>
            <a:endParaRPr lang="en-IN" dirty="0">
              <a:latin typeface="Georgia" panose="02040502050405020303" pitchFamily="18" charset="0"/>
            </a:endParaRPr>
          </a:p>
          <a:p>
            <a:pPr marL="0" indent="0">
              <a:buNone/>
            </a:pPr>
            <a:r>
              <a:rPr lang="en-IN" sz="2400" dirty="0">
                <a:latin typeface="Georgia" panose="02040502050405020303" pitchFamily="18" charset="0"/>
              </a:rPr>
              <a:t>	</a:t>
            </a:r>
            <a:r>
              <a:rPr lang="en-US" dirty="0">
                <a:latin typeface="Cambria Math" panose="02040503050406030204" pitchFamily="18" charset="0"/>
                <a:ea typeface="Cambria Math" panose="02040503050406030204" pitchFamily="18" charset="0"/>
              </a:rPr>
              <a:t>It is an ensemble algorithm for classification. </a:t>
            </a:r>
          </a:p>
          <a:p>
            <a:pPr marL="0" indent="0">
              <a:buNone/>
            </a:pPr>
            <a:r>
              <a:rPr lang="en-US" dirty="0">
                <a:latin typeface="Cambria Math" panose="02040503050406030204" pitchFamily="18" charset="0"/>
                <a:ea typeface="Cambria Math" panose="02040503050406030204" pitchFamily="18" charset="0"/>
              </a:rPr>
              <a:t>	It builds multiple decision trees during training and Each tree is trained on a random subset of the data.</a:t>
            </a:r>
          </a:p>
          <a:p>
            <a:pPr marL="0" indent="0">
              <a:buNone/>
            </a:pPr>
            <a:r>
              <a:rPr lang="en-US" dirty="0">
                <a:latin typeface="Cambria Math" panose="02040503050406030204" pitchFamily="18" charset="0"/>
                <a:ea typeface="Cambria Math" panose="02040503050406030204" pitchFamily="18" charset="0"/>
              </a:rPr>
              <a:t>	The ultimate prediction is obtained by combining individual tree forecasts, which often reduces overfitting and improves generalization across diverse datasets.</a:t>
            </a:r>
            <a:endParaRPr lang="en-IN"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B066464-3B34-E283-5B41-F8BB241BA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715000" cy="3810000"/>
          </a:xfrm>
          <a:prstGeom prst="rect">
            <a:avLst/>
          </a:prstGeom>
        </p:spPr>
      </p:pic>
    </p:spTree>
    <p:extLst>
      <p:ext uri="{BB962C8B-B14F-4D97-AF65-F5344CB8AC3E}">
        <p14:creationId xmlns:p14="http://schemas.microsoft.com/office/powerpoint/2010/main" val="143458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6441B-510A-2BFC-DAC6-471B704FA8CC}"/>
              </a:ext>
            </a:extLst>
          </p:cNvPr>
          <p:cNvSpPr>
            <a:spLocks noGrp="1"/>
          </p:cNvSpPr>
          <p:nvPr>
            <p:ph type="title"/>
          </p:nvPr>
        </p:nvSpPr>
        <p:spPr>
          <a:xfrm>
            <a:off x="730045" y="2766218"/>
            <a:ext cx="10515600" cy="1325563"/>
          </a:xfrm>
        </p:spPr>
        <p:txBody>
          <a:bodyPr>
            <a:normAutofit/>
          </a:bodyPr>
          <a:lstStyle/>
          <a:p>
            <a:pPr algn="ctr"/>
            <a:r>
              <a:rPr lang="en-IN" sz="5400" b="1" dirty="0">
                <a:solidFill>
                  <a:schemeClr val="tx1">
                    <a:lumMod val="85000"/>
                    <a:lumOff val="15000"/>
                  </a:schemeClr>
                </a:solidFill>
                <a:latin typeface="Georgia" panose="02040502050405020303" pitchFamily="18" charset="0"/>
              </a:rPr>
              <a:t>Result &amp; Model Evaluation</a:t>
            </a:r>
          </a:p>
        </p:txBody>
      </p:sp>
    </p:spTree>
    <p:extLst>
      <p:ext uri="{BB962C8B-B14F-4D97-AF65-F5344CB8AC3E}">
        <p14:creationId xmlns:p14="http://schemas.microsoft.com/office/powerpoint/2010/main" val="33579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89FD36-34D1-E9B8-FF56-D42893F5DB59}"/>
              </a:ext>
            </a:extLst>
          </p:cNvPr>
          <p:cNvSpPr>
            <a:spLocks noGrp="1"/>
          </p:cNvSpPr>
          <p:nvPr>
            <p:ph type="title"/>
          </p:nvPr>
        </p:nvSpPr>
        <p:spPr>
          <a:xfrm>
            <a:off x="-339073" y="140198"/>
            <a:ext cx="6909619" cy="1325563"/>
          </a:xfrm>
        </p:spPr>
        <p:txBody>
          <a:bodyPr/>
          <a:lstStyle/>
          <a:p>
            <a:pPr algn="ctr"/>
            <a:r>
              <a:rPr lang="en-IN" dirty="0">
                <a:latin typeface="Georgia" panose="02040502050405020303" pitchFamily="18" charset="0"/>
              </a:rPr>
              <a:t>Case 1 - </a:t>
            </a:r>
            <a:r>
              <a:rPr lang="en-IN" sz="4400" dirty="0">
                <a:latin typeface="Georgia" panose="02040502050405020303" pitchFamily="18" charset="0"/>
                <a:cs typeface="Times New Roman" panose="02020603050405020304" pitchFamily="18" charset="0"/>
              </a:rPr>
              <a:t>ROOP</a:t>
            </a:r>
            <a:endParaRPr lang="en-IN" dirty="0">
              <a:latin typeface="Georgia" panose="02040502050405020303" pitchFamily="18" charset="0"/>
            </a:endParaRPr>
          </a:p>
        </p:txBody>
      </p:sp>
      <p:graphicFrame>
        <p:nvGraphicFramePr>
          <p:cNvPr id="9" name="Table 8">
            <a:extLst>
              <a:ext uri="{FF2B5EF4-FFF2-40B4-BE49-F238E27FC236}">
                <a16:creationId xmlns:a16="http://schemas.microsoft.com/office/drawing/2014/main" id="{13CEE2D8-B644-145F-FDCD-CD38D06D263D}"/>
              </a:ext>
            </a:extLst>
          </p:cNvPr>
          <p:cNvGraphicFramePr>
            <a:graphicFrameLocks noGrp="1"/>
          </p:cNvGraphicFramePr>
          <p:nvPr>
            <p:extLst>
              <p:ext uri="{D42A27DB-BD31-4B8C-83A1-F6EECF244321}">
                <p14:modId xmlns:p14="http://schemas.microsoft.com/office/powerpoint/2010/main" val="3479107258"/>
              </p:ext>
            </p:extLst>
          </p:nvPr>
        </p:nvGraphicFramePr>
        <p:xfrm>
          <a:off x="278295" y="1446903"/>
          <a:ext cx="10854179" cy="5289755"/>
        </p:xfrm>
        <a:graphic>
          <a:graphicData uri="http://schemas.openxmlformats.org/drawingml/2006/table">
            <a:tbl>
              <a:tblPr firstRow="1" bandRow="1">
                <a:tableStyleId>{F5AB1C69-6EDB-4FF4-983F-18BD219EF322}</a:tableStyleId>
              </a:tblPr>
              <a:tblGrid>
                <a:gridCol w="5596379">
                  <a:extLst>
                    <a:ext uri="{9D8B030D-6E8A-4147-A177-3AD203B41FA5}">
                      <a16:colId xmlns:a16="http://schemas.microsoft.com/office/drawing/2014/main" val="1574354769"/>
                    </a:ext>
                  </a:extLst>
                </a:gridCol>
                <a:gridCol w="5257800">
                  <a:extLst>
                    <a:ext uri="{9D8B030D-6E8A-4147-A177-3AD203B41FA5}">
                      <a16:colId xmlns:a16="http://schemas.microsoft.com/office/drawing/2014/main" val="4109724503"/>
                    </a:ext>
                  </a:extLst>
                </a:gridCol>
              </a:tblGrid>
              <a:tr h="534584">
                <a:tc>
                  <a:txBody>
                    <a:bodyPr/>
                    <a:lstStyle/>
                    <a:p>
                      <a:r>
                        <a:rPr lang="en-IN" dirty="0"/>
                        <a:t>Decision Tree Model</a:t>
                      </a:r>
                    </a:p>
                  </a:txBody>
                  <a:tcPr/>
                </a:tc>
                <a:tc>
                  <a:txBody>
                    <a:bodyPr/>
                    <a:lstStyle/>
                    <a:p>
                      <a:r>
                        <a:rPr lang="en-IN" dirty="0"/>
                        <a:t>Random Forest Model</a:t>
                      </a:r>
                    </a:p>
                  </a:txBody>
                  <a:tcPr/>
                </a:tc>
                <a:extLst>
                  <a:ext uri="{0D108BD9-81ED-4DB2-BD59-A6C34878D82A}">
                    <a16:rowId xmlns:a16="http://schemas.microsoft.com/office/drawing/2014/main" val="4235390079"/>
                  </a:ext>
                </a:extLst>
              </a:tr>
              <a:tr h="4755171">
                <a:tc>
                  <a:txBody>
                    <a:bodyPr/>
                    <a:lstStyle/>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Observed accuracy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Roc-curve - </a:t>
                      </a: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b="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0" indent="0">
                        <a:buFont typeface="Arial" panose="020B0604020202020204" pitchFamily="34" charset="0"/>
                        <a:buNone/>
                      </a:pPr>
                      <a:endParaRPr lang="en-IN" dirty="0"/>
                    </a:p>
                  </a:txBody>
                  <a:tcPr/>
                </a:tc>
                <a:extLst>
                  <a:ext uri="{0D108BD9-81ED-4DB2-BD59-A6C34878D82A}">
                    <a16:rowId xmlns:a16="http://schemas.microsoft.com/office/drawing/2014/main" val="1233069401"/>
                  </a:ext>
                </a:extLst>
              </a:tr>
            </a:tbl>
          </a:graphicData>
        </a:graphic>
      </p:graphicFrame>
      <p:pic>
        <p:nvPicPr>
          <p:cNvPr id="3" name="Picture 2">
            <a:extLst>
              <a:ext uri="{FF2B5EF4-FFF2-40B4-BE49-F238E27FC236}">
                <a16:creationId xmlns:a16="http://schemas.microsoft.com/office/drawing/2014/main" id="{23100239-6F44-2D59-EB1C-BA29845595F1}"/>
              </a:ext>
            </a:extLst>
          </p:cNvPr>
          <p:cNvPicPr>
            <a:picLocks noChangeAspect="1"/>
          </p:cNvPicPr>
          <p:nvPr/>
        </p:nvPicPr>
        <p:blipFill rotWithShape="1">
          <a:blip r:embed="rId2"/>
          <a:srcRect b="5380"/>
          <a:stretch/>
        </p:blipFill>
        <p:spPr>
          <a:xfrm>
            <a:off x="500588" y="2797214"/>
            <a:ext cx="5230298" cy="1695450"/>
          </a:xfrm>
          <a:prstGeom prst="rect">
            <a:avLst/>
          </a:prstGeom>
        </p:spPr>
      </p:pic>
      <p:pic>
        <p:nvPicPr>
          <p:cNvPr id="8" name="Picture 7">
            <a:extLst>
              <a:ext uri="{FF2B5EF4-FFF2-40B4-BE49-F238E27FC236}">
                <a16:creationId xmlns:a16="http://schemas.microsoft.com/office/drawing/2014/main" id="{60D42ECF-B2FA-14B0-95C8-77B365AD7FF5}"/>
              </a:ext>
            </a:extLst>
          </p:cNvPr>
          <p:cNvPicPr>
            <a:picLocks noChangeAspect="1"/>
          </p:cNvPicPr>
          <p:nvPr/>
        </p:nvPicPr>
        <p:blipFill>
          <a:blip r:embed="rId3"/>
          <a:stretch>
            <a:fillRect/>
          </a:stretch>
        </p:blipFill>
        <p:spPr>
          <a:xfrm>
            <a:off x="1041038" y="5187211"/>
            <a:ext cx="4149398" cy="1311527"/>
          </a:xfrm>
          <a:prstGeom prst="rect">
            <a:avLst/>
          </a:prstGeom>
        </p:spPr>
      </p:pic>
      <p:pic>
        <p:nvPicPr>
          <p:cNvPr id="7" name="Picture 6">
            <a:extLst>
              <a:ext uri="{FF2B5EF4-FFF2-40B4-BE49-F238E27FC236}">
                <a16:creationId xmlns:a16="http://schemas.microsoft.com/office/drawing/2014/main" id="{B7C8712F-0D19-ECD5-A9A9-F0A88E5E6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7214"/>
            <a:ext cx="4752975" cy="1695450"/>
          </a:xfrm>
          <a:prstGeom prst="rect">
            <a:avLst/>
          </a:prstGeom>
        </p:spPr>
      </p:pic>
      <p:pic>
        <p:nvPicPr>
          <p:cNvPr id="11" name="Picture 10">
            <a:extLst>
              <a:ext uri="{FF2B5EF4-FFF2-40B4-BE49-F238E27FC236}">
                <a16:creationId xmlns:a16="http://schemas.microsoft.com/office/drawing/2014/main" id="{A8947770-092C-74F6-C6F0-164BC77F8016}"/>
              </a:ext>
            </a:extLst>
          </p:cNvPr>
          <p:cNvPicPr>
            <a:picLocks noChangeAspect="1"/>
          </p:cNvPicPr>
          <p:nvPr/>
        </p:nvPicPr>
        <p:blipFill rotWithShape="1">
          <a:blip r:embed="rId5">
            <a:extLst>
              <a:ext uri="{28A0092B-C50C-407E-A947-70E740481C1C}">
                <a14:useLocalDpi xmlns:a14="http://schemas.microsoft.com/office/drawing/2010/main" val="0"/>
              </a:ext>
            </a:extLst>
          </a:blip>
          <a:srcRect l="4498" t="-4823" r="7212" b="4823"/>
          <a:stretch/>
        </p:blipFill>
        <p:spPr>
          <a:xfrm>
            <a:off x="6397788" y="5187211"/>
            <a:ext cx="4149398" cy="1258088"/>
          </a:xfrm>
          <a:prstGeom prst="rect">
            <a:avLst/>
          </a:prstGeom>
        </p:spPr>
      </p:pic>
      <p:pic>
        <p:nvPicPr>
          <p:cNvPr id="6" name="Picture 5">
            <a:extLst>
              <a:ext uri="{FF2B5EF4-FFF2-40B4-BE49-F238E27FC236}">
                <a16:creationId xmlns:a16="http://schemas.microsoft.com/office/drawing/2014/main" id="{5CA1A0BD-672A-4DA6-8812-7F65A4EE7F68}"/>
              </a:ext>
            </a:extLst>
          </p:cNvPr>
          <p:cNvPicPr>
            <a:picLocks noChangeAspect="1"/>
          </p:cNvPicPr>
          <p:nvPr/>
        </p:nvPicPr>
        <p:blipFill>
          <a:blip r:embed="rId6"/>
          <a:stretch>
            <a:fillRect/>
          </a:stretch>
        </p:blipFill>
        <p:spPr>
          <a:xfrm>
            <a:off x="7449548" y="336071"/>
            <a:ext cx="3936207" cy="1110832"/>
          </a:xfrm>
          <a:prstGeom prst="rect">
            <a:avLst/>
          </a:prstGeom>
        </p:spPr>
      </p:pic>
    </p:spTree>
    <p:extLst>
      <p:ext uri="{BB962C8B-B14F-4D97-AF65-F5344CB8AC3E}">
        <p14:creationId xmlns:p14="http://schemas.microsoft.com/office/powerpoint/2010/main" val="297798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B84F-2C00-7C51-DA49-F1F1346625B8}"/>
              </a:ext>
            </a:extLst>
          </p:cNvPr>
          <p:cNvSpPr>
            <a:spLocks noGrp="1"/>
          </p:cNvSpPr>
          <p:nvPr>
            <p:ph type="title"/>
          </p:nvPr>
        </p:nvSpPr>
        <p:spPr>
          <a:xfrm>
            <a:off x="586437" y="331565"/>
            <a:ext cx="7623498" cy="1325563"/>
          </a:xfrm>
        </p:spPr>
        <p:txBody>
          <a:bodyPr/>
          <a:lstStyle/>
          <a:p>
            <a:pPr algn="ctr"/>
            <a:r>
              <a:rPr lang="en-IN" dirty="0">
                <a:latin typeface="Georgia" panose="02040502050405020303" pitchFamily="18" charset="0"/>
              </a:rPr>
              <a:t>Case 2 - </a:t>
            </a:r>
            <a:r>
              <a:rPr lang="en-IN" sz="4400" dirty="0" err="1">
                <a:latin typeface="Georgia" panose="02040502050405020303" pitchFamily="18" charset="0"/>
                <a:cs typeface="Times New Roman" panose="02020603050405020304" pitchFamily="18" charset="0"/>
              </a:rPr>
              <a:t>Face_recognisation</a:t>
            </a:r>
            <a:r>
              <a:rPr lang="en-IN" sz="4400" dirty="0">
                <a:latin typeface="Georgia" panose="02040502050405020303" pitchFamily="18" charset="0"/>
                <a:cs typeface="Times New Roman" panose="02020603050405020304" pitchFamily="18" charset="0"/>
              </a:rPr>
              <a:t> </a:t>
            </a:r>
            <a:endParaRPr lang="en-IN" dirty="0">
              <a:latin typeface="Georgia" panose="02040502050405020303" pitchFamily="18" charset="0"/>
            </a:endParaRPr>
          </a:p>
        </p:txBody>
      </p:sp>
      <p:graphicFrame>
        <p:nvGraphicFramePr>
          <p:cNvPr id="4" name="Content Placeholder 3">
            <a:extLst>
              <a:ext uri="{FF2B5EF4-FFF2-40B4-BE49-F238E27FC236}">
                <a16:creationId xmlns:a16="http://schemas.microsoft.com/office/drawing/2014/main" id="{567196A9-4449-B7BC-D25C-364B64F14392}"/>
              </a:ext>
            </a:extLst>
          </p:cNvPr>
          <p:cNvGraphicFramePr>
            <a:graphicFrameLocks noGrp="1"/>
          </p:cNvGraphicFramePr>
          <p:nvPr>
            <p:ph idx="1"/>
            <p:extLst>
              <p:ext uri="{D42A27DB-BD31-4B8C-83A1-F6EECF244321}">
                <p14:modId xmlns:p14="http://schemas.microsoft.com/office/powerpoint/2010/main" val="750944757"/>
              </p:ext>
            </p:extLst>
          </p:nvPr>
        </p:nvGraphicFramePr>
        <p:xfrm>
          <a:off x="209240" y="1820470"/>
          <a:ext cx="11054770" cy="4799422"/>
        </p:xfrm>
        <a:graphic>
          <a:graphicData uri="http://schemas.openxmlformats.org/drawingml/2006/table">
            <a:tbl>
              <a:tblPr firstRow="1" bandRow="1">
                <a:tableStyleId>{F5AB1C69-6EDB-4FF4-983F-18BD219EF322}</a:tableStyleId>
              </a:tblPr>
              <a:tblGrid>
                <a:gridCol w="5527385">
                  <a:extLst>
                    <a:ext uri="{9D8B030D-6E8A-4147-A177-3AD203B41FA5}">
                      <a16:colId xmlns:a16="http://schemas.microsoft.com/office/drawing/2014/main" val="1574354769"/>
                    </a:ext>
                  </a:extLst>
                </a:gridCol>
                <a:gridCol w="5527385">
                  <a:extLst>
                    <a:ext uri="{9D8B030D-6E8A-4147-A177-3AD203B41FA5}">
                      <a16:colId xmlns:a16="http://schemas.microsoft.com/office/drawing/2014/main" val="4109724503"/>
                    </a:ext>
                  </a:extLst>
                </a:gridCol>
              </a:tblGrid>
              <a:tr h="715059">
                <a:tc>
                  <a:txBody>
                    <a:bodyPr/>
                    <a:lstStyle/>
                    <a:p>
                      <a:r>
                        <a:rPr lang="en-IN" dirty="0"/>
                        <a:t>Decision Tree Model</a:t>
                      </a:r>
                    </a:p>
                  </a:txBody>
                  <a:tcPr/>
                </a:tc>
                <a:tc>
                  <a:txBody>
                    <a:bodyPr/>
                    <a:lstStyle/>
                    <a:p>
                      <a:r>
                        <a:rPr lang="en-IN" dirty="0"/>
                        <a:t>Random Forest Model</a:t>
                      </a:r>
                    </a:p>
                  </a:txBody>
                  <a:tcPr/>
                </a:tc>
                <a:extLst>
                  <a:ext uri="{0D108BD9-81ED-4DB2-BD59-A6C34878D82A}">
                    <a16:rowId xmlns:a16="http://schemas.microsoft.com/office/drawing/2014/main" val="4235390079"/>
                  </a:ext>
                </a:extLst>
              </a:tr>
              <a:tr h="408436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233069401"/>
                  </a:ext>
                </a:extLst>
              </a:tr>
            </a:tbl>
          </a:graphicData>
        </a:graphic>
      </p:graphicFrame>
      <p:pic>
        <p:nvPicPr>
          <p:cNvPr id="3" name="Picture 2">
            <a:extLst>
              <a:ext uri="{FF2B5EF4-FFF2-40B4-BE49-F238E27FC236}">
                <a16:creationId xmlns:a16="http://schemas.microsoft.com/office/drawing/2014/main" id="{463F3145-BD1C-07E5-138A-8E994B492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58" y="5095663"/>
            <a:ext cx="4020412" cy="1246450"/>
          </a:xfrm>
          <a:prstGeom prst="rect">
            <a:avLst/>
          </a:prstGeom>
        </p:spPr>
      </p:pic>
      <p:pic>
        <p:nvPicPr>
          <p:cNvPr id="6" name="Picture 5">
            <a:extLst>
              <a:ext uri="{FF2B5EF4-FFF2-40B4-BE49-F238E27FC236}">
                <a16:creationId xmlns:a16="http://schemas.microsoft.com/office/drawing/2014/main" id="{978E977F-A14B-4184-1513-92D7D9AE7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27" y="2975367"/>
            <a:ext cx="4867275" cy="1714500"/>
          </a:xfrm>
          <a:prstGeom prst="rect">
            <a:avLst/>
          </a:prstGeom>
        </p:spPr>
      </p:pic>
      <p:pic>
        <p:nvPicPr>
          <p:cNvPr id="8" name="Picture 7">
            <a:extLst>
              <a:ext uri="{FF2B5EF4-FFF2-40B4-BE49-F238E27FC236}">
                <a16:creationId xmlns:a16="http://schemas.microsoft.com/office/drawing/2014/main" id="{ABA9016A-751A-5E73-7DA4-CAD1FDF4C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119" y="2975367"/>
            <a:ext cx="4848225" cy="1714500"/>
          </a:xfrm>
          <a:prstGeom prst="rect">
            <a:avLst/>
          </a:prstGeom>
        </p:spPr>
      </p:pic>
      <p:pic>
        <p:nvPicPr>
          <p:cNvPr id="12" name="Picture 11">
            <a:extLst>
              <a:ext uri="{FF2B5EF4-FFF2-40B4-BE49-F238E27FC236}">
                <a16:creationId xmlns:a16="http://schemas.microsoft.com/office/drawing/2014/main" id="{BB009E60-6E87-365D-3EFD-93B737625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181" y="5074843"/>
            <a:ext cx="3932100" cy="1246450"/>
          </a:xfrm>
          <a:prstGeom prst="rect">
            <a:avLst/>
          </a:prstGeom>
        </p:spPr>
      </p:pic>
      <p:pic>
        <p:nvPicPr>
          <p:cNvPr id="9" name="Picture 8">
            <a:extLst>
              <a:ext uri="{FF2B5EF4-FFF2-40B4-BE49-F238E27FC236}">
                <a16:creationId xmlns:a16="http://schemas.microsoft.com/office/drawing/2014/main" id="{69A56A5C-C90D-6B97-3484-0CB16ED34249}"/>
              </a:ext>
            </a:extLst>
          </p:cNvPr>
          <p:cNvPicPr>
            <a:picLocks noChangeAspect="1"/>
          </p:cNvPicPr>
          <p:nvPr/>
        </p:nvPicPr>
        <p:blipFill>
          <a:blip r:embed="rId6"/>
          <a:stretch>
            <a:fillRect/>
          </a:stretch>
        </p:blipFill>
        <p:spPr>
          <a:xfrm>
            <a:off x="8209935" y="615775"/>
            <a:ext cx="3649889" cy="1041353"/>
          </a:xfrm>
          <a:prstGeom prst="rect">
            <a:avLst/>
          </a:prstGeom>
        </p:spPr>
      </p:pic>
    </p:spTree>
    <p:extLst>
      <p:ext uri="{BB962C8B-B14F-4D97-AF65-F5344CB8AC3E}">
        <p14:creationId xmlns:p14="http://schemas.microsoft.com/office/powerpoint/2010/main" val="429111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1E47-5046-0266-5794-925CE71CFC4D}"/>
              </a:ext>
            </a:extLst>
          </p:cNvPr>
          <p:cNvSpPr>
            <a:spLocks noGrp="1"/>
          </p:cNvSpPr>
          <p:nvPr>
            <p:ph type="title"/>
          </p:nvPr>
        </p:nvSpPr>
        <p:spPr>
          <a:xfrm>
            <a:off x="4494571" y="88490"/>
            <a:ext cx="3202858" cy="1325563"/>
          </a:xfrm>
        </p:spPr>
        <p:txBody>
          <a:bodyPr/>
          <a:lstStyle/>
          <a:p>
            <a:r>
              <a:rPr lang="en-IN" dirty="0">
                <a:latin typeface="Georgia" panose="02040502050405020303" pitchFamily="18" charset="0"/>
              </a:rPr>
              <a:t>Conclusion</a:t>
            </a:r>
          </a:p>
        </p:txBody>
      </p:sp>
      <p:sp>
        <p:nvSpPr>
          <p:cNvPr id="3" name="Content Placeholder 2">
            <a:extLst>
              <a:ext uri="{FF2B5EF4-FFF2-40B4-BE49-F238E27FC236}">
                <a16:creationId xmlns:a16="http://schemas.microsoft.com/office/drawing/2014/main" id="{1EBF236E-D195-3B4F-EACF-4D4D7B3E9305}"/>
              </a:ext>
            </a:extLst>
          </p:cNvPr>
          <p:cNvSpPr>
            <a:spLocks noGrp="1"/>
          </p:cNvSpPr>
          <p:nvPr>
            <p:ph idx="1"/>
          </p:nvPr>
        </p:nvSpPr>
        <p:spPr>
          <a:xfrm>
            <a:off x="838199" y="1325564"/>
            <a:ext cx="10872537" cy="5363994"/>
          </a:xfrm>
        </p:spPr>
        <p:txBody>
          <a:bodyPr>
            <a:normAutofit/>
          </a:bodyPr>
          <a:lstStyle/>
          <a:p>
            <a:pPr>
              <a:lnSpc>
                <a:spcPct val="107000"/>
              </a:lnSpc>
              <a:spcAft>
                <a:spcPts val="800"/>
              </a:spcAft>
            </a:pPr>
            <a:r>
              <a:rPr lang="en-US" sz="2400" kern="100" dirty="0">
                <a:effectLst/>
                <a:latin typeface="Cambria Math" panose="02040503050406030204" pitchFamily="18" charset="0"/>
                <a:ea typeface="Cambria Math" panose="02040503050406030204" pitchFamily="18" charset="0"/>
                <a:cs typeface="Times New Roman" panose="02020603050405020304" pitchFamily="18" charset="0"/>
              </a:rPr>
              <a:t>The selected parameters are one of the best for studying the similarity among two images and classifying. Using heatmap gave us an idea </a:t>
            </a:r>
            <a:r>
              <a:rPr lang="en-US" sz="2400" kern="100" dirty="0">
                <a:latin typeface="Cambria Math" panose="02040503050406030204" pitchFamily="18" charset="0"/>
                <a:ea typeface="Cambria Math" panose="02040503050406030204" pitchFamily="18" charset="0"/>
                <a:cs typeface="Times New Roman" panose="02020603050405020304" pitchFamily="18" charset="0"/>
              </a:rPr>
              <a:t>about correlation among the parameters.</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r>
              <a:rPr lang="en-US" sz="2400" dirty="0">
                <a:effectLst/>
                <a:latin typeface="Cambria Math" panose="02040503050406030204" pitchFamily="18" charset="0"/>
                <a:ea typeface="Cambria Math" panose="02040503050406030204" pitchFamily="18" charset="0"/>
              </a:rPr>
              <a:t>We observe that in Case where a deepfake software (ROOP) is used the accuracy is comparatively </a:t>
            </a:r>
            <a:r>
              <a:rPr lang="en-US" sz="2400" i="1" dirty="0">
                <a:effectLst/>
                <a:latin typeface="Cambria Math" panose="02040503050406030204" pitchFamily="18" charset="0"/>
                <a:ea typeface="Cambria Math" panose="02040503050406030204" pitchFamily="18" charset="0"/>
              </a:rPr>
              <a:t>low</a:t>
            </a:r>
            <a:r>
              <a:rPr lang="en-US" sz="2400" dirty="0">
                <a:effectLst/>
                <a:latin typeface="Cambria Math" panose="02040503050406030204" pitchFamily="18" charset="0"/>
                <a:ea typeface="Cambria Math" panose="02040503050406030204" pitchFamily="18" charset="0"/>
              </a:rPr>
              <a:t> as compared to the Case with overlapping of images (</a:t>
            </a:r>
            <a:r>
              <a:rPr lang="en-US" sz="2400" dirty="0" err="1">
                <a:effectLst/>
                <a:latin typeface="Cambria Math" panose="02040503050406030204" pitchFamily="18" charset="0"/>
                <a:ea typeface="Cambria Math" panose="02040503050406030204" pitchFamily="18" charset="0"/>
              </a:rPr>
              <a:t>face_recognisation</a:t>
            </a:r>
            <a:r>
              <a:rPr lang="en-US" sz="2400" dirty="0">
                <a:effectLst/>
                <a:latin typeface="Cambria Math" panose="02040503050406030204" pitchFamily="18" charset="0"/>
                <a:ea typeface="Cambria Math" panose="02040503050406030204" pitchFamily="18" charset="0"/>
              </a:rPr>
              <a:t>) has been done. </a:t>
            </a:r>
            <a:r>
              <a:rPr lang="en-US" sz="2400" kern="100" dirty="0">
                <a:effectLst/>
                <a:latin typeface="Cambria Math" panose="02040503050406030204" pitchFamily="18" charset="0"/>
                <a:ea typeface="Cambria Math" panose="02040503050406030204" pitchFamily="18" charset="0"/>
                <a:cs typeface="Times New Roman" panose="02020603050405020304" pitchFamily="18" charset="0"/>
              </a:rPr>
              <a:t>This can be because of various reasons as-</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7000"/>
              </a:lnSpc>
              <a:spcAft>
                <a:spcPts val="800"/>
              </a:spcAft>
              <a:buFont typeface="Wingdings" panose="05000000000000000000" pitchFamily="2" charset="2"/>
              <a:buChar char="Ø"/>
              <a:tabLst>
                <a:tab pos="457200" algn="l"/>
              </a:tabLst>
            </a:pP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Deepfake software, like ROOP, often utilizes advanced machine learning techniques</a:t>
            </a:r>
            <a:r>
              <a:rPr lang="en-US" kern="100" dirty="0">
                <a:latin typeface="Cambria Math" panose="02040503050406030204" pitchFamily="18" charset="0"/>
                <a:ea typeface="Cambria Math" panose="02040503050406030204" pitchFamily="18" charset="0"/>
                <a:cs typeface="Times New Roman" panose="02020603050405020304" pitchFamily="18" charset="0"/>
              </a:rPr>
              <a:t>(GAN etc.)</a:t>
            </a: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 to generate realistic and convincing data</a:t>
            </a:r>
            <a:r>
              <a:rPr lang="en-US" kern="100" dirty="0">
                <a:latin typeface="Cambria Math" panose="02040503050406030204" pitchFamily="18" charset="0"/>
                <a:ea typeface="Cambria Math" panose="02040503050406030204" pitchFamily="18" charset="0"/>
                <a:cs typeface="Times New Roman" panose="02020603050405020304" pitchFamily="18" charset="0"/>
              </a:rPr>
              <a:t>.</a:t>
            </a: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 The complexity of the generated data makes it more challenging for a model to correctly distinguish between real and fake instances, resulting in lower accuracy.</a:t>
            </a:r>
            <a:endParaRPr lang="en-US" sz="3600" dirty="0">
              <a:latin typeface="Cambria Math" panose="02040503050406030204" pitchFamily="18" charset="0"/>
              <a:ea typeface="Cambria Math" panose="02040503050406030204" pitchFamily="18" charset="0"/>
            </a:endParaRPr>
          </a:p>
          <a:p>
            <a:pPr marL="457200" marR="766445" lvl="1" indent="0">
              <a:spcBef>
                <a:spcPts val="910"/>
              </a:spcBef>
              <a:buNone/>
              <a:tabLst>
                <a:tab pos="457200" algn="l"/>
                <a:tab pos="510540" algn="l"/>
                <a:tab pos="511810" algn="l"/>
              </a:tabLst>
            </a:pPr>
            <a:endParaRPr lang="en-IN"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0288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0830-262D-924F-4E2C-E1B0A898B683}"/>
              </a:ext>
            </a:extLst>
          </p:cNvPr>
          <p:cNvSpPr>
            <a:spLocks noGrp="1"/>
          </p:cNvSpPr>
          <p:nvPr>
            <p:ph type="title"/>
          </p:nvPr>
        </p:nvSpPr>
        <p:spPr>
          <a:xfrm>
            <a:off x="759542" y="119318"/>
            <a:ext cx="4884174" cy="1325563"/>
          </a:xfrm>
        </p:spPr>
        <p:txBody>
          <a:bodyPr/>
          <a:lstStyle/>
          <a:p>
            <a:r>
              <a:rPr lang="en-IN" dirty="0">
                <a:latin typeface="Georgia" panose="02040502050405020303" pitchFamily="18" charset="0"/>
              </a:rPr>
              <a:t>Future Work</a:t>
            </a:r>
          </a:p>
        </p:txBody>
      </p:sp>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759542" y="1444881"/>
            <a:ext cx="10537723" cy="5152691"/>
          </a:xfrm>
        </p:spPr>
        <p:txBody>
          <a:bodyPr>
            <a:normAutofit fontScale="92500" lnSpcReduction="10000"/>
          </a:bodyPr>
          <a:lstStyle/>
          <a:p>
            <a:r>
              <a:rPr lang="en-US" sz="2400" dirty="0">
                <a:effectLst/>
                <a:latin typeface="Cambria Math" panose="02040503050406030204" pitchFamily="18" charset="0"/>
                <a:ea typeface="Cambria Math" panose="02040503050406030204" pitchFamily="18" charset="0"/>
              </a:rPr>
              <a:t>With the help of improved hardware and cloud storage with good load of GPU, large dataset can be used to train the dataset for improving the accuracy of the model.</a:t>
            </a:r>
            <a:endParaRPr lang="en-IN" sz="2400" dirty="0">
              <a:effectLst/>
              <a:latin typeface="Cambria Math" panose="02040503050406030204" pitchFamily="18" charset="0"/>
              <a:ea typeface="Cambria Math" panose="02040503050406030204" pitchFamily="18" charset="0"/>
            </a:endParaRPr>
          </a:p>
          <a:p>
            <a:r>
              <a:rPr lang="en-IN" sz="2400" dirty="0">
                <a:effectLst/>
                <a:latin typeface="Cambria Math" panose="02040503050406030204" pitchFamily="18" charset="0"/>
                <a:ea typeface="Cambria Math" panose="02040503050406030204" pitchFamily="18" charset="0"/>
              </a:rPr>
              <a:t>The accuracy obtained using is </a:t>
            </a:r>
            <a:r>
              <a:rPr lang="en-IN" sz="2400" dirty="0">
                <a:latin typeface="Cambria Math" panose="02040503050406030204" pitchFamily="18" charset="0"/>
                <a:ea typeface="Cambria Math" panose="02040503050406030204" pitchFamily="18" charset="0"/>
              </a:rPr>
              <a:t>relatively low</a:t>
            </a:r>
            <a:r>
              <a:rPr lang="en-IN" sz="2400" dirty="0">
                <a:effectLst/>
                <a:latin typeface="Cambria Math" panose="02040503050406030204" pitchFamily="18" charset="0"/>
                <a:ea typeface="Cambria Math" panose="02040503050406030204" pitchFamily="18" charset="0"/>
              </a:rPr>
              <a:t> but can be improved by increasing the size of the training dataset for real images and deepfakes.</a:t>
            </a:r>
          </a:p>
          <a:p>
            <a:pPr lvl="0">
              <a:lnSpc>
                <a:spcPct val="115000"/>
              </a:lnSpc>
            </a:pPr>
            <a:r>
              <a:rPr lang="en-US" sz="2400" dirty="0">
                <a:effectLst/>
                <a:latin typeface="Cambria Math" panose="02040503050406030204" pitchFamily="18" charset="0"/>
                <a:ea typeface="Cambria Math" panose="02040503050406030204" pitchFamily="18" charset="0"/>
              </a:rPr>
              <a:t>Feature extraction methods can be applied to the data frame such as SIFT </a:t>
            </a:r>
            <a:r>
              <a:rPr lang="en-US" sz="1800" dirty="0">
                <a:effectLst/>
                <a:latin typeface="Cambria Math" panose="02040503050406030204" pitchFamily="18" charset="0"/>
                <a:ea typeface="Cambria Math" panose="02040503050406030204" pitchFamily="18" charset="0"/>
              </a:rPr>
              <a:t>(Scale-Invariant Feature Transform),  </a:t>
            </a:r>
            <a:r>
              <a:rPr lang="en-US" sz="2400" dirty="0">
                <a:effectLst/>
                <a:latin typeface="Cambria Math" panose="02040503050406030204" pitchFamily="18" charset="0"/>
                <a:ea typeface="Cambria Math" panose="02040503050406030204" pitchFamily="18" charset="0"/>
              </a:rPr>
              <a:t>SURF </a:t>
            </a:r>
            <a:r>
              <a:rPr lang="en-US" sz="1800" dirty="0">
                <a:effectLst/>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S</a:t>
            </a:r>
            <a:r>
              <a:rPr lang="en-US" sz="1800" dirty="0">
                <a:effectLst/>
                <a:latin typeface="Cambria Math" panose="02040503050406030204" pitchFamily="18" charset="0"/>
                <a:ea typeface="Cambria Math" panose="02040503050406030204" pitchFamily="18" charset="0"/>
              </a:rPr>
              <a:t>peeded </a:t>
            </a:r>
            <a:r>
              <a:rPr lang="en-US" sz="1800" dirty="0">
                <a:latin typeface="Cambria Math" panose="02040503050406030204" pitchFamily="18" charset="0"/>
                <a:ea typeface="Cambria Math" panose="02040503050406030204" pitchFamily="18" charset="0"/>
              </a:rPr>
              <a:t>U</a:t>
            </a:r>
            <a:r>
              <a:rPr lang="en-US" sz="1800" dirty="0">
                <a:effectLst/>
                <a:latin typeface="Cambria Math" panose="02040503050406030204" pitchFamily="18" charset="0"/>
                <a:ea typeface="Cambria Math" panose="02040503050406030204" pitchFamily="18" charset="0"/>
              </a:rPr>
              <a:t>p Robust Features) </a:t>
            </a:r>
            <a:r>
              <a:rPr lang="en-US" sz="2400" dirty="0">
                <a:effectLst/>
                <a:latin typeface="Cambria Math" panose="02040503050406030204" pitchFamily="18" charset="0"/>
                <a:ea typeface="Cambria Math" panose="02040503050406030204" pitchFamily="18" charset="0"/>
              </a:rPr>
              <a:t>instead of CNN to see the response of the model.</a:t>
            </a:r>
            <a:endParaRPr lang="en-IN" sz="2400" dirty="0">
              <a:effectLst/>
              <a:latin typeface="Cambria Math" panose="02040503050406030204" pitchFamily="18" charset="0"/>
              <a:ea typeface="Cambria Math" panose="02040503050406030204" pitchFamily="18" charset="0"/>
            </a:endParaRPr>
          </a:p>
          <a:p>
            <a:pPr lvl="0">
              <a:lnSpc>
                <a:spcPct val="115000"/>
              </a:lnSpc>
            </a:pPr>
            <a:r>
              <a:rPr lang="en-US" sz="2400" dirty="0">
                <a:effectLst/>
                <a:latin typeface="Cambria Math" panose="02040503050406030204" pitchFamily="18" charset="0"/>
                <a:ea typeface="Cambria Math" panose="02040503050406030204" pitchFamily="18" charset="0"/>
              </a:rPr>
              <a:t>Several other parameters for similarity among images can be deployed for analysis.</a:t>
            </a:r>
          </a:p>
          <a:p>
            <a:pPr lvl="0">
              <a:lnSpc>
                <a:spcPct val="115000"/>
              </a:lnSpc>
            </a:pPr>
            <a:r>
              <a:rPr lang="en-US" sz="2400" dirty="0">
                <a:effectLst/>
                <a:latin typeface="Cambria Math" panose="02040503050406030204" pitchFamily="18" charset="0"/>
                <a:ea typeface="Cambria Math" panose="02040503050406030204" pitchFamily="18" charset="0"/>
              </a:rPr>
              <a:t>Different Models can be used for training such as – Support Vector Machine(SVM) can be used along with </a:t>
            </a:r>
            <a:r>
              <a:rPr lang="en-US" sz="2400" dirty="0" err="1">
                <a:effectLst/>
                <a:latin typeface="Cambria Math" panose="02040503050406030204" pitchFamily="18" charset="0"/>
                <a:ea typeface="Cambria Math" panose="02040503050406030204" pitchFamily="18" charset="0"/>
              </a:rPr>
              <a:t>kernals</a:t>
            </a:r>
            <a:r>
              <a:rPr lang="en-US" sz="2400" dirty="0">
                <a:effectLst/>
                <a:latin typeface="Cambria Math" panose="02040503050406030204" pitchFamily="18" charset="0"/>
                <a:ea typeface="Cambria Math" panose="02040503050406030204" pitchFamily="18" charset="0"/>
              </a:rPr>
              <a:t> method which helps SVM operate in higher-dimensional spaces, capturing non-linear patterns that might exist in the face data since Face recognition tasks often involve non-linear relationships between facial features.</a:t>
            </a:r>
            <a:endParaRPr lang="en-IN" sz="240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0504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0830-262D-924F-4E2C-E1B0A898B683}"/>
              </a:ext>
            </a:extLst>
          </p:cNvPr>
          <p:cNvSpPr>
            <a:spLocks noGrp="1"/>
          </p:cNvSpPr>
          <p:nvPr>
            <p:ph type="title"/>
          </p:nvPr>
        </p:nvSpPr>
        <p:spPr>
          <a:xfrm>
            <a:off x="759542" y="119318"/>
            <a:ext cx="4136923" cy="1080217"/>
          </a:xfrm>
        </p:spPr>
        <p:txBody>
          <a:bodyPr/>
          <a:lstStyle/>
          <a:p>
            <a:r>
              <a:rPr lang="en-IN" dirty="0">
                <a:latin typeface="Georgia" panose="02040502050405020303" pitchFamily="18" charset="0"/>
              </a:rPr>
              <a:t>References :</a:t>
            </a:r>
          </a:p>
        </p:txBody>
      </p:sp>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759542" y="1111045"/>
            <a:ext cx="10695039" cy="5486527"/>
          </a:xfrm>
        </p:spPr>
        <p:txBody>
          <a:bodyPr>
            <a:normAutofit/>
          </a:bodyPr>
          <a:lstStyle/>
          <a:p>
            <a:pPr marL="0" indent="0">
              <a:lnSpc>
                <a:spcPct val="120000"/>
              </a:lnSpc>
              <a:buNone/>
            </a:pPr>
            <a:r>
              <a:rPr lang="en-US" sz="1400" dirty="0">
                <a:effectLst/>
                <a:latin typeface="Cambria Math" panose="02040503050406030204" pitchFamily="18" charset="0"/>
                <a:ea typeface="Cambria Math" panose="02040503050406030204" pitchFamily="18" charset="0"/>
              </a:rPr>
              <a:t>[1]	“ Wagner, T. L., &amp; </a:t>
            </a:r>
            <a:r>
              <a:rPr lang="en-US" sz="1400" dirty="0" err="1">
                <a:effectLst/>
                <a:latin typeface="Cambria Math" panose="02040503050406030204" pitchFamily="18" charset="0"/>
                <a:ea typeface="Cambria Math" panose="02040503050406030204" pitchFamily="18" charset="0"/>
              </a:rPr>
              <a:t>Blewer</a:t>
            </a:r>
            <a:r>
              <a:rPr lang="en-US" sz="1400" dirty="0">
                <a:effectLst/>
                <a:latin typeface="Cambria Math" panose="02040503050406030204" pitchFamily="18" charset="0"/>
                <a:ea typeface="Cambria Math" panose="02040503050406030204" pitchFamily="18" charset="0"/>
              </a:rPr>
              <a:t>, A. (2019). “The word real is no longer real”: Deepfakes, gender, and the 	challenges of AI-Altered 	video. Open Information Science, 3(1), 32–46</a:t>
            </a:r>
          </a:p>
          <a:p>
            <a:pPr marL="0" indent="0">
              <a:lnSpc>
                <a:spcPct val="120000"/>
              </a:lnSpc>
              <a:buNone/>
            </a:pPr>
            <a:r>
              <a:rPr lang="en-US" sz="1400" dirty="0">
                <a:effectLst/>
                <a:latin typeface="Cambria Math" panose="02040503050406030204" pitchFamily="18" charset="0"/>
                <a:ea typeface="Cambria Math" panose="02040503050406030204" pitchFamily="18" charset="0"/>
              </a:rPr>
              <a:t>[2]	 Le, B., Tariq, S., </a:t>
            </a:r>
            <a:r>
              <a:rPr lang="en-US" sz="1400" dirty="0" err="1">
                <a:effectLst/>
                <a:latin typeface="Cambria Math" panose="02040503050406030204" pitchFamily="18" charset="0"/>
                <a:ea typeface="Cambria Math" panose="02040503050406030204" pitchFamily="18" charset="0"/>
              </a:rPr>
              <a:t>Abuadbba</a:t>
            </a:r>
            <a:r>
              <a:rPr lang="en-US" sz="1400" dirty="0">
                <a:effectLst/>
                <a:latin typeface="Cambria Math" panose="02040503050406030204" pitchFamily="18" charset="0"/>
                <a:ea typeface="Cambria Math" panose="02040503050406030204" pitchFamily="18" charset="0"/>
              </a:rPr>
              <a:t>, A., Moore, K., &amp; Woo, S. (2023)   . Why Do Facial Deepfake Detectors Fail? In Proceedings of the 	2nd Workshop on Security Implications of Deepfakes and </a:t>
            </a:r>
            <a:r>
              <a:rPr lang="en-US" sz="1400" dirty="0" err="1">
                <a:effectLst/>
                <a:latin typeface="Cambria Math" panose="02040503050406030204" pitchFamily="18" charset="0"/>
                <a:ea typeface="Cambria Math" panose="02040503050406030204" pitchFamily="18" charset="0"/>
              </a:rPr>
              <a:t>Cheapfakes</a:t>
            </a:r>
            <a:r>
              <a:rPr lang="en-US" sz="1400" dirty="0">
                <a:effectLst/>
                <a:latin typeface="Cambria Math" panose="02040503050406030204" pitchFamily="18" charset="0"/>
                <a:ea typeface="Cambria Math" panose="02040503050406030204" pitchFamily="18" charset="0"/>
              </a:rPr>
              <a:t> (pp. 24-28).</a:t>
            </a:r>
          </a:p>
          <a:p>
            <a:pPr marL="0" indent="0">
              <a:lnSpc>
                <a:spcPct val="120000"/>
              </a:lnSpc>
              <a:buNone/>
            </a:pPr>
            <a:r>
              <a:rPr lang="en-US" sz="1400" dirty="0">
                <a:effectLst/>
                <a:latin typeface="Cambria Math" panose="02040503050406030204" pitchFamily="18" charset="0"/>
                <a:ea typeface="Cambria Math" panose="02040503050406030204" pitchFamily="18" charset="0"/>
              </a:rPr>
              <a:t>[3]	 Akhtar, Z. (2023). Deepfakes Generation and Detection: A Short Survey. Journal of Imaging, 9(1), 18.</a:t>
            </a:r>
          </a:p>
          <a:p>
            <a:pPr marL="0" indent="0">
              <a:lnSpc>
                <a:spcPct val="120000"/>
              </a:lnSpc>
              <a:buNone/>
            </a:pPr>
            <a:r>
              <a:rPr lang="en-US" sz="1400" dirty="0">
                <a:effectLst/>
                <a:latin typeface="Cambria Math" panose="02040503050406030204" pitchFamily="18" charset="0"/>
                <a:ea typeface="Cambria Math" panose="02040503050406030204" pitchFamily="18" charset="0"/>
              </a:rPr>
              <a:t>[4]	</a:t>
            </a:r>
            <a:r>
              <a:rPr lang="en-US" sz="1400" dirty="0" err="1">
                <a:effectLst/>
                <a:latin typeface="Cambria Math" panose="02040503050406030204" pitchFamily="18" charset="0"/>
                <a:ea typeface="Cambria Math" panose="02040503050406030204" pitchFamily="18" charset="0"/>
              </a:rPr>
              <a:t>Guarnera</a:t>
            </a:r>
            <a:r>
              <a:rPr lang="en-US" sz="1400" dirty="0">
                <a:effectLst/>
                <a:latin typeface="Cambria Math" panose="02040503050406030204" pitchFamily="18" charset="0"/>
                <a:ea typeface="Cambria Math" panose="02040503050406030204" pitchFamily="18" charset="0"/>
              </a:rPr>
              <a:t>, L., Giudice, O., &amp; </a:t>
            </a:r>
            <a:r>
              <a:rPr lang="en-US" sz="1400" dirty="0" err="1">
                <a:effectLst/>
                <a:latin typeface="Cambria Math" panose="02040503050406030204" pitchFamily="18" charset="0"/>
                <a:ea typeface="Cambria Math" panose="02040503050406030204" pitchFamily="18" charset="0"/>
              </a:rPr>
              <a:t>Battiato</a:t>
            </a:r>
            <a:r>
              <a:rPr lang="en-US" sz="1400" dirty="0">
                <a:effectLst/>
                <a:latin typeface="Cambria Math" panose="02040503050406030204" pitchFamily="18" charset="0"/>
                <a:ea typeface="Cambria Math" panose="02040503050406030204" pitchFamily="18" charset="0"/>
              </a:rPr>
              <a:t>, S. (2023). Level up the deepfake detection: a method to effectively discriminate images 	generated by </a:t>
            </a:r>
            <a:r>
              <a:rPr lang="en-US" sz="1400" dirty="0" err="1">
                <a:effectLst/>
                <a:latin typeface="Cambria Math" panose="02040503050406030204" pitchFamily="18" charset="0"/>
                <a:ea typeface="Cambria Math" panose="02040503050406030204" pitchFamily="18" charset="0"/>
              </a:rPr>
              <a:t>gan</a:t>
            </a:r>
            <a:r>
              <a:rPr lang="en-US" sz="1400" dirty="0">
                <a:effectLst/>
                <a:latin typeface="Cambria Math" panose="02040503050406030204" pitchFamily="18" charset="0"/>
                <a:ea typeface="Cambria Math" panose="02040503050406030204" pitchFamily="18" charset="0"/>
              </a:rPr>
              <a:t> architectures and diffusion models.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arXiv:2303.00608.</a:t>
            </a:r>
          </a:p>
          <a:p>
            <a:pPr marL="0" indent="0">
              <a:lnSpc>
                <a:spcPct val="120000"/>
              </a:lnSpc>
              <a:buNone/>
            </a:pPr>
            <a:r>
              <a:rPr lang="en-US" sz="1400" dirty="0">
                <a:effectLst/>
                <a:latin typeface="Cambria Math" panose="02040503050406030204" pitchFamily="18" charset="0"/>
                <a:ea typeface="Cambria Math" panose="02040503050406030204" pitchFamily="18" charset="0"/>
              </a:rPr>
              <a:t>[</a:t>
            </a:r>
            <a:r>
              <a:rPr lang="en-US" sz="1400" dirty="0">
                <a:latin typeface="Cambria Math" panose="02040503050406030204" pitchFamily="18" charset="0"/>
                <a:ea typeface="Cambria Math" panose="02040503050406030204" pitchFamily="18" charset="0"/>
              </a:rPr>
              <a:t>5</a:t>
            </a:r>
            <a:r>
              <a:rPr lang="en-US" sz="1400" dirty="0">
                <a:effectLst/>
                <a:latin typeface="Cambria Math" panose="02040503050406030204" pitchFamily="18" charset="0"/>
                <a:ea typeface="Cambria Math" panose="02040503050406030204" pitchFamily="18" charset="0"/>
              </a:rPr>
              <a:t>]	Sara, U., Akter, M., &amp; Uddin, M. S. (2019). Image quality assessment through FSIM, SSIM, MSE and PSNR—a comparative study. 	Journal of Computer and Communications, 7(3), 8-18.</a:t>
            </a:r>
          </a:p>
          <a:p>
            <a:pPr marL="0" indent="0">
              <a:lnSpc>
                <a:spcPct val="120000"/>
              </a:lnSpc>
              <a:buNone/>
            </a:pPr>
            <a:r>
              <a:rPr lang="en-US" sz="1400" dirty="0">
                <a:effectLst/>
                <a:latin typeface="Cambria Math" panose="02040503050406030204" pitchFamily="18" charset="0"/>
                <a:ea typeface="Cambria Math" panose="02040503050406030204" pitchFamily="18" charset="0"/>
              </a:rPr>
              <a:t>[6]	 Nilsson, J., &amp; </a:t>
            </a:r>
            <a:r>
              <a:rPr lang="en-US" sz="1400" dirty="0" err="1">
                <a:effectLst/>
                <a:latin typeface="Cambria Math" panose="02040503050406030204" pitchFamily="18" charset="0"/>
                <a:ea typeface="Cambria Math" panose="02040503050406030204" pitchFamily="18" charset="0"/>
              </a:rPr>
              <a:t>Akenine-Möller</a:t>
            </a:r>
            <a:r>
              <a:rPr lang="en-US" sz="1400" dirty="0">
                <a:effectLst/>
                <a:latin typeface="Cambria Math" panose="02040503050406030204" pitchFamily="18" charset="0"/>
                <a:ea typeface="Cambria Math" panose="02040503050406030204" pitchFamily="18" charset="0"/>
              </a:rPr>
              <a:t>, T. (2020). Understanding </a:t>
            </a:r>
            <a:r>
              <a:rPr lang="en-US" sz="1400" dirty="0" err="1">
                <a:effectLst/>
                <a:latin typeface="Cambria Math" panose="02040503050406030204" pitchFamily="18" charset="0"/>
                <a:ea typeface="Cambria Math" panose="02040503050406030204" pitchFamily="18" charset="0"/>
              </a:rPr>
              <a:t>ssim</a:t>
            </a:r>
            <a:r>
              <a:rPr lang="en-US" sz="1400" dirty="0">
                <a:effectLst/>
                <a:latin typeface="Cambria Math" panose="02040503050406030204" pitchFamily="18" charset="0"/>
                <a:ea typeface="Cambria Math" panose="02040503050406030204" pitchFamily="18" charset="0"/>
              </a:rPr>
              <a:t>.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arXiv:2006.13846.</a:t>
            </a:r>
          </a:p>
          <a:p>
            <a:pPr marL="0" indent="0">
              <a:lnSpc>
                <a:spcPct val="120000"/>
              </a:lnSpc>
              <a:buNone/>
            </a:pPr>
            <a:r>
              <a:rPr lang="en-US" sz="1400" dirty="0">
                <a:effectLst/>
                <a:latin typeface="Cambria Math" panose="02040503050406030204" pitchFamily="18" charset="0"/>
                <a:ea typeface="Cambria Math" panose="02040503050406030204" pitchFamily="18" charset="0"/>
              </a:rPr>
              <a:t>[</a:t>
            </a:r>
            <a:r>
              <a:rPr lang="en-US" sz="1400" dirty="0">
                <a:latin typeface="Cambria Math" panose="02040503050406030204" pitchFamily="18" charset="0"/>
                <a:ea typeface="Cambria Math" panose="02040503050406030204" pitchFamily="18" charset="0"/>
              </a:rPr>
              <a:t>7</a:t>
            </a:r>
            <a:r>
              <a:rPr lang="en-US" sz="1400" dirty="0">
                <a:effectLst/>
                <a:latin typeface="Cambria Math" panose="02040503050406030204" pitchFamily="18" charset="0"/>
                <a:ea typeface="Cambria Math" panose="02040503050406030204" pitchFamily="18" charset="0"/>
              </a:rPr>
              <a:t>]	 Wang, R., </a:t>
            </a:r>
            <a:r>
              <a:rPr lang="en-US" sz="1400" dirty="0" err="1">
                <a:effectLst/>
                <a:latin typeface="Cambria Math" panose="02040503050406030204" pitchFamily="18" charset="0"/>
                <a:ea typeface="Cambria Math" panose="02040503050406030204" pitchFamily="18" charset="0"/>
              </a:rPr>
              <a:t>Juefei</a:t>
            </a:r>
            <a:r>
              <a:rPr lang="en-US" sz="1400" dirty="0">
                <a:effectLst/>
                <a:latin typeface="Cambria Math" panose="02040503050406030204" pitchFamily="18" charset="0"/>
                <a:ea typeface="Cambria Math" panose="02040503050406030204" pitchFamily="18" charset="0"/>
              </a:rPr>
              <a:t>-Xu, F., Ma, L., Xie, X., Huang, Y., Wang, J., &amp; Liu, Y. (2019). </a:t>
            </a:r>
            <a:r>
              <a:rPr lang="en-US" sz="1400" dirty="0" err="1">
                <a:effectLst/>
                <a:latin typeface="Cambria Math" panose="02040503050406030204" pitchFamily="18" charset="0"/>
                <a:ea typeface="Cambria Math" panose="02040503050406030204" pitchFamily="18" charset="0"/>
              </a:rPr>
              <a:t>Fakespotter</a:t>
            </a:r>
            <a:r>
              <a:rPr lang="en-US" sz="1400" dirty="0">
                <a:effectLst/>
                <a:latin typeface="Cambria Math" panose="02040503050406030204" pitchFamily="18" charset="0"/>
                <a:ea typeface="Cambria Math" panose="02040503050406030204" pitchFamily="18" charset="0"/>
              </a:rPr>
              <a:t>: A simple yet robust baseline for 	spotting ai-synthesized fake faces.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arXiv:1909.06122.</a:t>
            </a:r>
          </a:p>
        </p:txBody>
      </p:sp>
    </p:spTree>
    <p:extLst>
      <p:ext uri="{BB962C8B-B14F-4D97-AF65-F5344CB8AC3E}">
        <p14:creationId xmlns:p14="http://schemas.microsoft.com/office/powerpoint/2010/main" val="33091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484238" y="216309"/>
            <a:ext cx="10695039" cy="6056672"/>
          </a:xfrm>
          <a:noFill/>
        </p:spPr>
        <p:txBody>
          <a:bodyPr>
            <a:noAutofit/>
          </a:bodyPr>
          <a:lstStyle/>
          <a:p>
            <a:pPr marL="0" indent="0">
              <a:lnSpc>
                <a:spcPct val="120000"/>
              </a:lnSpc>
              <a:buNone/>
            </a:pPr>
            <a:r>
              <a:rPr lang="en-US" sz="1400" dirty="0">
                <a:effectLst/>
                <a:latin typeface="Cambria Math" panose="02040503050406030204" pitchFamily="18" charset="0"/>
                <a:ea typeface="Cambria Math" panose="02040503050406030204" pitchFamily="18" charset="0"/>
              </a:rPr>
              <a:t>[10]	1909.06122.Channappayya, S. K. M. S. S. Multiscale-SSIM Index Based Stereoscopic Image Quality Assessment.</a:t>
            </a:r>
          </a:p>
          <a:p>
            <a:pPr marL="0" indent="0">
              <a:lnSpc>
                <a:spcPct val="120000"/>
              </a:lnSpc>
              <a:buNone/>
            </a:pPr>
            <a:r>
              <a:rPr lang="en-US" sz="1400" dirty="0">
                <a:effectLst/>
                <a:latin typeface="Cambria Math" panose="02040503050406030204" pitchFamily="18" charset="0"/>
                <a:ea typeface="Cambria Math" panose="02040503050406030204" pitchFamily="18" charset="0"/>
              </a:rPr>
              <a:t>[11]	</a:t>
            </a:r>
            <a:r>
              <a:rPr lang="en-US" sz="1400" dirty="0" err="1">
                <a:effectLst/>
                <a:latin typeface="Cambria Math" panose="02040503050406030204" pitchFamily="18" charset="0"/>
                <a:ea typeface="Cambria Math" panose="02040503050406030204" pitchFamily="18" charset="0"/>
              </a:rPr>
              <a:t>Palubinskas</a:t>
            </a:r>
            <a:r>
              <a:rPr lang="en-US" sz="1400" dirty="0">
                <a:effectLst/>
                <a:latin typeface="Cambria Math" panose="02040503050406030204" pitchFamily="18" charset="0"/>
                <a:ea typeface="Cambria Math" panose="02040503050406030204" pitchFamily="18" charset="0"/>
              </a:rPr>
              <a:t>, G. (2017). Mystery behind similarity measures MSE and SSIM. In 2014 IEEE International Conference on Image 	Processing 	(ICIP) (pp. 575-579). IEEE.</a:t>
            </a:r>
          </a:p>
          <a:p>
            <a:pPr marL="0" indent="0">
              <a:lnSpc>
                <a:spcPct val="120000"/>
              </a:lnSpc>
              <a:buNone/>
            </a:pPr>
            <a:r>
              <a:rPr lang="en-US" sz="1400" dirty="0">
                <a:effectLst/>
                <a:latin typeface="Cambria Math" panose="02040503050406030204" pitchFamily="18" charset="0"/>
                <a:ea typeface="Cambria Math" panose="02040503050406030204" pitchFamily="18" charset="0"/>
              </a:rPr>
              <a:t>[12]	</a:t>
            </a:r>
            <a:r>
              <a:rPr lang="en-US" sz="1400" dirty="0" err="1">
                <a:effectLst/>
                <a:latin typeface="Cambria Math" panose="02040503050406030204" pitchFamily="18" charset="0"/>
                <a:ea typeface="Cambria Math" panose="02040503050406030204" pitchFamily="18" charset="0"/>
              </a:rPr>
              <a:t>Malkauthekar</a:t>
            </a:r>
            <a:r>
              <a:rPr lang="en-US" sz="1400" dirty="0">
                <a:effectLst/>
                <a:latin typeface="Cambria Math" panose="02040503050406030204" pitchFamily="18" charset="0"/>
                <a:ea typeface="Cambria Math" panose="02040503050406030204" pitchFamily="18" charset="0"/>
              </a:rPr>
              <a:t>, M. D. (2013). Analysis of Euclidean distance and Manhattan distance measure in Face recognition. In Third 	International Conference on Computational Intelligence and Information Technology (CIIT 2013) (pp. 503-507). IET.</a:t>
            </a:r>
          </a:p>
          <a:p>
            <a:pPr marL="0" indent="0">
              <a:lnSpc>
                <a:spcPct val="120000"/>
              </a:lnSpc>
              <a:buNone/>
            </a:pPr>
            <a:r>
              <a:rPr lang="en-US" sz="1400" dirty="0">
                <a:effectLst/>
                <a:latin typeface="Cambria Math" panose="02040503050406030204" pitchFamily="18" charset="0"/>
                <a:ea typeface="Cambria Math" panose="02040503050406030204" pitchFamily="18" charset="0"/>
              </a:rPr>
              <a:t>[13]	Pu, Y., Wang, W., &amp; Xu, Q. (2012, June). Image change detection based on the minimum mean square error. In 2012 Fifth 	International Joint Conference on Computational Sciences and Optimization (pp. 367-371). IEEE.</a:t>
            </a:r>
          </a:p>
          <a:p>
            <a:pPr marL="0" indent="0">
              <a:lnSpc>
                <a:spcPct val="120000"/>
              </a:lnSpc>
              <a:buNone/>
            </a:pPr>
            <a:r>
              <a:rPr lang="en-US" sz="1400" dirty="0">
                <a:effectLst/>
                <a:latin typeface="Cambria Math" panose="02040503050406030204" pitchFamily="18" charset="0"/>
                <a:ea typeface="Cambria Math" panose="02040503050406030204" pitchFamily="18" charset="0"/>
              </a:rPr>
              <a:t>[14]	</a:t>
            </a:r>
            <a:r>
              <a:rPr lang="en-US" sz="1400" dirty="0" err="1">
                <a:effectLst/>
                <a:latin typeface="Cambria Math" panose="02040503050406030204" pitchFamily="18" charset="0"/>
                <a:ea typeface="Cambria Math" panose="02040503050406030204" pitchFamily="18" charset="0"/>
              </a:rPr>
              <a:t>Khormali</a:t>
            </a:r>
            <a:r>
              <a:rPr lang="en-US" sz="1400" dirty="0">
                <a:effectLst/>
                <a:latin typeface="Cambria Math" panose="02040503050406030204" pitchFamily="18" charset="0"/>
                <a:ea typeface="Cambria Math" panose="02040503050406030204" pitchFamily="18" charset="0"/>
              </a:rPr>
              <a:t>, A., &amp; Yuan, J. S. (2021). Add: Attention-based deepfake detection approach. Big Data and Cognitive Computing, 5(4), 	49.</a:t>
            </a:r>
          </a:p>
          <a:p>
            <a:pPr marL="0" indent="0">
              <a:lnSpc>
                <a:spcPct val="120000"/>
              </a:lnSpc>
              <a:buNone/>
            </a:pPr>
            <a:r>
              <a:rPr lang="en-US" sz="1400" dirty="0">
                <a:effectLst/>
                <a:latin typeface="Cambria Math" panose="02040503050406030204" pitchFamily="18" charset="0"/>
                <a:ea typeface="Cambria Math" panose="02040503050406030204" pitchFamily="18" charset="0"/>
              </a:rPr>
              <a:t>[15]	s0md3v. (n.d.). ROOP. Retrieved from https://github.com/s0md3v/roop [14-11-2023] ; 14 November, 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[16]	Neupane </a:t>
            </a:r>
            <a:r>
              <a:rPr lang="en-US" sz="1400" dirty="0" err="1">
                <a:effectLst/>
                <a:latin typeface="Cambria Math" panose="02040503050406030204" pitchFamily="18" charset="0"/>
                <a:ea typeface="Cambria Math" panose="02040503050406030204" pitchFamily="18" charset="0"/>
              </a:rPr>
              <a:t>parlad</a:t>
            </a:r>
            <a:r>
              <a:rPr lang="en-US" sz="1400" dirty="0">
                <a:effectLst/>
                <a:latin typeface="Cambria Math" panose="02040503050406030204" pitchFamily="18" charset="0"/>
                <a:ea typeface="Cambria Math" panose="02040503050406030204" pitchFamily="18" charset="0"/>
              </a:rPr>
              <a:t>, Deep-fake Detection Using OpenCV and MTCNN, retrieved from - </a:t>
            </a:r>
            <a:r>
              <a:rPr lang="en-US" sz="1400" dirty="0">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https://pub.towardsai.net/deep-fake-</a:t>
            </a:r>
            <a:r>
              <a:rPr lang="en-US" sz="1400" dirty="0">
                <a:solidFill>
                  <a:schemeClr val="bg1"/>
                </a:solidFill>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	</a:t>
            </a:r>
            <a:r>
              <a:rPr lang="en-US" sz="1400" dirty="0">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detection-</a:t>
            </a:r>
            <a:r>
              <a:rPr lang="en-US" sz="1400" dirty="0">
                <a:effectLst/>
                <a:latin typeface="Cambria Math" panose="02040503050406030204" pitchFamily="18" charset="0"/>
                <a:ea typeface="Cambria Math" panose="02040503050406030204" pitchFamily="18" charset="0"/>
              </a:rPr>
              <a:t>using-opencv-and-mtcnn-833625abdd03; 11 November,2023.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[17]	Sean </a:t>
            </a:r>
            <a:r>
              <a:rPr lang="en-US" sz="1400" dirty="0" err="1">
                <a:effectLst/>
                <a:latin typeface="Cambria Math" panose="02040503050406030204" pitchFamily="18" charset="0"/>
                <a:ea typeface="Cambria Math" panose="02040503050406030204" pitchFamily="18" charset="0"/>
              </a:rPr>
              <a:t>Benhur,Towards</a:t>
            </a:r>
            <a:r>
              <a:rPr lang="en-US" sz="1400" dirty="0">
                <a:effectLst/>
                <a:latin typeface="Cambria Math" panose="02040503050406030204" pitchFamily="18" charset="0"/>
                <a:ea typeface="Cambria Math" panose="02040503050406030204" pitchFamily="18" charset="0"/>
              </a:rPr>
              <a:t> Data Science retrieved from - </a:t>
            </a:r>
            <a:r>
              <a:rPr lang="en-US" sz="1400" dirty="0">
                <a:effectLst/>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https://towardsdatascience.com/a-friendly-introduction-to-siamese -n</a:t>
            </a:r>
            <a:r>
              <a:rPr lang="en-US" sz="14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US" sz="1400" dirty="0">
                <a:solidFill>
                  <a:schemeClr val="bg1"/>
                </a:solidFill>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US" sz="14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n</a:t>
            </a:r>
            <a:r>
              <a:rPr lang="en-US" sz="1400" dirty="0">
                <a:effectLst/>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etworks-</a:t>
            </a:r>
            <a:r>
              <a:rPr lang="en-US" sz="1400" dirty="0">
                <a:effectLst/>
                <a:latin typeface="Cambria Math" panose="02040503050406030204" pitchFamily="18" charset="0"/>
                <a:ea typeface="Cambria Math" panose="02040503050406030204" pitchFamily="18" charset="0"/>
              </a:rPr>
              <a:t>85ab17522942; 14 November, 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[18]	</a:t>
            </a:r>
            <a:r>
              <a:rPr lang="en-US" sz="1400" dirty="0" err="1">
                <a:effectLst/>
                <a:latin typeface="Cambria Math" panose="02040503050406030204" pitchFamily="18" charset="0"/>
                <a:ea typeface="Cambria Math" panose="02040503050406030204" pitchFamily="18" charset="0"/>
              </a:rPr>
              <a:t>Vishesh</a:t>
            </a:r>
            <a:r>
              <a:rPr lang="en-US" sz="1400" dirty="0">
                <a:effectLst/>
                <a:latin typeface="Cambria Math" panose="02040503050406030204" pitchFamily="18" charset="0"/>
                <a:ea typeface="Cambria Math" panose="02040503050406030204" pitchFamily="18" charset="0"/>
              </a:rPr>
              <a:t> Yadav, Celebrity face image dataset, Kaggle, retrieved from - </a:t>
            </a:r>
            <a:r>
              <a:rPr lang="en-US" sz="1400" dirty="0">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https://www.kaggle.com/vishesh1412/celebrity-face-</a:t>
            </a:r>
            <a:r>
              <a:rPr lang="en-US" sz="1400" dirty="0">
                <a:solidFill>
                  <a:schemeClr val="bg1"/>
                </a:solidFill>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	</a:t>
            </a:r>
            <a:r>
              <a:rPr lang="en-US" sz="1400" dirty="0">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image-</a:t>
            </a:r>
            <a:r>
              <a:rPr lang="en-US" sz="1400" dirty="0">
                <a:effectLst/>
                <a:latin typeface="Cambria Math" panose="02040503050406030204" pitchFamily="18" charset="0"/>
                <a:ea typeface="Cambria Math" panose="02040503050406030204" pitchFamily="18" charset="0"/>
              </a:rPr>
              <a:t>dataset</a:t>
            </a:r>
          </a:p>
        </p:txBody>
      </p:sp>
    </p:spTree>
    <p:extLst>
      <p:ext uri="{BB962C8B-B14F-4D97-AF65-F5344CB8AC3E}">
        <p14:creationId xmlns:p14="http://schemas.microsoft.com/office/powerpoint/2010/main" val="2652270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B24C87-FF74-366A-0AE2-A01E876B82CE}"/>
              </a:ext>
            </a:extLst>
          </p:cNvPr>
          <p:cNvSpPr>
            <a:spLocks noGrp="1"/>
          </p:cNvSpPr>
          <p:nvPr>
            <p:ph type="title"/>
          </p:nvPr>
        </p:nvSpPr>
        <p:spPr>
          <a:xfrm>
            <a:off x="838200" y="2862262"/>
            <a:ext cx="10515600" cy="1133475"/>
          </a:xfrm>
        </p:spPr>
        <p:txBody>
          <a:bodyPr/>
          <a:lstStyle/>
          <a:p>
            <a:pPr algn="ctr"/>
            <a:r>
              <a:rPr lang="en-IN" dirty="0">
                <a:latin typeface="Georgia" panose="02040502050405020303" pitchFamily="18" charset="0"/>
              </a:rPr>
              <a:t>Thank you!</a:t>
            </a:r>
          </a:p>
        </p:txBody>
      </p:sp>
    </p:spTree>
    <p:extLst>
      <p:ext uri="{BB962C8B-B14F-4D97-AF65-F5344CB8AC3E}">
        <p14:creationId xmlns:p14="http://schemas.microsoft.com/office/powerpoint/2010/main" val="28490635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F48D-B5FB-912A-4599-FC54BDAC0ACC}"/>
              </a:ext>
            </a:extLst>
          </p:cNvPr>
          <p:cNvSpPr>
            <a:spLocks noGrp="1"/>
          </p:cNvSpPr>
          <p:nvPr>
            <p:ph type="title"/>
          </p:nvPr>
        </p:nvSpPr>
        <p:spPr>
          <a:xfrm>
            <a:off x="340894" y="220746"/>
            <a:ext cx="10515600" cy="1325563"/>
          </a:xfrm>
        </p:spPr>
        <p:txBody>
          <a:bodyPr/>
          <a:lstStyle/>
          <a:p>
            <a:r>
              <a:rPr lang="en-IN" dirty="0">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D41A82A9-7CF4-C6F6-FDAF-E37FC2A2C0E0}"/>
              </a:ext>
            </a:extLst>
          </p:cNvPr>
          <p:cNvSpPr>
            <a:spLocks noGrp="1"/>
          </p:cNvSpPr>
          <p:nvPr>
            <p:ph idx="1"/>
          </p:nvPr>
        </p:nvSpPr>
        <p:spPr>
          <a:xfrm>
            <a:off x="340894" y="1606300"/>
            <a:ext cx="7247022" cy="5030954"/>
          </a:xfrm>
        </p:spPr>
        <p:txBody>
          <a:bodyPr>
            <a:normAutofit fontScale="85000" lnSpcReduction="20000"/>
          </a:bodyPr>
          <a:lstStyle/>
          <a:p>
            <a:r>
              <a:rPr lang="en-IN" dirty="0">
                <a:effectLst/>
                <a:latin typeface="Cambria Math" panose="02040503050406030204" pitchFamily="18" charset="0"/>
                <a:ea typeface="Cambria Math" panose="02040503050406030204" pitchFamily="18" charset="0"/>
              </a:rPr>
              <a:t>Deepfakes refer to media that has been manipulated digitally to show a person saying or doing something that they did not actually do or say. These altered videos and images are often created with malicious intent and can spread false information. </a:t>
            </a:r>
          </a:p>
          <a:p>
            <a:endParaRPr lang="en-IN"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The goal of this project is to create a predictive model which can help in detection of the person whose picture has been manipulated by these deepfake technology considering the original image is absent in dataset directory.</a:t>
            </a:r>
          </a:p>
          <a:p>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With the image dataset of 23+ celebrities, we extract the feature vectors by different methods of image processing and then analyze these values to train our model. </a:t>
            </a:r>
          </a:p>
        </p:txBody>
      </p:sp>
      <p:pic>
        <p:nvPicPr>
          <p:cNvPr id="5" name="Picture 4">
            <a:extLst>
              <a:ext uri="{FF2B5EF4-FFF2-40B4-BE49-F238E27FC236}">
                <a16:creationId xmlns:a16="http://schemas.microsoft.com/office/drawing/2014/main" id="{4E8B95CD-E43F-905E-61D7-9318E712D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464" y="1606300"/>
            <a:ext cx="4054642" cy="4054642"/>
          </a:xfrm>
          <a:prstGeom prst="rect">
            <a:avLst/>
          </a:prstGeom>
        </p:spPr>
      </p:pic>
    </p:spTree>
    <p:extLst>
      <p:ext uri="{BB962C8B-B14F-4D97-AF65-F5344CB8AC3E}">
        <p14:creationId xmlns:p14="http://schemas.microsoft.com/office/powerpoint/2010/main" val="3630606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3036-03F6-FFB0-A7AE-2B0888A1EE2D}"/>
              </a:ext>
            </a:extLst>
          </p:cNvPr>
          <p:cNvSpPr>
            <a:spLocks noGrp="1"/>
          </p:cNvSpPr>
          <p:nvPr>
            <p:ph type="title"/>
          </p:nvPr>
        </p:nvSpPr>
        <p:spPr>
          <a:xfrm>
            <a:off x="299358" y="2525"/>
            <a:ext cx="10515600" cy="1325563"/>
          </a:xfrm>
        </p:spPr>
        <p:txBody>
          <a:bodyPr>
            <a:normAutofit/>
          </a:bodyPr>
          <a:lstStyle/>
          <a:p>
            <a:r>
              <a:rPr lang="en-IN" dirty="0">
                <a:latin typeface="Georgia" panose="02040502050405020303" pitchFamily="18" charset="0"/>
              </a:rPr>
              <a:t>Literature Review</a:t>
            </a:r>
          </a:p>
        </p:txBody>
      </p:sp>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1466734434"/>
              </p:ext>
            </p:extLst>
          </p:nvPr>
        </p:nvGraphicFramePr>
        <p:xfrm>
          <a:off x="299358" y="1089258"/>
          <a:ext cx="11593283" cy="5703311"/>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997063">
                  <a:extLst>
                    <a:ext uri="{9D8B030D-6E8A-4147-A177-3AD203B41FA5}">
                      <a16:colId xmlns:a16="http://schemas.microsoft.com/office/drawing/2014/main" val="1525700599"/>
                    </a:ext>
                  </a:extLst>
                </a:gridCol>
                <a:gridCol w="4210397">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443771">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2833304">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hlinkClick r:id="rId2">
                            <a:extLst>
                              <a:ext uri="{A12FA001-AC4F-418D-AE19-62706E023703}">
                                <ahyp:hlinkClr xmlns:ahyp="http://schemas.microsoft.com/office/drawing/2018/hyperlinkcolor" val="tx"/>
                              </a:ext>
                            </a:extLst>
                          </a:hlinkClick>
                        </a:rPr>
                        <a:t>A survey of machine learning techniques in adversarial image forensics</a:t>
                      </a:r>
                      <a:r>
                        <a:rPr lang="en-US" sz="2000" dirty="0">
                          <a:solidFill>
                            <a:schemeClr val="tx1"/>
                          </a:solidFill>
                        </a:rPr>
                        <a:t> , 2021</a:t>
                      </a:r>
                    </a:p>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1800" dirty="0"/>
                        <a:t>Most (fake) images shared on social media platforms such as Facebook, Twitter, and YouTube undergoes several aggressive transformations like compression, resizing, and re-sampling, making it challenging to detect the original face or video. </a:t>
                      </a:r>
                    </a:p>
                    <a:p>
                      <a:pPr marL="342900" indent="-342900">
                        <a:buFont typeface="Arial" panose="020B0604020202020204" pitchFamily="34" charset="0"/>
                        <a:buChar char="•"/>
                      </a:pPr>
                      <a:r>
                        <a:rPr lang="en-US" sz="1800" dirty="0"/>
                        <a:t>Images edited using Photoshop or any other editing tool can show different results under shallow and deep methods of detection.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Nowroozi</a:t>
                      </a:r>
                      <a:r>
                        <a:rPr lang="en-US" sz="1600" dirty="0"/>
                        <a:t>, E., </a:t>
                      </a:r>
                      <a:r>
                        <a:rPr lang="en-US" sz="1600" dirty="0" err="1"/>
                        <a:t>Dehghantanha</a:t>
                      </a:r>
                      <a:r>
                        <a:rPr lang="en-US" sz="1600" dirty="0"/>
                        <a:t>, A., </a:t>
                      </a:r>
                      <a:r>
                        <a:rPr lang="en-US" sz="1600" dirty="0" err="1"/>
                        <a:t>Parizi</a:t>
                      </a:r>
                      <a:r>
                        <a:rPr lang="en-US" sz="1600" dirty="0"/>
                        <a:t>, R. M., &amp; Choo, K. K. R. (2021). A survey of machine learning techniques in adversarial image forensics. </a:t>
                      </a:r>
                      <a:r>
                        <a:rPr lang="en-US" sz="1600" dirty="0">
                          <a:effectLst/>
                        </a:rPr>
                        <a:t>Computers &amp; Security</a:t>
                      </a:r>
                      <a:r>
                        <a:rPr lang="en-US" sz="1600" dirty="0"/>
                        <a:t>, </a:t>
                      </a:r>
                      <a:r>
                        <a:rPr lang="en-US" sz="1600" dirty="0">
                          <a:effectLst/>
                        </a:rPr>
                        <a:t>100</a:t>
                      </a:r>
                      <a:r>
                        <a:rPr lang="en-US" sz="1600" dirty="0"/>
                        <a:t>, 102092.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3153296"/>
                  </a:ext>
                </a:extLst>
              </a:tr>
              <a:tr h="2150580">
                <a:tc>
                  <a:txBody>
                    <a:bodyPr/>
                    <a:lstStyle/>
                    <a:p>
                      <a:r>
                        <a:rPr lang="en-US" sz="2000" dirty="0"/>
                        <a:t>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u="none" strike="noStrike" kern="1200" dirty="0">
                          <a:solidFill>
                            <a:schemeClr val="tx1"/>
                          </a:solidFill>
                          <a:effectLst/>
                          <a:hlinkClick r:id="rId3">
                            <a:extLst>
                              <a:ext uri="{A12FA001-AC4F-418D-AE19-62706E023703}">
                                <ahyp:hlinkClr xmlns:ahyp="http://schemas.microsoft.com/office/drawing/2018/hyperlinkcolor" val="tx"/>
                              </a:ext>
                            </a:extLst>
                          </a:hlinkClick>
                        </a:rPr>
                        <a:t>Understanding </a:t>
                      </a:r>
                      <a:r>
                        <a:rPr lang="en-IN" sz="2400" b="0" u="none" strike="noStrike" kern="1200" dirty="0" err="1">
                          <a:solidFill>
                            <a:schemeClr val="tx1"/>
                          </a:solidFill>
                          <a:effectLst/>
                          <a:hlinkClick r:id="rId3">
                            <a:extLst>
                              <a:ext uri="{A12FA001-AC4F-418D-AE19-62706E023703}">
                                <ahyp:hlinkClr xmlns:ahyp="http://schemas.microsoft.com/office/drawing/2018/hyperlinkcolor" val="tx"/>
                              </a:ext>
                            </a:extLst>
                          </a:hlinkClick>
                        </a:rPr>
                        <a:t>ssim</a:t>
                      </a:r>
                      <a:r>
                        <a:rPr lang="en-US" sz="2400" dirty="0">
                          <a:solidFill>
                            <a:schemeClr val="tx1"/>
                          </a:solidFill>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The study by Nilsson et al. advocates for a re-evaluation of the broadened application of SSIM beyond its original scope, revealing its limitations in capturing human visual perception.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Nilsson, J., &amp; </a:t>
                      </a:r>
                      <a:r>
                        <a:rPr lang="en-IN" sz="2000" dirty="0" err="1">
                          <a:effectLst/>
                        </a:rPr>
                        <a:t>Akenine-Möller</a:t>
                      </a:r>
                      <a:r>
                        <a:rPr lang="en-IN" sz="2000" dirty="0">
                          <a:effectLst/>
                        </a:rPr>
                        <a:t>, T. (2020). Understanding </a:t>
                      </a:r>
                      <a:r>
                        <a:rPr lang="en-IN" sz="2000" dirty="0" err="1">
                          <a:effectLst/>
                        </a:rPr>
                        <a:t>ssim</a:t>
                      </a:r>
                      <a:r>
                        <a:rPr lang="en-IN" sz="2000" dirty="0">
                          <a:effectLst/>
                        </a:rPr>
                        <a:t>. </a:t>
                      </a:r>
                      <a:r>
                        <a:rPr lang="en-IN" sz="2000" dirty="0" err="1">
                          <a:effectLst/>
                        </a:rPr>
                        <a:t>arXiv</a:t>
                      </a:r>
                      <a:r>
                        <a:rPr lang="en-IN" sz="2000" dirty="0">
                          <a:effectLst/>
                        </a:rPr>
                        <a:t> preprint arXiv:2006.13846.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44569"/>
                  </a:ext>
                </a:extLst>
              </a:tr>
            </a:tbl>
          </a:graphicData>
        </a:graphic>
      </p:graphicFrame>
    </p:spTree>
    <p:extLst>
      <p:ext uri="{BB962C8B-B14F-4D97-AF65-F5344CB8AC3E}">
        <p14:creationId xmlns:p14="http://schemas.microsoft.com/office/powerpoint/2010/main" val="2601567347"/>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1754207185"/>
              </p:ext>
            </p:extLst>
          </p:nvPr>
        </p:nvGraphicFramePr>
        <p:xfrm>
          <a:off x="299358" y="91440"/>
          <a:ext cx="11593283" cy="66751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3603730">
                  <a:extLst>
                    <a:ext uri="{9D8B030D-6E8A-4147-A177-3AD203B41FA5}">
                      <a16:colId xmlns:a16="http://schemas.microsoft.com/office/drawing/2014/main" val="1525700599"/>
                    </a:ext>
                  </a:extLst>
                </a:gridCol>
                <a:gridCol w="3603730">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While SSIM proves valuable in some cases, it often produces counterintuitive results, particularly in low-luminance (low-lightning) situations and when pixel value distributions are similar.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The paper suggests the need for alternative, more human-centric assessment methods instead of relying on SSIM as an all-encompassing image quality metric.</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Nilsson, J., &amp; </a:t>
                      </a:r>
                      <a:r>
                        <a:rPr lang="en-IN" sz="2000" dirty="0" err="1">
                          <a:effectLst/>
                        </a:rPr>
                        <a:t>Akenine-Möller</a:t>
                      </a:r>
                      <a:r>
                        <a:rPr lang="en-IN" sz="2000" dirty="0">
                          <a:effectLst/>
                        </a:rPr>
                        <a:t>, T. (2020). Understanding </a:t>
                      </a:r>
                      <a:r>
                        <a:rPr lang="en-IN" sz="2000" dirty="0" err="1">
                          <a:effectLst/>
                        </a:rPr>
                        <a:t>ssim</a:t>
                      </a:r>
                      <a:r>
                        <a:rPr lang="en-IN" sz="2000" dirty="0">
                          <a:effectLst/>
                        </a:rPr>
                        <a:t>. </a:t>
                      </a:r>
                      <a:r>
                        <a:rPr lang="en-IN" sz="2000" dirty="0" err="1">
                          <a:effectLst/>
                        </a:rPr>
                        <a:t>arXiv</a:t>
                      </a:r>
                      <a:r>
                        <a:rPr lang="en-IN" sz="2000" dirty="0">
                          <a:effectLst/>
                        </a:rPr>
                        <a:t> preprint arXiv:2006.13846.</a:t>
                      </a: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44569"/>
                  </a:ext>
                </a:extLst>
              </a:tr>
              <a:tr h="414169">
                <a:tc>
                  <a:txBody>
                    <a:bodyPr/>
                    <a:lstStyle/>
                    <a:p>
                      <a:r>
                        <a:rPr lang="en-US" sz="2000" dirty="0"/>
                        <a:t>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effectLst/>
                          <a:hlinkClick r:id="rId2">
                            <a:extLst>
                              <a:ext uri="{A12FA001-AC4F-418D-AE19-62706E023703}">
                                <ahyp:hlinkClr xmlns:ahyp="http://schemas.microsoft.com/office/drawing/2018/hyperlinkcolor" val="tx"/>
                              </a:ext>
                            </a:extLst>
                          </a:hlinkClick>
                        </a:rPr>
                        <a:t>Image quality assessment through FSIM, SSIM, MSE and PSNR—a comparative study</a:t>
                      </a:r>
                      <a:r>
                        <a:rPr lang="en-US" sz="1800" b="0" u="sng" kern="1200" dirty="0">
                          <a:solidFill>
                            <a:schemeClr val="tx1"/>
                          </a:solidFill>
                          <a:effectLst/>
                        </a:rPr>
                        <a:t>, </a:t>
                      </a:r>
                      <a:r>
                        <a:rPr lang="en-US" dirty="0">
                          <a:solidFill>
                            <a:schemeClr val="tx1"/>
                          </a:solidFill>
                        </a:rPr>
                        <a:t>2019</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IN" sz="2000" kern="1200" dirty="0">
                          <a:solidFill>
                            <a:schemeClr val="dk1"/>
                          </a:solidFill>
                          <a:effectLst/>
                        </a:rPr>
                        <a:t>Sara et al. compared various image quality metrics by experimenting on benchmark images subjected to denoising under varying noise levels.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Sara, U., Akter, M., &amp; Uddin, M. S. (2019). Image quality assessment through FSIM, SSIM, MSE and PSNR—a comparative study. Journal of Computer and Communications, 7(3), 8-18.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bl>
          </a:graphicData>
        </a:graphic>
      </p:graphicFrame>
    </p:spTree>
    <p:extLst>
      <p:ext uri="{BB962C8B-B14F-4D97-AF65-F5344CB8AC3E}">
        <p14:creationId xmlns:p14="http://schemas.microsoft.com/office/powerpoint/2010/main" val="120557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4167354532"/>
              </p:ext>
            </p:extLst>
          </p:nvPr>
        </p:nvGraphicFramePr>
        <p:xfrm>
          <a:off x="299358" y="243840"/>
          <a:ext cx="11593283" cy="63703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3603730">
                  <a:extLst>
                    <a:ext uri="{9D8B030D-6E8A-4147-A177-3AD203B41FA5}">
                      <a16:colId xmlns:a16="http://schemas.microsoft.com/office/drawing/2014/main" val="1525700599"/>
                    </a:ext>
                  </a:extLst>
                </a:gridCol>
                <a:gridCol w="3603730">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IN" sz="2000" kern="1200" dirty="0">
                          <a:solidFill>
                            <a:schemeClr val="dk1"/>
                          </a:solidFill>
                          <a:effectLst/>
                        </a:rPr>
                        <a:t>The study found that SSIM and FSIM are better than MSE and PSNR as they provide normalized and interpretable perspective, and incorporate perception and saliency-based errors. </a:t>
                      </a:r>
                    </a:p>
                    <a:p>
                      <a:pPr marL="342900" indent="-342900">
                        <a:buFont typeface="Arial" panose="020B0604020202020204" pitchFamily="34" charset="0"/>
                        <a:buChar char="•"/>
                      </a:pPr>
                      <a:r>
                        <a:rPr lang="en-IN" sz="2000" kern="1200" dirty="0">
                          <a:solidFill>
                            <a:schemeClr val="dk1"/>
                          </a:solidFill>
                          <a:effectLst/>
                        </a:rPr>
                        <a:t>As noise levels increase, SSIM and FSIM are superior to MSE and PSNR from a human visual perception standpoint.</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Sara, U., Akter, M., &amp; Uddin, M. S. (2019). Image quality assessment through FSIM, SSIM, MSE and PSNR—a comparative study. Journal of Computer and Communications, 7(3), 8-18.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r h="414169">
                <a:tc>
                  <a:txBody>
                    <a:bodyPr/>
                    <a:lstStyle/>
                    <a:p>
                      <a:r>
                        <a:rPr lang="en-US" sz="2000" dirty="0"/>
                        <a:t>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Analyzing the role of visual structure in the recognition of natural image content with multi-scale SSIM</a:t>
                      </a:r>
                      <a:r>
                        <a:rPr lang="en-US" sz="1800" b="0" i="0" u="sng" kern="1200" dirty="0">
                          <a:solidFill>
                            <a:schemeClr val="tx1"/>
                          </a:solidFill>
                          <a:effectLst/>
                          <a:latin typeface="+mn-lt"/>
                          <a:ea typeface="+mn-ea"/>
                          <a:cs typeface="+mn-cs"/>
                        </a:rPr>
                        <a:t>, </a:t>
                      </a:r>
                      <a:r>
                        <a:rPr lang="en-US" dirty="0">
                          <a:solidFill>
                            <a:schemeClr val="tx1"/>
                          </a:solidFill>
                        </a:rPr>
                        <a:t>2008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Rouse et al. aimed to objectively evaluate visual information by predicting recognition thresholds for different image representations. The modified MS-SSIM* component showed better predictive accuracy, emphasizing its importance.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Rouse, D. M., &amp; </a:t>
                      </a:r>
                      <a:r>
                        <a:rPr lang="en-IN" sz="1800" kern="1200" dirty="0" err="1">
                          <a:solidFill>
                            <a:schemeClr val="dk1"/>
                          </a:solidFill>
                          <a:effectLst/>
                          <a:latin typeface="+mn-lt"/>
                          <a:ea typeface="+mn-ea"/>
                          <a:cs typeface="+mn-cs"/>
                        </a:rPr>
                        <a:t>Hemami</a:t>
                      </a:r>
                      <a:r>
                        <a:rPr lang="en-IN" sz="1800" kern="1200" dirty="0">
                          <a:solidFill>
                            <a:schemeClr val="dk1"/>
                          </a:solidFill>
                          <a:effectLst/>
                          <a:latin typeface="+mn-lt"/>
                          <a:ea typeface="+mn-ea"/>
                          <a:cs typeface="+mn-cs"/>
                        </a:rPr>
                        <a:t>, S. S. (2008, February). </a:t>
                      </a:r>
                      <a:r>
                        <a:rPr lang="en-IN" sz="1800" kern="1200" dirty="0" err="1">
                          <a:solidFill>
                            <a:schemeClr val="dk1"/>
                          </a:solidFill>
                          <a:effectLst/>
                          <a:latin typeface="+mn-lt"/>
                          <a:ea typeface="+mn-ea"/>
                          <a:cs typeface="+mn-cs"/>
                        </a:rPr>
                        <a:t>Analyzing</a:t>
                      </a:r>
                      <a:r>
                        <a:rPr lang="en-IN" sz="1800" kern="1200" dirty="0">
                          <a:solidFill>
                            <a:schemeClr val="dk1"/>
                          </a:solidFill>
                          <a:effectLst/>
                          <a:latin typeface="+mn-lt"/>
                          <a:ea typeface="+mn-ea"/>
                          <a:cs typeface="+mn-cs"/>
                        </a:rPr>
                        <a:t> the role of visual structure in the recognition of natural image content with multi-scale SSIM. In Human Vision and Electronic Imaging XIII (Vol. 6806, pp. 410-423). SPIE.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207544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2743946409"/>
              </p:ext>
            </p:extLst>
          </p:nvPr>
        </p:nvGraphicFramePr>
        <p:xfrm>
          <a:off x="299358" y="91440"/>
          <a:ext cx="11593283" cy="649224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4703882">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hlinkClick r:id="rId2">
                            <a:extLst>
                              <a:ext uri="{A12FA001-AC4F-418D-AE19-62706E023703}">
                                <ahyp:hlinkClr xmlns:ahyp="http://schemas.microsoft.com/office/drawing/2018/hyperlinkcolor" val="tx"/>
                              </a:ext>
                            </a:extLst>
                          </a:hlinkClick>
                        </a:rPr>
                        <a:t>“The word real is no longer real”: Deepfakes, gender, and the challenges of ai-altered video</a:t>
                      </a:r>
                      <a:r>
                        <a:rPr lang="en-US" sz="1800" b="0" u="none" strike="noStrike" kern="1200" dirty="0">
                          <a:solidFill>
                            <a:schemeClr val="tx1"/>
                          </a:solidFill>
                          <a:effectLst/>
                        </a:rPr>
                        <a:t>,</a:t>
                      </a:r>
                      <a:endParaRPr lang="en-US" sz="1800" b="0" kern="1200" dirty="0">
                        <a:solidFill>
                          <a:schemeClr val="tx1"/>
                        </a:solidFill>
                        <a:effectLst/>
                      </a:endParaRPr>
                    </a:p>
                    <a:p>
                      <a:r>
                        <a:rPr lang="en-US" dirty="0">
                          <a:solidFill>
                            <a:schemeClr val="tx1"/>
                          </a:solidFill>
                        </a:rPr>
                        <a:t>2008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rPr>
                        <a:t>In this Article, Wagner, hints at the crisis humans can run into soon with the ever-growing technology that has already advanced to the point of real-time media manipulation. He talks about a point in the future where we will not be able to distinguish between  what is real and what is fake even with the Information professionals, that challenge the misinformation in this hypermediated age. He deduces that the conversations remain divided on two sides of the field: technology production and user engagement.</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Wagner, T. L., &amp; </a:t>
                      </a:r>
                      <a:r>
                        <a:rPr lang="en-US" sz="1800" b="0" kern="1200" dirty="0" err="1">
                          <a:solidFill>
                            <a:schemeClr val="dk1"/>
                          </a:solidFill>
                          <a:effectLst/>
                        </a:rPr>
                        <a:t>Blewer</a:t>
                      </a:r>
                      <a:r>
                        <a:rPr lang="en-US" sz="1800" b="0" kern="1200" dirty="0">
                          <a:solidFill>
                            <a:schemeClr val="dk1"/>
                          </a:solidFill>
                          <a:effectLst/>
                        </a:rPr>
                        <a:t>, A. (2019). “The word real is no longer real”: Deepfakes, gender, and the challenges of ai-altered video. Open Information Science, 3(1), 32-46.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r h="414169">
                <a:tc>
                  <a:txBody>
                    <a:bodyPr/>
                    <a:lstStyle/>
                    <a:p>
                      <a:r>
                        <a:rPr lang="en-US" sz="2000" dirty="0"/>
                        <a:t>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Feature extraction and image recognition with convolutional neural networks</a:t>
                      </a:r>
                      <a:endParaRPr lang="en-US" sz="1800" b="0" i="0" kern="1200" dirty="0">
                        <a:solidFill>
                          <a:schemeClr val="tx1"/>
                        </a:solidFill>
                        <a:effectLst/>
                        <a:latin typeface="+mn-lt"/>
                        <a:ea typeface="+mn-ea"/>
                        <a:cs typeface="+mn-cs"/>
                      </a:endParaRPr>
                    </a:p>
                    <a:p>
                      <a:r>
                        <a:rPr lang="en-US" dirty="0">
                          <a:solidFill>
                            <a:schemeClr val="tx1"/>
                          </a:solidFill>
                        </a:rPr>
                        <a:t>, 2018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In this paper Han examines the studies conducted in 2018 on image recognition challenges are explored. The studies utilize a technical solution that leverages Convolutional Neural Network (CNN).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Liu, Y. H. (2018, September). Feature extraction and image recognition with convolutional neural networks. In </a:t>
                      </a:r>
                      <a:r>
                        <a:rPr lang="en-IN" sz="1800" i="1" kern="1200" dirty="0">
                          <a:solidFill>
                            <a:schemeClr val="dk1"/>
                          </a:solidFill>
                          <a:effectLst/>
                          <a:latin typeface="+mn-lt"/>
                          <a:ea typeface="+mn-ea"/>
                          <a:cs typeface="+mn-cs"/>
                        </a:rPr>
                        <a:t>Journal of Physics: Conference Series</a:t>
                      </a:r>
                      <a:r>
                        <a:rPr lang="en-IN" sz="1800" kern="1200" dirty="0">
                          <a:solidFill>
                            <a:schemeClr val="dk1"/>
                          </a:solidFill>
                          <a:effectLst/>
                          <a:latin typeface="+mn-lt"/>
                          <a:ea typeface="+mn-ea"/>
                          <a:cs typeface="+mn-cs"/>
                        </a:rPr>
                        <a:t> (Vol. 1087, p. 062032). IOP Publishing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35160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4104045150"/>
              </p:ext>
            </p:extLst>
          </p:nvPr>
        </p:nvGraphicFramePr>
        <p:xfrm>
          <a:off x="299358" y="1082040"/>
          <a:ext cx="11593283" cy="46939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5297714">
                  <a:extLst>
                    <a:ext uri="{9D8B030D-6E8A-4147-A177-3AD203B41FA5}">
                      <a16:colId xmlns:a16="http://schemas.microsoft.com/office/drawing/2014/main" val="2597422784"/>
                    </a:ext>
                  </a:extLst>
                </a:gridCol>
                <a:gridCol w="3009898">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This network efficiently extracts object features at a lower computational cost through local connections and weight sharing. </a:t>
                      </a:r>
                    </a:p>
                    <a:p>
                      <a:r>
                        <a:rPr lang="en-IN" sz="2000" kern="1200" dirty="0">
                          <a:solidFill>
                            <a:schemeClr val="dk1"/>
                          </a:solidFill>
                          <a:effectLst/>
                          <a:latin typeface="+mn-lt"/>
                          <a:ea typeface="+mn-ea"/>
                          <a:cs typeface="+mn-cs"/>
                        </a:rPr>
                        <a:t>Future challenges involve creating a stable computing environment and enhancing speed through hardware and software improvements.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Liu, Y. H. (2018, September). Feature extraction and image recognition with convolutional neural networks. In </a:t>
                      </a:r>
                      <a:r>
                        <a:rPr lang="en-IN" sz="1800" i="1" kern="1200" dirty="0">
                          <a:solidFill>
                            <a:schemeClr val="dk1"/>
                          </a:solidFill>
                          <a:effectLst/>
                          <a:latin typeface="+mn-lt"/>
                          <a:ea typeface="+mn-ea"/>
                          <a:cs typeface="+mn-cs"/>
                        </a:rPr>
                        <a:t>Journal of Physics: Conference Series</a:t>
                      </a:r>
                      <a:r>
                        <a:rPr lang="en-IN" sz="1800" kern="1200" dirty="0">
                          <a:solidFill>
                            <a:schemeClr val="dk1"/>
                          </a:solidFill>
                          <a:effectLst/>
                          <a:latin typeface="+mn-lt"/>
                          <a:ea typeface="+mn-ea"/>
                          <a:cs typeface="+mn-cs"/>
                        </a:rPr>
                        <a:t> (Vol. 1087, p. 062032). IOP Publishing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r h="414169">
                <a:tc>
                  <a:txBody>
                    <a:bodyPr/>
                    <a:lstStyle/>
                    <a:p>
                      <a:r>
                        <a:rPr lang="en-US" sz="2000" dirty="0"/>
                        <a:t>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u="none" strike="noStrike" kern="1200" dirty="0">
                          <a:solidFill>
                            <a:schemeClr val="tx1"/>
                          </a:solidFill>
                          <a:effectLst/>
                          <a:hlinkClick r:id="rId2">
                            <a:extLst>
                              <a:ext uri="{A12FA001-AC4F-418D-AE19-62706E023703}">
                                <ahyp:hlinkClr xmlns:ahyp="http://schemas.microsoft.com/office/drawing/2018/hyperlinkcolor" val="tx"/>
                              </a:ext>
                            </a:extLst>
                          </a:hlinkClick>
                        </a:rPr>
                        <a:t>Mystery behind similarity measures MSE and SSIM</a:t>
                      </a:r>
                      <a:r>
                        <a:rPr lang="en-US" dirty="0">
                          <a:solidFill>
                            <a:schemeClr val="tx1"/>
                          </a:solidFill>
                        </a:rPr>
                        <a:t>, 2014</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effectLst/>
                        </a:rPr>
                        <a:t>G. </a:t>
                      </a:r>
                      <a:r>
                        <a:rPr lang="en-US" sz="2000" kern="1200" dirty="0" err="1">
                          <a:solidFill>
                            <a:schemeClr val="dk1"/>
                          </a:solidFill>
                          <a:effectLst/>
                        </a:rPr>
                        <a:t>Palubinskas</a:t>
                      </a:r>
                      <a:r>
                        <a:rPr lang="en-US" sz="2000" kern="1200" dirty="0">
                          <a:solidFill>
                            <a:schemeClr val="dk1"/>
                          </a:solidFill>
                          <a:effectLst/>
                        </a:rPr>
                        <a:t> discusses that SSIM, derived from generalized Dice measures, maintains scale invariance, while MSE relies on absolute standard deviation values. Theoretical findings are substantiated by experiments on both simulated and real data affected by various distortions.</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err="1">
                          <a:solidFill>
                            <a:schemeClr val="dk1"/>
                          </a:solidFill>
                          <a:effectLst/>
                        </a:rPr>
                        <a:t>Palubinskas</a:t>
                      </a:r>
                      <a:r>
                        <a:rPr lang="en-IN" sz="1800" kern="1200" dirty="0">
                          <a:solidFill>
                            <a:schemeClr val="dk1"/>
                          </a:solidFill>
                          <a:effectLst/>
                        </a:rPr>
                        <a:t>, G. (2014, October). Mystery behind similarity measures MSE and SSIM. In 2014 IEEE International Conference on Image Processing (ICIP) (pp. 575-579). IEEE.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920828"/>
                  </a:ext>
                </a:extLst>
              </a:tr>
            </a:tbl>
          </a:graphicData>
        </a:graphic>
      </p:graphicFrame>
    </p:spTree>
    <p:extLst>
      <p:ext uri="{BB962C8B-B14F-4D97-AF65-F5344CB8AC3E}">
        <p14:creationId xmlns:p14="http://schemas.microsoft.com/office/powerpoint/2010/main" val="266132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72089869"/>
              </p:ext>
            </p:extLst>
          </p:nvPr>
        </p:nvGraphicFramePr>
        <p:xfrm>
          <a:off x="299358" y="441960"/>
          <a:ext cx="11593283" cy="597408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5297714">
                  <a:extLst>
                    <a:ext uri="{9D8B030D-6E8A-4147-A177-3AD203B41FA5}">
                      <a16:colId xmlns:a16="http://schemas.microsoft.com/office/drawing/2014/main" val="2597422784"/>
                    </a:ext>
                  </a:extLst>
                </a:gridCol>
                <a:gridCol w="3009898">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On the Euclidean distance of images</a:t>
                      </a:r>
                      <a:r>
                        <a:rPr lang="en-US" sz="1800" b="0" i="0" u="none" strike="noStrike" kern="1200" dirty="0">
                          <a:solidFill>
                            <a:schemeClr val="tx1"/>
                          </a:solidFill>
                          <a:effectLst/>
                          <a:latin typeface="+mn-lt"/>
                          <a:ea typeface="+mn-ea"/>
                          <a:cs typeface="+mn-cs"/>
                        </a:rPr>
                        <a:t>, </a:t>
                      </a:r>
                      <a:r>
                        <a:rPr lang="en-US" b="0" dirty="0">
                          <a:solidFill>
                            <a:schemeClr val="tx1"/>
                          </a:solidFill>
                        </a:rPr>
                        <a:t>2005</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In their paper published by Wang et al. introduced a new Euclidean distance metric for images called the </a:t>
                      </a:r>
                      <a:r>
                        <a:rPr lang="en-IN" sz="2000" kern="1200" dirty="0" err="1">
                          <a:solidFill>
                            <a:schemeClr val="dk1"/>
                          </a:solidFill>
                          <a:effectLst/>
                          <a:latin typeface="+mn-lt"/>
                          <a:ea typeface="+mn-ea"/>
                          <a:cs typeface="+mn-cs"/>
                        </a:rPr>
                        <a:t>IMage</a:t>
                      </a:r>
                      <a:r>
                        <a:rPr lang="en-IN" sz="2000" kern="1200" dirty="0">
                          <a:solidFill>
                            <a:schemeClr val="dk1"/>
                          </a:solidFill>
                          <a:effectLst/>
                          <a:latin typeface="+mn-lt"/>
                          <a:ea typeface="+mn-ea"/>
                          <a:cs typeface="+mn-cs"/>
                        </a:rPr>
                        <a:t> Euclidean Distance (IMED).</a:t>
                      </a:r>
                    </a:p>
                    <a:p>
                      <a:r>
                        <a:rPr lang="en-IN" sz="2000" kern="1200" dirty="0">
                          <a:solidFill>
                            <a:schemeClr val="dk1"/>
                          </a:solidFill>
                          <a:effectLst/>
                          <a:latin typeface="+mn-lt"/>
                          <a:ea typeface="+mn-ea"/>
                          <a:cs typeface="+mn-cs"/>
                        </a:rPr>
                        <a:t>The conventional Euclidean distance is sensitive to deformation and translation because it lacks consideration of pixel spatial relationships. However, IMED partially mitigates this flaw, making it robust to small image perturbations. The authors argue that IMED is the only intuitively reasonable Euclidean distance for images. IMED is then applied to image recognition, and its key advantage is that it can be embedded in most image classification techniques, such as SVM, LDA, and PCA.</a:t>
                      </a:r>
                    </a:p>
                    <a:p>
                      <a:r>
                        <a:rPr lang="en-IN" sz="2000" kern="1200" dirty="0">
                          <a:solidFill>
                            <a:schemeClr val="dk1"/>
                          </a:solidFill>
                          <a:effectLst/>
                          <a:latin typeface="+mn-lt"/>
                          <a:ea typeface="+mn-ea"/>
                          <a:cs typeface="+mn-cs"/>
                        </a:rPr>
                        <a:t>This embedding is rather efficient and involves a transformation referred to as Standardizing Transform.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Wang, L., Zhang, Y., &amp; Feng, J. (2005). On the Euclidean distance of images. </a:t>
                      </a:r>
                      <a:r>
                        <a:rPr lang="en-IN" sz="1800" i="1" kern="1200" dirty="0">
                          <a:solidFill>
                            <a:schemeClr val="dk1"/>
                          </a:solidFill>
                          <a:effectLst/>
                          <a:latin typeface="+mn-lt"/>
                          <a:ea typeface="+mn-ea"/>
                          <a:cs typeface="+mn-cs"/>
                        </a:rPr>
                        <a:t>IEEE transactions on pattern analysis and machine intelligence</a:t>
                      </a:r>
                      <a:r>
                        <a:rPr lang="en-IN" sz="180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27</a:t>
                      </a:r>
                      <a:r>
                        <a:rPr lang="en-IN" sz="1800" kern="1200" dirty="0">
                          <a:solidFill>
                            <a:schemeClr val="dk1"/>
                          </a:solidFill>
                          <a:effectLst/>
                          <a:latin typeface="+mn-lt"/>
                          <a:ea typeface="+mn-ea"/>
                          <a:cs typeface="+mn-cs"/>
                        </a:rPr>
                        <a:t>(8), 1334-1339.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373993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2823</Words>
  <Application>Microsoft Office PowerPoint</Application>
  <PresentationFormat>Widescreen</PresentationFormat>
  <Paragraphs>217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Rounded MT Bold</vt:lpstr>
      <vt:lpstr>Calibri</vt:lpstr>
      <vt:lpstr>Calibri Light</vt:lpstr>
      <vt:lpstr>Cambria Math</vt:lpstr>
      <vt:lpstr>Georgia</vt:lpstr>
      <vt:lpstr>Wingdings</vt:lpstr>
      <vt:lpstr>Office Theme</vt:lpstr>
      <vt:lpstr>Deepfake Detection:  Examining Algorithmic Synergies for Image Similarity</vt:lpstr>
      <vt:lpstr>Overview</vt:lpstr>
      <vt:lpstr>Introduction</vt:lpstr>
      <vt:lpstr>Literature Review</vt:lpstr>
      <vt:lpstr>PowerPoint Presentation</vt:lpstr>
      <vt:lpstr>PowerPoint Presentation</vt:lpstr>
      <vt:lpstr>PowerPoint Presentation</vt:lpstr>
      <vt:lpstr>PowerPoint Presentation</vt:lpstr>
      <vt:lpstr>PowerPoint Presentation</vt:lpstr>
      <vt:lpstr>Aim and Objective</vt:lpstr>
      <vt:lpstr>PowerPoint Presentation</vt:lpstr>
      <vt:lpstr>Dataset Description</vt:lpstr>
      <vt:lpstr>Overview of the Custom Image Dataset:</vt:lpstr>
      <vt:lpstr>ROOP software</vt:lpstr>
      <vt:lpstr>Data Preprocessing</vt:lpstr>
      <vt:lpstr>Feature Selection</vt:lpstr>
      <vt:lpstr>Feature Importance</vt:lpstr>
      <vt:lpstr>PowerPoint Presentation</vt:lpstr>
      <vt:lpstr>Algorithms Used</vt:lpstr>
      <vt:lpstr>PowerPoint Presentation</vt:lpstr>
      <vt:lpstr>Result &amp; Model Evaluation</vt:lpstr>
      <vt:lpstr>Case 1 - ROOP</vt:lpstr>
      <vt:lpstr>Case 2 - Face_recognisation </vt:lpstr>
      <vt:lpstr>Conclusion</vt:lpstr>
      <vt:lpstr>Future Work</vt:lpstr>
      <vt:lpstr>References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Early Detection of Cardiovascular Disease using Machine Learning Models</dc:title>
  <dc:creator>Akriti .</dc:creator>
  <cp:lastModifiedBy>Akriti .</cp:lastModifiedBy>
  <cp:revision>13</cp:revision>
  <dcterms:created xsi:type="dcterms:W3CDTF">2023-11-16T19:29:10Z</dcterms:created>
  <dcterms:modified xsi:type="dcterms:W3CDTF">2024-02-06T11:05:25Z</dcterms:modified>
</cp:coreProperties>
</file>