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70" r:id="rId4"/>
    <p:sldId id="260" r:id="rId5"/>
    <p:sldId id="262" r:id="rId6"/>
    <p:sldId id="263" r:id="rId7"/>
    <p:sldId id="261" r:id="rId8"/>
    <p:sldId id="264" r:id="rId9"/>
    <p:sldId id="265" r:id="rId10"/>
    <p:sldId id="266" r:id="rId11"/>
    <p:sldId id="271"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60" d="100"/>
          <a:sy n="60" d="100"/>
        </p:scale>
        <p:origin x="832" y="21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71150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159124-D741-41A6-A70E-B4E720471C55}"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28235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3649219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45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3208406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536602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3501048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44629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427220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307644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261430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159124-D741-41A6-A70E-B4E720471C55}"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172356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159124-D741-41A6-A70E-B4E720471C55}" type="datetimeFigureOut">
              <a:rPr lang="en-IN" smtClean="0"/>
              <a:t>12-01-2024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237845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6481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88983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1159124-D741-41A6-A70E-B4E720471C55}" type="datetimeFigureOut">
              <a:rPr lang="en-IN" smtClean="0"/>
              <a:t>12-01-2024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238656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159124-D741-41A6-A70E-B4E720471C55}"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DD6FE5-5643-44EB-8C9A-ACF6C6519C3B}" type="slidenum">
              <a:rPr lang="en-IN" smtClean="0"/>
              <a:t>‹#›</a:t>
            </a:fld>
            <a:endParaRPr lang="en-IN"/>
          </a:p>
        </p:txBody>
      </p:sp>
    </p:spTree>
    <p:extLst>
      <p:ext uri="{BB962C8B-B14F-4D97-AF65-F5344CB8AC3E}">
        <p14:creationId xmlns:p14="http://schemas.microsoft.com/office/powerpoint/2010/main" val="127578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159124-D741-41A6-A70E-B4E720471C55}" type="datetimeFigureOut">
              <a:rPr lang="en-IN" smtClean="0"/>
              <a:t>12-01-2024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DD6FE5-5643-44EB-8C9A-ACF6C6519C3B}" type="slidenum">
              <a:rPr lang="en-IN" smtClean="0"/>
              <a:t>‹#›</a:t>
            </a:fld>
            <a:endParaRPr lang="en-IN"/>
          </a:p>
        </p:txBody>
      </p:sp>
    </p:spTree>
    <p:extLst>
      <p:ext uri="{BB962C8B-B14F-4D97-AF65-F5344CB8AC3E}">
        <p14:creationId xmlns:p14="http://schemas.microsoft.com/office/powerpoint/2010/main" val="162769918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1"/>
            <a:ext cx="11685180" cy="6858000"/>
          </a:xfrm>
        </p:spPr>
        <p:txBody>
          <a:bodyPr>
            <a:normAutofit fontScale="92500" lnSpcReduction="10000"/>
          </a:bodyPr>
          <a:lstStyle/>
          <a:p>
            <a:r>
              <a:rPr lang="en-US" sz="2600" dirty="0" smtClean="0">
                <a:solidFill>
                  <a:schemeClr val="bg1"/>
                </a:solidFill>
                <a:latin typeface="Times New Roman" panose="02020603050405020304" pitchFamily="18" charset="0"/>
                <a:cs typeface="Times New Roman" panose="02020603050405020304" pitchFamily="18" charset="0"/>
              </a:rPr>
              <a:t>          </a:t>
            </a:r>
          </a:p>
          <a:p>
            <a:r>
              <a:rPr lang="en-US" sz="2600" dirty="0" smtClean="0">
                <a:solidFill>
                  <a:schemeClr val="bg1"/>
                </a:solidFill>
                <a:latin typeface="Times New Roman" panose="02020603050405020304" pitchFamily="18" charset="0"/>
                <a:cs typeface="Times New Roman" panose="02020603050405020304" pitchFamily="18" charset="0"/>
              </a:rPr>
              <a:t>                </a:t>
            </a:r>
            <a:r>
              <a:rPr lang="en-US" sz="2600" dirty="0" smtClean="0">
                <a:solidFill>
                  <a:schemeClr val="bg1"/>
                </a:solidFill>
                <a:latin typeface="Times New Roman" panose="02020603050405020304" pitchFamily="18" charset="0"/>
                <a:cs typeface="Times New Roman" panose="02020603050405020304" pitchFamily="18" charset="0"/>
              </a:rPr>
              <a:t>  LULC CHANGE DETECTION OF SATELLITE IMAGES</a:t>
            </a:r>
          </a:p>
          <a:p>
            <a:r>
              <a:rPr lang="en-US" sz="2600" dirty="0">
                <a:solidFill>
                  <a:schemeClr val="bg1"/>
                </a:solidFill>
                <a:latin typeface="Times New Roman" panose="02020603050405020304" pitchFamily="18" charset="0"/>
                <a:cs typeface="Times New Roman" panose="02020603050405020304" pitchFamily="18" charset="0"/>
              </a:rPr>
              <a:t> </a:t>
            </a:r>
            <a:r>
              <a:rPr lang="en-US" sz="2600" dirty="0" smtClean="0">
                <a:solidFill>
                  <a:schemeClr val="bg1"/>
                </a:solidFill>
                <a:latin typeface="Times New Roman" panose="02020603050405020304" pitchFamily="18" charset="0"/>
                <a:cs typeface="Times New Roman" panose="02020603050405020304" pitchFamily="18" charset="0"/>
              </a:rPr>
              <a:t>                                  OF  TWO DIFFERENT IMAGES</a:t>
            </a:r>
            <a:endParaRPr lang="en-US" sz="2600" dirty="0" smtClean="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 </a:t>
            </a:r>
            <a:r>
              <a:rPr lang="en-US" sz="2600" dirty="0" smtClean="0">
                <a:solidFill>
                  <a:schemeClr val="bg1"/>
                </a:solidFill>
                <a:latin typeface="Times New Roman" panose="02020603050405020304" pitchFamily="18" charset="0"/>
                <a:cs typeface="Times New Roman" panose="02020603050405020304" pitchFamily="18" charset="0"/>
              </a:rPr>
              <a:t>        </a:t>
            </a:r>
            <a:r>
              <a:rPr lang="en-US" sz="2600" dirty="0" smtClean="0">
                <a:solidFill>
                  <a:schemeClr val="bg1"/>
                </a:solidFill>
                <a:latin typeface="Times New Roman" panose="02020603050405020304" pitchFamily="18" charset="0"/>
                <a:cs typeface="Times New Roman" panose="02020603050405020304" pitchFamily="18" charset="0"/>
              </a:rPr>
              <a:t>         </a:t>
            </a:r>
            <a:r>
              <a:rPr lang="en-US" sz="2600" dirty="0" smtClean="0">
                <a:solidFill>
                  <a:schemeClr val="bg1"/>
                </a:solidFill>
                <a:latin typeface="Times New Roman" panose="02020603050405020304" pitchFamily="18" charset="0"/>
                <a:cs typeface="Times New Roman" panose="02020603050405020304" pitchFamily="18" charset="0"/>
              </a:rPr>
              <a:t>GRAPHIC ERA DEMMED UNIVERSITY, DEHRADUN</a:t>
            </a:r>
            <a:endParaRPr lang="en-US" sz="3500" dirty="0" smtClean="0">
              <a:latin typeface="Bahnschrift SemiBold" panose="020B0502040204020203" pitchFamily="34" charset="0"/>
            </a:endParaRPr>
          </a:p>
          <a:p>
            <a:r>
              <a:rPr lang="en-US" sz="3500" dirty="0" smtClean="0">
                <a:solidFill>
                  <a:schemeClr val="bg1"/>
                </a:solidFill>
                <a:latin typeface="Bahnschrift SemiBold" panose="020B0502040204020203" pitchFamily="34" charset="0"/>
              </a:rPr>
              <a:t>                   </a:t>
            </a:r>
            <a:r>
              <a:rPr lang="en-US" sz="3500" dirty="0" smtClean="0">
                <a:solidFill>
                  <a:schemeClr val="bg1"/>
                </a:solidFill>
                <a:latin typeface="Bahnschrift SemiBold" panose="020B0502040204020203" pitchFamily="34" charset="0"/>
              </a:rPr>
              <a:t>       </a:t>
            </a:r>
          </a:p>
          <a:p>
            <a:r>
              <a:rPr lang="en-US" sz="3500" dirty="0">
                <a:solidFill>
                  <a:schemeClr val="bg1"/>
                </a:solidFill>
                <a:latin typeface="Bahnschrift SemiBold" panose="020B0502040204020203" pitchFamily="34" charset="0"/>
              </a:rPr>
              <a:t> </a:t>
            </a:r>
            <a:r>
              <a:rPr lang="en-US" sz="3500" dirty="0" smtClean="0">
                <a:solidFill>
                  <a:schemeClr val="bg1"/>
                </a:solidFill>
                <a:latin typeface="Bahnschrift SemiBold" panose="020B0502040204020203" pitchFamily="34" charset="0"/>
              </a:rPr>
              <a:t>                        </a:t>
            </a:r>
            <a:r>
              <a:rPr lang="en-US" sz="3500" dirty="0" smtClean="0">
                <a:solidFill>
                  <a:schemeClr val="bg1"/>
                </a:solidFill>
                <a:latin typeface="Bahnschrift SemiBold" panose="020B0502040204020203" pitchFamily="34" charset="0"/>
              </a:rPr>
              <a:t>  </a:t>
            </a:r>
            <a:r>
              <a:rPr lang="en-US" dirty="0" smtClean="0">
                <a:solidFill>
                  <a:schemeClr val="bg1"/>
                </a:solidFill>
                <a:latin typeface="Times New Roman" panose="02020603050405020304" pitchFamily="18" charset="0"/>
                <a:cs typeface="Times New Roman" panose="02020603050405020304" pitchFamily="18" charset="0"/>
              </a:rPr>
              <a:t>BACHELOR OF TECHNOLOGY</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IN</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COMPUTER </a:t>
            </a:r>
            <a:r>
              <a:rPr lang="en-US" dirty="0" smtClean="0">
                <a:solidFill>
                  <a:schemeClr val="bg1"/>
                </a:solidFill>
                <a:latin typeface="Times New Roman" panose="02020603050405020304" pitchFamily="18" charset="0"/>
                <a:cs typeface="Times New Roman" panose="02020603050405020304" pitchFamily="18" charset="0"/>
              </a:rPr>
              <a:t>SCIENCE &amp; ENGINEERING</a:t>
            </a:r>
            <a:r>
              <a:rPr lang="en-US" dirty="0" smtClean="0">
                <a:solidFill>
                  <a:schemeClr val="bg1"/>
                </a:solidFill>
              </a:rPr>
              <a:t>                                           </a:t>
            </a:r>
          </a:p>
          <a:p>
            <a:endParaRPr lang="en-US" dirty="0"/>
          </a:p>
          <a:p>
            <a:endParaRPr lang="en-US" dirty="0" smtClean="0"/>
          </a:p>
          <a:p>
            <a:endParaRPr lang="en-US" dirty="0" smtClean="0"/>
          </a:p>
          <a:p>
            <a:endParaRPr lang="en-US" dirty="0"/>
          </a:p>
          <a:p>
            <a:endParaRPr lang="en-US" dirty="0" smtClean="0"/>
          </a:p>
          <a:p>
            <a:r>
              <a:rPr lang="en-US" sz="1800" dirty="0" smtClean="0">
                <a:solidFill>
                  <a:schemeClr val="bg1"/>
                </a:solidFill>
                <a:latin typeface="Artifakt Element Book" panose="020B0503050000020004" pitchFamily="34" charset="0"/>
                <a:ea typeface="Artifakt Element Book" panose="020B0503050000020004" pitchFamily="34" charset="0"/>
              </a:rPr>
              <a:t>SUBMITTED BY:AKRITI SHARMA </a:t>
            </a:r>
          </a:p>
          <a:p>
            <a:r>
              <a:rPr lang="en-US" sz="1800" dirty="0" smtClean="0">
                <a:solidFill>
                  <a:schemeClr val="bg1"/>
                </a:solidFill>
                <a:latin typeface="Artifakt Element Book" panose="020B0503050000020004" pitchFamily="34" charset="0"/>
                <a:ea typeface="Artifakt Element Book" panose="020B0503050000020004" pitchFamily="34" charset="0"/>
              </a:rPr>
              <a:t>UNIVERSITY ROLL NO.: 2018651</a:t>
            </a:r>
          </a:p>
          <a:p>
            <a:r>
              <a:rPr lang="en-US" sz="1800" dirty="0" smtClean="0">
                <a:solidFill>
                  <a:schemeClr val="bg1"/>
                </a:solidFill>
                <a:latin typeface="Artifakt Element Book" panose="020B0503050000020004" pitchFamily="34" charset="0"/>
                <a:ea typeface="Artifakt Element Book" panose="020B0503050000020004" pitchFamily="34" charset="0"/>
              </a:rPr>
              <a:t>MENTOR NAME:Mr. </a:t>
            </a:r>
            <a:r>
              <a:rPr lang="en-US" sz="1800" dirty="0" smtClean="0">
                <a:solidFill>
                  <a:schemeClr val="bg1"/>
                </a:solidFill>
                <a:latin typeface="Artifakt Element Book" panose="020B0503050000020004" pitchFamily="34" charset="0"/>
                <a:ea typeface="Artifakt Element Book" panose="020B0503050000020004" pitchFamily="34" charset="0"/>
              </a:rPr>
              <a:t>HEMANT Singh Pokhriya</a:t>
            </a:r>
            <a:endParaRPr lang="en-US" sz="1800" dirty="0" smtClean="0">
              <a:solidFill>
                <a:schemeClr val="bg1"/>
              </a:solidFill>
              <a:latin typeface="Artifakt Element Book" panose="020B0503050000020004" pitchFamily="34" charset="0"/>
              <a:ea typeface="Artifakt Element Book" panose="020B0503050000020004" pitchFamily="34" charset="0"/>
            </a:endParaRPr>
          </a:p>
        </p:txBody>
      </p:sp>
    </p:spTree>
    <p:extLst>
      <p:ext uri="{BB962C8B-B14F-4D97-AF65-F5344CB8AC3E}">
        <p14:creationId xmlns:p14="http://schemas.microsoft.com/office/powerpoint/2010/main" val="2458704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282890"/>
          </a:xfrm>
        </p:spPr>
        <p:txBody>
          <a:bodyPr/>
          <a:lstStyle/>
          <a:p>
            <a:pPr algn="ctr"/>
            <a:r>
              <a:rPr lang="en-US" sz="4400" dirty="0" smtClean="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lulc change detection of satellite images of two different date</a:t>
            </a:r>
            <a:endParaRPr lang="en-IN" sz="2800" dirty="0"/>
          </a:p>
        </p:txBody>
      </p:sp>
      <p:sp>
        <p:nvSpPr>
          <p:cNvPr id="3" name="Content Placeholder 2"/>
          <p:cNvSpPr>
            <a:spLocks noGrp="1"/>
          </p:cNvSpPr>
          <p:nvPr>
            <p:ph idx="1"/>
          </p:nvPr>
        </p:nvSpPr>
        <p:spPr>
          <a:xfrm>
            <a:off x="0" y="1116419"/>
            <a:ext cx="12192000" cy="5741581"/>
          </a:xfrm>
        </p:spPr>
        <p:txBody>
          <a:bodyPr>
            <a:normAutofit/>
          </a:bodyPr>
          <a:lstStyle/>
          <a:p>
            <a:pPr marL="0" indent="0">
              <a:buNone/>
            </a:pPr>
            <a:r>
              <a:rPr lang="en-US" sz="2800" u="sng" dirty="0">
                <a:solidFill>
                  <a:schemeClr val="bg1"/>
                </a:solidFill>
                <a:latin typeface="Algerian" panose="04020705040A02060702" pitchFamily="82" charset="0"/>
              </a:rPr>
              <a:t>RESULT AND DISCUSSION:-</a:t>
            </a:r>
          </a:p>
          <a:p>
            <a:r>
              <a:rPr lang="en-US" sz="1800" dirty="0" smtClean="0">
                <a:solidFill>
                  <a:schemeClr val="bg1"/>
                </a:solidFill>
                <a:latin typeface="Times New Roman" panose="02020603050405020304" pitchFamily="18" charset="0"/>
                <a:cs typeface="Times New Roman" panose="02020603050405020304" pitchFamily="18" charset="0"/>
              </a:rPr>
              <a:t>From these two figures we can say </a:t>
            </a:r>
            <a:r>
              <a:rPr lang="en-US" sz="1800" dirty="0">
                <a:solidFill>
                  <a:schemeClr val="bg1"/>
                </a:solidFill>
                <a:latin typeface="Times New Roman" panose="02020603050405020304" pitchFamily="18" charset="0"/>
                <a:cs typeface="Times New Roman" panose="02020603050405020304" pitchFamily="18" charset="0"/>
              </a:rPr>
              <a:t>that, This overview shows sample image patches </a:t>
            </a:r>
            <a:r>
              <a:rPr lang="en-US" sz="1800" dirty="0" smtClean="0">
                <a:solidFill>
                  <a:schemeClr val="bg1"/>
                </a:solidFill>
                <a:latin typeface="Times New Roman" panose="02020603050405020304" pitchFamily="18" charset="0"/>
                <a:cs typeface="Times New Roman" panose="02020603050405020304" pitchFamily="18" charset="0"/>
              </a:rPr>
              <a:t>of</a:t>
            </a: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all 10 classes covered in the proposed </a:t>
            </a:r>
            <a:r>
              <a:rPr lang="en-US" sz="1800" dirty="0" smtClean="0">
                <a:solidFill>
                  <a:schemeClr val="bg1"/>
                </a:solidFill>
                <a:latin typeface="Times New Roman" panose="02020603050405020304" pitchFamily="18" charset="0"/>
                <a:cs typeface="Times New Roman" panose="02020603050405020304" pitchFamily="18" charset="0"/>
              </a:rPr>
              <a:t>EuroSAT </a:t>
            </a:r>
            <a:r>
              <a:rPr lang="en-US" sz="1800" dirty="0">
                <a:solidFill>
                  <a:schemeClr val="bg1"/>
                </a:solidFill>
                <a:latin typeface="Times New Roman" panose="02020603050405020304" pitchFamily="18" charset="0"/>
                <a:cs typeface="Times New Roman" panose="02020603050405020304" pitchFamily="18" charset="0"/>
              </a:rPr>
              <a:t>dataset. The </a:t>
            </a:r>
            <a:r>
              <a:rPr lang="en-US" sz="1800" dirty="0" smtClean="0">
                <a:solidFill>
                  <a:schemeClr val="bg1"/>
                </a:solidFill>
                <a:latin typeface="Times New Roman" panose="02020603050405020304" pitchFamily="18" charset="0"/>
                <a:cs typeface="Times New Roman" panose="02020603050405020304" pitchFamily="18" charset="0"/>
              </a:rPr>
              <a:t>images measure </a:t>
            </a:r>
            <a:r>
              <a:rPr lang="en-US" sz="1800" dirty="0">
                <a:solidFill>
                  <a:schemeClr val="bg1"/>
                </a:solidFill>
                <a:latin typeface="Times New Roman" panose="02020603050405020304" pitchFamily="18" charset="0"/>
                <a:cs typeface="Times New Roman" panose="02020603050405020304" pitchFamily="18" charset="0"/>
              </a:rPr>
              <a:t>64x64 pixels</a:t>
            </a:r>
            <a:r>
              <a:rPr lang="en-US" sz="1800" dirty="0" smtClean="0">
                <a:solidFill>
                  <a:schemeClr val="bg1"/>
                </a:solidFill>
                <a:latin typeface="Times New Roman" panose="02020603050405020304" pitchFamily="18" charset="0"/>
                <a:cs typeface="Times New Roman" panose="02020603050405020304" pitchFamily="18" charset="0"/>
              </a:rPr>
              <a:t>.</a:t>
            </a: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Each class contains 2,000 to 3,000 image. In total, the dataset has 27,000 </a:t>
            </a:r>
            <a:r>
              <a:rPr lang="en-US" sz="1800" dirty="0" smtClean="0">
                <a:solidFill>
                  <a:schemeClr val="bg1"/>
                </a:solidFill>
                <a:latin typeface="Times New Roman" panose="02020603050405020304" pitchFamily="18" charset="0"/>
                <a:cs typeface="Times New Roman" panose="02020603050405020304" pitchFamily="18" charset="0"/>
              </a:rPr>
              <a:t>geo-referenced</a:t>
            </a: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images. EuroSAT dataset distribution. The georeferenced </a:t>
            </a:r>
            <a:r>
              <a:rPr lang="en-US" sz="1800" dirty="0" smtClean="0">
                <a:solidFill>
                  <a:schemeClr val="bg1"/>
                </a:solidFill>
                <a:latin typeface="Times New Roman" panose="02020603050405020304" pitchFamily="18" charset="0"/>
                <a:cs typeface="Times New Roman" panose="02020603050405020304" pitchFamily="18" charset="0"/>
              </a:rPr>
              <a:t>images </a:t>
            </a:r>
            <a:r>
              <a:rPr lang="en-US" sz="1800" dirty="0">
                <a:solidFill>
                  <a:schemeClr val="bg1"/>
                </a:solidFill>
                <a:latin typeface="Times New Roman" panose="02020603050405020304" pitchFamily="18" charset="0"/>
                <a:cs typeface="Times New Roman" panose="02020603050405020304" pitchFamily="18" charset="0"/>
              </a:rPr>
              <a:t>are distributed all </a:t>
            </a:r>
            <a:r>
              <a:rPr lang="en-US" sz="1800" dirty="0" smtClean="0">
                <a:solidFill>
                  <a:schemeClr val="bg1"/>
                </a:solidFill>
                <a:latin typeface="Times New Roman" panose="02020603050405020304" pitchFamily="18" charset="0"/>
                <a:cs typeface="Times New Roman" panose="02020603050405020304" pitchFamily="18" charset="0"/>
              </a:rPr>
              <a:t>over</a:t>
            </a: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Europe. The distribution is </a:t>
            </a:r>
            <a:r>
              <a:rPr lang="en-US" sz="1800" dirty="0" smtClean="0">
                <a:solidFill>
                  <a:schemeClr val="bg1"/>
                </a:solidFill>
                <a:latin typeface="Times New Roman" panose="02020603050405020304" pitchFamily="18" charset="0"/>
                <a:cs typeface="Times New Roman" panose="02020603050405020304" pitchFamily="18" charset="0"/>
              </a:rPr>
              <a:t>inﬂuenced </a:t>
            </a:r>
            <a:r>
              <a:rPr lang="en-US" sz="1800" dirty="0">
                <a:solidFill>
                  <a:schemeClr val="bg1"/>
                </a:solidFill>
                <a:latin typeface="Times New Roman" panose="02020603050405020304" pitchFamily="18" charset="0"/>
                <a:cs typeface="Times New Roman" panose="02020603050405020304" pitchFamily="18" charset="0"/>
              </a:rPr>
              <a:t>by the number of represented cities per country </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in the European </a:t>
            </a:r>
            <a:r>
              <a:rPr lang="en-US" sz="1800" dirty="0">
                <a:solidFill>
                  <a:schemeClr val="bg1"/>
                </a:solidFill>
                <a:latin typeface="Times New Roman" panose="02020603050405020304" pitchFamily="18" charset="0"/>
                <a:cs typeface="Times New Roman" panose="02020603050405020304" pitchFamily="18" charset="0"/>
              </a:rPr>
              <a:t>Urban Atlas.</a:t>
            </a:r>
            <a:endParaRPr lang="en-GB" sz="1800"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descr="C:\Users\user\Desktop\WhatsApp Image 2024-01-11 at 16.09.15_2fa32b1d.jpg"/>
          <p:cNvPicPr/>
          <p:nvPr/>
        </p:nvPicPr>
        <p:blipFill>
          <a:blip r:embed="rId2">
            <a:extLst>
              <a:ext uri="{28A0092B-C50C-407E-A947-70E740481C1C}">
                <a14:useLocalDpi xmlns:a14="http://schemas.microsoft.com/office/drawing/2010/main" val="0"/>
              </a:ext>
            </a:extLst>
          </a:blip>
          <a:srcRect/>
          <a:stretch>
            <a:fillRect/>
          </a:stretch>
        </p:blipFill>
        <p:spPr bwMode="auto">
          <a:xfrm>
            <a:off x="8515298" y="732294"/>
            <a:ext cx="3676702" cy="2859686"/>
          </a:xfrm>
          <a:prstGeom prst="rect">
            <a:avLst/>
          </a:prstGeom>
          <a:noFill/>
          <a:ln>
            <a:noFill/>
          </a:ln>
        </p:spPr>
      </p:pic>
      <p:pic>
        <p:nvPicPr>
          <p:cNvPr id="7" name="Picture 6" descr="C:\Users\user\AppData\Local\Packages\5319275A.WhatsAppDesktop_cv1g1gvanyjgm\TempState\D6B572A5481F1708192A1DC09DED07FE\WhatsApp Image 2024-01-11 at 16.14.00_4e76c899.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767" y="3659468"/>
            <a:ext cx="5183233" cy="3131044"/>
          </a:xfrm>
          <a:prstGeom prst="rect">
            <a:avLst/>
          </a:prstGeom>
          <a:noFill/>
          <a:ln>
            <a:noFill/>
          </a:ln>
        </p:spPr>
      </p:pic>
    </p:spTree>
    <p:extLst>
      <p:ext uri="{BB962C8B-B14F-4D97-AF65-F5344CB8AC3E}">
        <p14:creationId xmlns:p14="http://schemas.microsoft.com/office/powerpoint/2010/main" val="2346138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967563"/>
          </a:xfrm>
        </p:spPr>
        <p:txBody>
          <a:bodyPr/>
          <a:lstStyle/>
          <a:p>
            <a:pPr algn="ctr"/>
            <a:r>
              <a:rPr lang="en-US" sz="2800" dirty="0" smtClean="0">
                <a:solidFill>
                  <a:schemeClr val="bg1"/>
                </a:solidFill>
                <a:latin typeface="Algerian" panose="04020705040A02060702" pitchFamily="82" charset="0"/>
              </a:rPr>
              <a:t>LULC CHANGE DETECTION OF SATELLITE IMAGES OF TWO DIFFERENT DATE</a:t>
            </a:r>
            <a:endParaRPr lang="en-IN" sz="2800" dirty="0">
              <a:solidFill>
                <a:schemeClr val="bg1"/>
              </a:solidFill>
              <a:latin typeface="Algerian" panose="04020705040A02060702" pitchFamily="82" charset="0"/>
            </a:endParaRPr>
          </a:p>
        </p:txBody>
      </p:sp>
      <p:sp>
        <p:nvSpPr>
          <p:cNvPr id="5" name="Content Placeholder 4"/>
          <p:cNvSpPr>
            <a:spLocks noGrp="1"/>
          </p:cNvSpPr>
          <p:nvPr>
            <p:ph idx="1"/>
          </p:nvPr>
        </p:nvSpPr>
        <p:spPr>
          <a:xfrm>
            <a:off x="0" y="967564"/>
            <a:ext cx="12192000" cy="5816008"/>
          </a:xfrm>
        </p:spPr>
        <p:txBody>
          <a:bodyPr/>
          <a:lstStyle/>
          <a:p>
            <a:r>
              <a:rPr lang="en-US" dirty="0">
                <a:solidFill>
                  <a:schemeClr val="bg1"/>
                </a:solidFill>
                <a:latin typeface="Times New Roman" panose="02020603050405020304" pitchFamily="18" charset="0"/>
                <a:cs typeface="Times New Roman" panose="02020603050405020304" pitchFamily="18" charset="0"/>
              </a:rPr>
              <a:t>Confusion matrix of ResNet-50 CNN </a:t>
            </a:r>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fine-tuned </a:t>
            </a:r>
            <a:r>
              <a:rPr lang="en-US" dirty="0">
                <a:solidFill>
                  <a:schemeClr val="bg1"/>
                </a:solidFill>
                <a:latin typeface="Times New Roman" panose="02020603050405020304" pitchFamily="18" charset="0"/>
                <a:cs typeface="Times New Roman" panose="02020603050405020304" pitchFamily="18" charset="0"/>
              </a:rPr>
              <a:t>against Euro SAT </a:t>
            </a:r>
            <a:r>
              <a:rPr lang="en-US" dirty="0" smtClean="0">
                <a:solidFill>
                  <a:schemeClr val="bg1"/>
                </a:solidFill>
                <a:latin typeface="Times New Roman" panose="02020603050405020304" pitchFamily="18" charset="0"/>
                <a:cs typeface="Times New Roman" panose="02020603050405020304" pitchFamily="18" charset="0"/>
              </a:rPr>
              <a:t>data</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prepared using satellite images </a:t>
            </a:r>
            <a:r>
              <a:rPr lang="en-US" dirty="0" smtClean="0">
                <a:solidFill>
                  <a:schemeClr val="bg1"/>
                </a:solidFill>
                <a:latin typeface="Times New Roman" panose="02020603050405020304" pitchFamily="18" charset="0"/>
                <a:cs typeface="Times New Roman" panose="02020603050405020304" pitchFamily="18" charset="0"/>
              </a:rPr>
              <a:t>in</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RGB color space.</a:t>
            </a:r>
            <a:endParaRPr lang="en-IN"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In order to evaluate the performance </a:t>
            </a:r>
            <a:r>
              <a:rPr lang="en-US" dirty="0" smtClean="0">
                <a:solidFill>
                  <a:schemeClr val="bg1"/>
                </a:solidFill>
                <a:latin typeface="Times New Roman" panose="02020603050405020304" pitchFamily="18" charset="0"/>
                <a:cs typeface="Times New Roman" panose="02020603050405020304" pitchFamily="18" charset="0"/>
              </a:rPr>
              <a:t>of</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deep CNNs </a:t>
            </a:r>
            <a:r>
              <a:rPr lang="en-US" dirty="0" smtClean="0">
                <a:solidFill>
                  <a:schemeClr val="bg1"/>
                </a:solidFill>
                <a:latin typeface="Times New Roman" panose="02020603050405020304" pitchFamily="18" charset="0"/>
                <a:cs typeface="Times New Roman" panose="02020603050405020304" pitchFamily="18" charset="0"/>
              </a:rPr>
              <a:t>using single-band </a:t>
            </a:r>
            <a:r>
              <a:rPr lang="en-US" dirty="0">
                <a:solidFill>
                  <a:schemeClr val="bg1"/>
                </a:solidFill>
                <a:latin typeface="Times New Roman" panose="02020603050405020304" pitchFamily="18" charset="0"/>
                <a:cs typeface="Times New Roman" panose="02020603050405020304" pitchFamily="18" charset="0"/>
              </a:rPr>
              <a:t>images </a:t>
            </a:r>
            <a:r>
              <a:rPr lang="en-US" dirty="0" smtClean="0">
                <a:solidFill>
                  <a:schemeClr val="bg1"/>
                </a:solidFill>
                <a:latin typeface="Times New Roman" panose="02020603050405020304" pitchFamily="18" charset="0"/>
                <a:cs typeface="Times New Roman" panose="02020603050405020304" pitchFamily="18" charset="0"/>
              </a:rPr>
              <a:t>as</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well shortwave-infrared and </a:t>
            </a:r>
            <a:r>
              <a:rPr lang="en-US" dirty="0" smtClean="0">
                <a:solidFill>
                  <a:schemeClr val="bg1"/>
                </a:solidFill>
                <a:latin typeface="Times New Roman" panose="02020603050405020304" pitchFamily="18" charset="0"/>
                <a:cs typeface="Times New Roman" panose="02020603050405020304" pitchFamily="18" charset="0"/>
              </a:rPr>
              <a:t>color </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infrared </a:t>
            </a:r>
            <a:r>
              <a:rPr lang="en-US" dirty="0">
                <a:solidFill>
                  <a:schemeClr val="bg1"/>
                </a:solidFill>
                <a:latin typeface="Times New Roman" panose="02020603050405020304" pitchFamily="18" charset="0"/>
                <a:cs typeface="Times New Roman" panose="02020603050405020304" pitchFamily="18" charset="0"/>
              </a:rPr>
              <a:t>band combinations, we </a:t>
            </a:r>
            <a:r>
              <a:rPr lang="en-US" dirty="0" smtClean="0">
                <a:solidFill>
                  <a:schemeClr val="bg1"/>
                </a:solidFill>
                <a:latin typeface="Times New Roman" panose="02020603050405020304" pitchFamily="18" charset="0"/>
                <a:cs typeface="Times New Roman" panose="02020603050405020304" pitchFamily="18" charset="0"/>
              </a:rPr>
              <a:t>used</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 </a:t>
            </a:r>
            <a:r>
              <a:rPr lang="en-US" dirty="0" smtClean="0">
                <a:solidFill>
                  <a:schemeClr val="bg1"/>
                </a:solidFill>
                <a:latin typeface="Times New Roman" panose="02020603050405020304" pitchFamily="18" charset="0"/>
                <a:cs typeface="Times New Roman" panose="02020603050405020304" pitchFamily="18" charset="0"/>
              </a:rPr>
              <a:t>pertained </a:t>
            </a:r>
            <a:r>
              <a:rPr lang="en-US" dirty="0">
                <a:solidFill>
                  <a:schemeClr val="bg1"/>
                </a:solidFill>
                <a:latin typeface="Times New Roman" panose="02020603050405020304" pitchFamily="18" charset="0"/>
                <a:cs typeface="Times New Roman" panose="02020603050405020304" pitchFamily="18" charset="0"/>
              </a:rPr>
              <a:t>ResNet-50with a </a:t>
            </a:r>
            <a:r>
              <a:rPr lang="en-US" dirty="0" smtClean="0">
                <a:solidFill>
                  <a:schemeClr val="bg1"/>
                </a:solidFill>
                <a:latin typeface="Times New Roman" panose="02020603050405020304" pitchFamily="18" charset="0"/>
                <a:cs typeface="Times New Roman" panose="02020603050405020304" pitchFamily="18" charset="0"/>
              </a:rPr>
              <a:t>ﬁxed</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training-test split to compare </a:t>
            </a:r>
            <a:r>
              <a:rPr lang="en-US" dirty="0" smtClean="0">
                <a:solidFill>
                  <a:schemeClr val="bg1"/>
                </a:solidFill>
                <a:latin typeface="Times New Roman" panose="02020603050405020304" pitchFamily="18" charset="0"/>
                <a:cs typeface="Times New Roman" panose="02020603050405020304" pitchFamily="18" charset="0"/>
              </a:rPr>
              <a:t>the</a:t>
            </a: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 performance of </a:t>
            </a:r>
            <a:r>
              <a:rPr lang="en-US" dirty="0">
                <a:solidFill>
                  <a:schemeClr val="bg1"/>
                </a:solidFill>
                <a:latin typeface="Times New Roman" panose="02020603050405020304" pitchFamily="18" charset="0"/>
                <a:cs typeface="Times New Roman" panose="02020603050405020304" pitchFamily="18" charset="0"/>
              </a:rPr>
              <a:t>the different spectral </a:t>
            </a:r>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Bands.</a:t>
            </a:r>
          </a:p>
          <a:p>
            <a:endParaRPr lang="en-IN" dirty="0"/>
          </a:p>
        </p:txBody>
      </p:sp>
      <p:pic>
        <p:nvPicPr>
          <p:cNvPr id="6" name="Content Placeholder 3" descr="C:\Users\user\AppData\Local\Packages\5319275A.WhatsAppDesktop_cv1g1gvanyjgm\TempState\F51F2CB97557B09A25B8CA407F1F3F29\WhatsApp Image 2024-01-11 at 16.14.53_a7a0c21f.jp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301" y="1275906"/>
            <a:ext cx="6698699" cy="5039833"/>
          </a:xfrm>
          <a:prstGeom prst="rect">
            <a:avLst/>
          </a:prstGeom>
          <a:noFill/>
          <a:ln>
            <a:noFill/>
          </a:ln>
        </p:spPr>
      </p:pic>
    </p:spTree>
    <p:extLst>
      <p:ext uri="{BB962C8B-B14F-4D97-AF65-F5344CB8AC3E}">
        <p14:creationId xmlns:p14="http://schemas.microsoft.com/office/powerpoint/2010/main" val="2145916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228299"/>
          </a:xfrm>
        </p:spPr>
        <p:txBody>
          <a:bodyPr/>
          <a:lstStyle/>
          <a:p>
            <a:pPr algn="ctr"/>
            <a:r>
              <a:rPr lang="en-US" sz="4000" dirty="0" smtClean="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LULC CHANGE DETCTIION OF SATELLITE IMAGES OF TWO DIFFERENT DATES</a:t>
            </a:r>
            <a:endParaRPr lang="en-IN" sz="2800" dirty="0"/>
          </a:p>
        </p:txBody>
      </p:sp>
      <p:sp>
        <p:nvSpPr>
          <p:cNvPr id="3" name="Content Placeholder 2"/>
          <p:cNvSpPr>
            <a:spLocks noGrp="1"/>
          </p:cNvSpPr>
          <p:nvPr>
            <p:ph idx="1"/>
          </p:nvPr>
        </p:nvSpPr>
        <p:spPr>
          <a:xfrm>
            <a:off x="0" y="1228300"/>
            <a:ext cx="12192000" cy="5629700"/>
          </a:xfrm>
        </p:spPr>
        <p:txBody>
          <a:bodyPr>
            <a:normAutofit/>
          </a:bodyPr>
          <a:lstStyle/>
          <a:p>
            <a:pPr marL="0" indent="0">
              <a:buNone/>
            </a:pPr>
            <a:r>
              <a:rPr lang="en-US" sz="2800" u="sng" dirty="0" smtClean="0">
                <a:solidFill>
                  <a:schemeClr val="bg1"/>
                </a:solidFill>
                <a:latin typeface="Algerian" panose="04020705040A02060702" pitchFamily="82" charset="0"/>
              </a:rPr>
              <a:t>CONCLUSIN </a:t>
            </a:r>
            <a:r>
              <a:rPr lang="en-US" sz="2800" u="sng" dirty="0" smtClean="0">
                <a:solidFill>
                  <a:schemeClr val="bg1"/>
                </a:solidFill>
                <a:latin typeface="Algerian" panose="04020705040A02060702" pitchFamily="82" charset="0"/>
              </a:rPr>
              <a:t>:-</a:t>
            </a:r>
            <a:endParaRPr lang="en-US" sz="2800" u="sng" dirty="0" smtClean="0">
              <a:solidFill>
                <a:schemeClr val="bg1"/>
              </a:solidFill>
              <a:latin typeface="Algerian" panose="04020705040A02060702" pitchFamily="82" charset="0"/>
            </a:endParaRPr>
          </a:p>
          <a:p>
            <a:pPr>
              <a:buFont typeface="Wingdings" panose="05000000000000000000" pitchFamily="2" charset="2"/>
              <a:buChar char="q"/>
            </a:pPr>
            <a:r>
              <a:rPr lang="en-US" sz="2800" u="sng" dirty="0" smtClean="0">
                <a:solidFill>
                  <a:schemeClr val="bg1"/>
                </a:solidFill>
                <a:latin typeface="Algerian" panose="04020705040A02060702" pitchFamily="82" charset="0"/>
              </a:rPr>
              <a:t>CONCLUSION</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In this article we cover the issues of land use and land cover distribution. For this study, we present new information based on remote sensing satellite images. To obtain this information, we used publicly and freely available Sentinel-2 satellite images from the Earth observation program Copernicus. </a:t>
            </a:r>
            <a:endParaRPr lang="en-US" sz="16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dirty="0">
                <a:solidFill>
                  <a:schemeClr val="bg1"/>
                </a:solidFill>
                <a:latin typeface="Times New Roman" panose="02020603050405020304" pitchFamily="18" charset="0"/>
                <a:cs typeface="Times New Roman" panose="02020603050405020304" pitchFamily="18" charset="0"/>
              </a:rPr>
              <a:t>prepared data consists of 10 groups containing 13 different spectral bands, a total of 27,000 labels and geographical maps. We provide benchmarks for these data and their spectral bands using state-of-the-art deep convolutional neural networks (CNN). For this new data, we analyzed the performance of 13 different spectral bands</a:t>
            </a:r>
            <a:r>
              <a:rPr lang="en-US" sz="1600" dirty="0" smtClean="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Test results show that the RGB band combination has an overall classification accuracy of 98.57%, which is better than the shortwave infrared and color infrared band combination, and the classification is better than any single test. Overall, free Sentinel-2 satellite imagery has many uses. </a:t>
            </a:r>
            <a:endParaRPr lang="en-US" sz="16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This </a:t>
            </a:r>
            <a:r>
              <a:rPr lang="en-US" sz="1600" dirty="0">
                <a:solidFill>
                  <a:schemeClr val="bg1"/>
                </a:solidFill>
                <a:latin typeface="Times New Roman" panose="02020603050405020304" pitchFamily="18" charset="0"/>
                <a:cs typeface="Times New Roman" panose="02020603050405020304" pitchFamily="18" charset="0"/>
              </a:rPr>
              <a:t>work is an important first step in using the large amounts of satellite data available for machine learning to monitor Earth's terrain at scale. The information provided can be used in many real-world applications. Potential applications include land use and landscape modification or map enhancement.</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505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LULC CHANGE DETECTION OF SATELLITE IMAGE OF TWO DIFFERENT DATE</a:t>
            </a:r>
            <a:endParaRPr lang="en-IN" sz="2800" dirty="0"/>
          </a:p>
        </p:txBody>
      </p:sp>
      <p:sp>
        <p:nvSpPr>
          <p:cNvPr id="3" name="Content Placeholder 2"/>
          <p:cNvSpPr>
            <a:spLocks noGrp="1"/>
          </p:cNvSpPr>
          <p:nvPr>
            <p:ph idx="1"/>
          </p:nvPr>
        </p:nvSpPr>
        <p:spPr/>
        <p:txBody>
          <a:bodyPr>
            <a:normAutofit/>
          </a:bodyPr>
          <a:lstStyle/>
          <a:p>
            <a:endParaRPr lang="en-US" dirty="0" smtClean="0"/>
          </a:p>
          <a:p>
            <a:endParaRPr lang="en-US" dirty="0"/>
          </a:p>
          <a:p>
            <a:pPr marL="0" indent="0">
              <a:buNone/>
            </a:pPr>
            <a:r>
              <a:rPr lang="en-US" sz="4400" b="1" dirty="0" smtClean="0">
                <a:solidFill>
                  <a:schemeClr val="bg1"/>
                </a:solidFill>
                <a:latin typeface="Algerian" panose="04020705040A02060702" pitchFamily="82" charset="0"/>
              </a:rPr>
              <a:t>                  THANK YOU</a:t>
            </a:r>
          </a:p>
          <a:p>
            <a:endParaRPr lang="en-US" dirty="0"/>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3610952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1"/>
            <a:ext cx="10515600" cy="1265274"/>
          </a:xfrm>
        </p:spPr>
        <p:txBody>
          <a:bodyPr/>
          <a:lstStyle/>
          <a:p>
            <a:r>
              <a:rPr lang="en-US" sz="4400" dirty="0" smtClean="0">
                <a:solidFill>
                  <a:schemeClr val="bg1"/>
                </a:solidFill>
                <a:latin typeface="Algerian" panose="04020705040A02060702" pitchFamily="82" charset="0"/>
              </a:rPr>
              <a:t>     </a:t>
            </a:r>
            <a:r>
              <a:rPr lang="en-US" sz="4400" dirty="0" smtClean="0">
                <a:solidFill>
                  <a:schemeClr val="bg1"/>
                </a:solidFill>
                <a:latin typeface="Algerian" panose="04020705040A02060702" pitchFamily="82" charset="0"/>
              </a:rPr>
              <a:t> </a:t>
            </a:r>
            <a:r>
              <a:rPr lang="en-US" sz="2400" dirty="0" smtClean="0">
                <a:solidFill>
                  <a:schemeClr val="bg1"/>
                </a:solidFill>
                <a:latin typeface="Algerian" panose="04020705040A02060702" pitchFamily="82" charset="0"/>
              </a:rPr>
              <a:t>LULC CHANGE DETTECTION OF SATETILLITE IMAGES OF</a:t>
            </a:r>
            <a:br>
              <a:rPr lang="en-US" sz="2400" dirty="0" smtClean="0">
                <a:solidFill>
                  <a:schemeClr val="bg1"/>
                </a:solidFill>
                <a:latin typeface="Algerian" panose="04020705040A02060702" pitchFamily="82" charset="0"/>
              </a:rPr>
            </a:br>
            <a:r>
              <a:rPr lang="en-US" sz="2400" dirty="0">
                <a:solidFill>
                  <a:schemeClr val="bg1"/>
                </a:solidFill>
                <a:latin typeface="Algerian" panose="04020705040A02060702" pitchFamily="82" charset="0"/>
              </a:rPr>
              <a:t> </a:t>
            </a:r>
            <a:r>
              <a:rPr lang="en-US" sz="2400" dirty="0" smtClean="0">
                <a:solidFill>
                  <a:schemeClr val="bg1"/>
                </a:solidFill>
                <a:latin typeface="Algerian" panose="04020705040A02060702" pitchFamily="82" charset="0"/>
              </a:rPr>
              <a:t>                                      TWO DIFFERENT DATE</a:t>
            </a:r>
            <a:endParaRPr lang="en-IN" sz="24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0" y="510363"/>
            <a:ext cx="12192000" cy="6347637"/>
          </a:xfrm>
        </p:spPr>
        <p:txBody>
          <a:bodyPr>
            <a:normAutofit/>
          </a:bodyPr>
          <a:lstStyle/>
          <a:p>
            <a:pPr marL="0" indent="0">
              <a:buNone/>
            </a:pPr>
            <a:endParaRPr lang="en-GB" sz="2800" u="sng" dirty="0" smtClean="0">
              <a:solidFill>
                <a:schemeClr val="bg1"/>
              </a:solidFill>
              <a:latin typeface="Algerian" panose="04020705040A02060702" pitchFamily="82" charset="0"/>
              <a:cs typeface="Times New Roman" panose="02020603050405020304" pitchFamily="18" charset="0"/>
            </a:endParaRPr>
          </a:p>
          <a:p>
            <a:pPr marL="0" indent="0">
              <a:buNone/>
            </a:pPr>
            <a:r>
              <a:rPr lang="en-GB" sz="2800" u="sng" dirty="0" smtClean="0">
                <a:solidFill>
                  <a:schemeClr val="bg1"/>
                </a:solidFill>
                <a:latin typeface="Algerian" panose="04020705040A02060702" pitchFamily="82" charset="0"/>
                <a:cs typeface="Times New Roman" panose="02020603050405020304" pitchFamily="18" charset="0"/>
              </a:rPr>
              <a:t>INTRODUCTION</a:t>
            </a:r>
            <a:r>
              <a:rPr lang="en-GB" sz="2800" u="sng" dirty="0" smtClean="0">
                <a:solidFill>
                  <a:schemeClr val="bg1"/>
                </a:solidFill>
                <a:latin typeface="Algerian" panose="04020705040A02060702" pitchFamily="82" charset="0"/>
                <a:cs typeface="Times New Roman" panose="02020603050405020304" pitchFamily="18" charset="0"/>
              </a:rPr>
              <a:t>:-</a:t>
            </a:r>
            <a:endParaRPr lang="en-GB" sz="2800" u="sng" dirty="0">
              <a:solidFill>
                <a:schemeClr val="bg1"/>
              </a:solidFill>
              <a:latin typeface="Algerian" panose="04020705040A02060702" pitchFamily="82" charset="0"/>
              <a:cs typeface="Times New Roman" panose="02020603050405020304" pitchFamily="18" charset="0"/>
            </a:endParaRP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The "LULC Change Detection of Different Image Satellites" project is based on deep learning. This project uses deep learning to solve this problem. It provides advantages such as easier operation and greater control of land cover and land use data. Land cover refers to the physical structure of the earth's surface, represented by the distribution of vegetation, water, soil and other physical elements. </a:t>
            </a:r>
            <a:endParaRPr lang="en-US" sz="18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We are currently at the edge of having public </a:t>
            </a:r>
            <a:r>
              <a:rPr lang="en-US" sz="1800" dirty="0" smtClean="0">
                <a:solidFill>
                  <a:schemeClr val="bg1"/>
                </a:solidFill>
                <a:latin typeface="Times New Roman" panose="02020603050405020304" pitchFamily="18" charset="0"/>
                <a:cs typeface="Times New Roman" panose="02020603050405020304" pitchFamily="18" charset="0"/>
              </a:rPr>
              <a:t>and continuous </a:t>
            </a:r>
            <a:r>
              <a:rPr lang="en-US" sz="1800" dirty="0">
                <a:solidFill>
                  <a:schemeClr val="bg1"/>
                </a:solidFill>
                <a:latin typeface="Times New Roman" panose="02020603050405020304" pitchFamily="18" charset="0"/>
                <a:cs typeface="Times New Roman" panose="02020603050405020304" pitchFamily="18" charset="0"/>
              </a:rPr>
              <a:t>access to satellite image data for </a:t>
            </a:r>
            <a:r>
              <a:rPr lang="en-US" sz="1800" dirty="0" smtClean="0">
                <a:solidFill>
                  <a:schemeClr val="bg1"/>
                </a:solidFill>
                <a:latin typeface="Times New Roman" panose="02020603050405020304" pitchFamily="18" charset="0"/>
                <a:cs typeface="Times New Roman" panose="02020603050405020304" pitchFamily="18" charset="0"/>
              </a:rPr>
              <a:t>Earth observation</a:t>
            </a:r>
            <a:r>
              <a:rPr lang="en-US" sz="1800" dirty="0">
                <a:solidFill>
                  <a:schemeClr val="bg1"/>
                </a:solidFill>
                <a:latin typeface="Times New Roman" panose="02020603050405020304" pitchFamily="18" charset="0"/>
                <a:cs typeface="Times New Roman" panose="02020603050405020304" pitchFamily="18" charset="0"/>
              </a:rPr>
              <a:t>. Governmental programs such as ESA’s Coper-</a:t>
            </a:r>
            <a:r>
              <a:rPr lang="en-US" sz="1800" dirty="0" err="1">
                <a:solidFill>
                  <a:schemeClr val="bg1"/>
                </a:solidFill>
                <a:latin typeface="Times New Roman" panose="02020603050405020304" pitchFamily="18" charset="0"/>
                <a:cs typeface="Times New Roman" panose="02020603050405020304" pitchFamily="18" charset="0"/>
              </a:rPr>
              <a:t>nicus</a:t>
            </a:r>
            <a:r>
              <a:rPr lang="en-US" sz="1800" dirty="0">
                <a:solidFill>
                  <a:schemeClr val="bg1"/>
                </a:solidFill>
                <a:latin typeface="Times New Roman" panose="02020603050405020304" pitchFamily="18" charset="0"/>
                <a:cs typeface="Times New Roman" panose="02020603050405020304" pitchFamily="18" charset="0"/>
              </a:rPr>
              <a:t> and NASA’s Landsat are taking signiﬁcant efforts </a:t>
            </a:r>
            <a:r>
              <a:rPr lang="en-US" sz="1800" dirty="0" smtClean="0">
                <a:solidFill>
                  <a:schemeClr val="bg1"/>
                </a:solidFill>
                <a:latin typeface="Times New Roman" panose="02020603050405020304" pitchFamily="18" charset="0"/>
                <a:cs typeface="Times New Roman" panose="02020603050405020304" pitchFamily="18" charset="0"/>
              </a:rPr>
              <a:t>to make </a:t>
            </a:r>
            <a:r>
              <a:rPr lang="en-US" sz="1800" dirty="0">
                <a:solidFill>
                  <a:schemeClr val="bg1"/>
                </a:solidFill>
                <a:latin typeface="Times New Roman" panose="02020603050405020304" pitchFamily="18" charset="0"/>
                <a:cs typeface="Times New Roman" panose="02020603050405020304" pitchFamily="18" charset="0"/>
              </a:rPr>
              <a:t>such data freely available for commercial and non-commercial purpose with the intention to fuel innovation </a:t>
            </a:r>
            <a:r>
              <a:rPr lang="en-US" sz="1800" dirty="0" smtClean="0">
                <a:solidFill>
                  <a:schemeClr val="bg1"/>
                </a:solidFill>
                <a:latin typeface="Times New Roman" panose="02020603050405020304" pitchFamily="18" charset="0"/>
                <a:cs typeface="Times New Roman" panose="02020603050405020304" pitchFamily="18" charset="0"/>
              </a:rPr>
              <a:t>and entrepreneurship.</a:t>
            </a: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Land use and land change have become an important part of current strategies for managing natural resources and monitoring environmental change. Observing the Earth from space is now as important as natural resources for understanding human activities over time</a:t>
            </a:r>
            <a:r>
              <a:rPr lang="en-US" sz="1800" dirty="0" smtClean="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a:solidFill>
                  <a:schemeClr val="bg1"/>
                </a:solidFill>
                <a:latin typeface="Times New Roman" panose="02020603050405020304" pitchFamily="18" charset="0"/>
                <a:cs typeface="Times New Roman" panose="02020603050405020304" pitchFamily="18" charset="0"/>
              </a:rPr>
              <a:t>The aim of land </a:t>
            </a:r>
            <a:r>
              <a:rPr lang="en-US" sz="1800" dirty="0" smtClean="0">
                <a:solidFill>
                  <a:schemeClr val="bg1"/>
                </a:solidFill>
                <a:latin typeface="Times New Roman" panose="02020603050405020304" pitchFamily="18" charset="0"/>
                <a:cs typeface="Times New Roman" panose="02020603050405020304" pitchFamily="18" charset="0"/>
              </a:rPr>
              <a:t>use and </a:t>
            </a:r>
            <a:r>
              <a:rPr lang="en-US" sz="1800" dirty="0">
                <a:solidFill>
                  <a:schemeClr val="bg1"/>
                </a:solidFill>
                <a:latin typeface="Times New Roman" panose="02020603050405020304" pitchFamily="18" charset="0"/>
                <a:cs typeface="Times New Roman" panose="02020603050405020304" pitchFamily="18" charset="0"/>
              </a:rPr>
              <a:t>land cover classiﬁcation is to automatically provide </a:t>
            </a:r>
            <a:r>
              <a:rPr lang="en-US" sz="1800" dirty="0" smtClean="0">
                <a:solidFill>
                  <a:schemeClr val="bg1"/>
                </a:solidFill>
                <a:latin typeface="Times New Roman" panose="02020603050405020304" pitchFamily="18" charset="0"/>
                <a:cs typeface="Times New Roman" panose="02020603050405020304" pitchFamily="18" charset="0"/>
              </a:rPr>
              <a:t>labels describing </a:t>
            </a:r>
            <a:r>
              <a:rPr lang="en-US" sz="1800" dirty="0">
                <a:solidFill>
                  <a:schemeClr val="bg1"/>
                </a:solidFill>
                <a:latin typeface="Times New Roman" panose="02020603050405020304" pitchFamily="18" charset="0"/>
                <a:cs typeface="Times New Roman" panose="02020603050405020304" pitchFamily="18" charset="0"/>
              </a:rPr>
              <a:t>the represented physical land type or how a </a:t>
            </a:r>
            <a:r>
              <a:rPr lang="en-US" sz="1800" dirty="0" smtClean="0">
                <a:solidFill>
                  <a:schemeClr val="bg1"/>
                </a:solidFill>
                <a:latin typeface="Times New Roman" panose="02020603050405020304" pitchFamily="18" charset="0"/>
                <a:cs typeface="Times New Roman" panose="02020603050405020304" pitchFamily="18" charset="0"/>
              </a:rPr>
              <a:t>land area </a:t>
            </a:r>
            <a:r>
              <a:rPr lang="en-US" sz="1800" dirty="0">
                <a:solidFill>
                  <a:schemeClr val="bg1"/>
                </a:solidFill>
                <a:latin typeface="Times New Roman" panose="02020603050405020304" pitchFamily="18" charset="0"/>
                <a:cs typeface="Times New Roman" panose="02020603050405020304" pitchFamily="18" charset="0"/>
              </a:rPr>
              <a:t>is used (e.g., residential, industrial)</a:t>
            </a:r>
            <a:endParaRPr lang="en-US" sz="18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bg1"/>
              </a:solidFill>
            </a:endParaRPr>
          </a:p>
        </p:txBody>
      </p:sp>
    </p:spTree>
    <p:extLst>
      <p:ext uri="{BB962C8B-B14F-4D97-AF65-F5344CB8AC3E}">
        <p14:creationId xmlns:p14="http://schemas.microsoft.com/office/powerpoint/2010/main" val="594645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394" y="0"/>
            <a:ext cx="9404723" cy="1041991"/>
          </a:xfrm>
        </p:spPr>
        <p:txBody>
          <a:bodyPr/>
          <a:lstStyle/>
          <a:p>
            <a:pPr algn="ctr"/>
            <a:r>
              <a:rPr lang="en-US" sz="2800" dirty="0" smtClean="0">
                <a:solidFill>
                  <a:schemeClr val="bg1"/>
                </a:solidFill>
                <a:latin typeface="Algerian" panose="04020705040A02060702" pitchFamily="82" charset="0"/>
              </a:rPr>
              <a:t>LULC CHANGE DETECTION OF SATELLITE IMAGES OF                                                                                TWO DIFFERENT DATES</a:t>
            </a:r>
            <a:endParaRPr lang="en-IN" sz="28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0" y="1041990"/>
            <a:ext cx="12192000" cy="5816009"/>
          </a:xfrm>
        </p:spPr>
        <p:txBody>
          <a:bodyPr>
            <a:normAutofit/>
          </a:bodyPr>
          <a:lstStyle/>
          <a:p>
            <a:r>
              <a:rPr lang="en-US" dirty="0" smtClean="0">
                <a:solidFill>
                  <a:schemeClr val="bg1"/>
                </a:solidFill>
                <a:latin typeface="Algerian" panose="04020705040A02060702" pitchFamily="82" charset="0"/>
              </a:rPr>
              <a:t>OBJECTIVE:</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Land Use and Land Cover (LULC) change detection using satellite images of two different dates is a common and valuable application in remote sensing and GIS (Geographic Information System). The objective of such a project can be multifaceted, and here are some key goals and components you might consider:</a:t>
            </a:r>
          </a:p>
          <a:p>
            <a:pP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Identify </a:t>
            </a:r>
            <a:r>
              <a:rPr lang="en-US" sz="1600" dirty="0">
                <a:solidFill>
                  <a:schemeClr val="bg1"/>
                </a:solidFill>
                <a:latin typeface="Times New Roman" panose="02020603050405020304" pitchFamily="18" charset="0"/>
                <a:cs typeface="Times New Roman" panose="02020603050405020304" pitchFamily="18" charset="0"/>
              </a:rPr>
              <a:t>Changes in Land Use and Land </a:t>
            </a:r>
            <a:r>
              <a:rPr lang="en-US" sz="1600" dirty="0" smtClean="0">
                <a:solidFill>
                  <a:schemeClr val="bg1"/>
                </a:solidFill>
                <a:latin typeface="Times New Roman" panose="02020603050405020304" pitchFamily="18" charset="0"/>
                <a:cs typeface="Times New Roman" panose="02020603050405020304" pitchFamily="18" charset="0"/>
              </a:rPr>
              <a:t>Cover: The </a:t>
            </a:r>
            <a:r>
              <a:rPr lang="en-US" sz="1600" dirty="0">
                <a:solidFill>
                  <a:schemeClr val="bg1"/>
                </a:solidFill>
                <a:latin typeface="Times New Roman" panose="02020603050405020304" pitchFamily="18" charset="0"/>
                <a:cs typeface="Times New Roman" panose="02020603050405020304" pitchFamily="18" charset="0"/>
              </a:rPr>
              <a:t>primary goal is to detect and quantify changes in land use and land cover between the two dates of satellite imagery. This includes changes in urbanization, agricultural land, forests, water bodies, etc.</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Temporal </a:t>
            </a:r>
            <a:r>
              <a:rPr lang="en-US" sz="1600" dirty="0" smtClean="0">
                <a:solidFill>
                  <a:schemeClr val="bg1"/>
                </a:solidFill>
                <a:latin typeface="Times New Roman" panose="02020603050405020304" pitchFamily="18" charset="0"/>
                <a:cs typeface="Times New Roman" panose="02020603050405020304" pitchFamily="18" charset="0"/>
              </a:rPr>
              <a:t>Analysis: Analyze </a:t>
            </a:r>
            <a:r>
              <a:rPr lang="en-US" sz="1600" dirty="0">
                <a:solidFill>
                  <a:schemeClr val="bg1"/>
                </a:solidFill>
                <a:latin typeface="Times New Roman" panose="02020603050405020304" pitchFamily="18" charset="0"/>
                <a:cs typeface="Times New Roman" panose="02020603050405020304" pitchFamily="18" charset="0"/>
              </a:rPr>
              <a:t>the temporal dynamics of land cover changes. Understanding when and how quickly changes occur can provide insights into the rate of urban expansion, deforestation, or other land-use transformations.</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Accuracy </a:t>
            </a:r>
            <a:r>
              <a:rPr lang="en-US" sz="1600" dirty="0" smtClean="0">
                <a:solidFill>
                  <a:schemeClr val="bg1"/>
                </a:solidFill>
                <a:latin typeface="Times New Roman" panose="02020603050405020304" pitchFamily="18" charset="0"/>
                <a:cs typeface="Times New Roman" panose="02020603050405020304" pitchFamily="18" charset="0"/>
              </a:rPr>
              <a:t>Assessment: Validate </a:t>
            </a:r>
            <a:r>
              <a:rPr lang="en-US" sz="1600" dirty="0">
                <a:solidFill>
                  <a:schemeClr val="bg1"/>
                </a:solidFill>
                <a:latin typeface="Times New Roman" panose="02020603050405020304" pitchFamily="18" charset="0"/>
                <a:cs typeface="Times New Roman" panose="02020603050405020304" pitchFamily="18" charset="0"/>
              </a:rPr>
              <a:t>the accuracy of the change detection results. This involves comparing the classified land cover changes with ground truth data or higher-resolution imagery to ensure the reliability of the findings</a:t>
            </a:r>
            <a:r>
              <a:rPr lang="en-US" sz="1600" dirty="0" smtClean="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Generate Change </a:t>
            </a:r>
            <a:r>
              <a:rPr lang="en-US" sz="1600" dirty="0" smtClean="0">
                <a:solidFill>
                  <a:schemeClr val="bg1"/>
                </a:solidFill>
                <a:latin typeface="Times New Roman" panose="02020603050405020304" pitchFamily="18" charset="0"/>
                <a:cs typeface="Times New Roman" panose="02020603050405020304" pitchFamily="18" charset="0"/>
              </a:rPr>
              <a:t>Maps: Create </a:t>
            </a:r>
            <a:r>
              <a:rPr lang="en-US" sz="1600" dirty="0">
                <a:solidFill>
                  <a:schemeClr val="bg1"/>
                </a:solidFill>
                <a:latin typeface="Times New Roman" panose="02020603050405020304" pitchFamily="18" charset="0"/>
                <a:cs typeface="Times New Roman" panose="02020603050405020304" pitchFamily="18" charset="0"/>
              </a:rPr>
              <a:t>visual representations of land cover changes, such as change maps, highlighting areas of transformation. These maps can be used for communication and decision-making.</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Quantify Change </a:t>
            </a:r>
            <a:r>
              <a:rPr lang="en-US" sz="1600" dirty="0" smtClean="0">
                <a:solidFill>
                  <a:schemeClr val="bg1"/>
                </a:solidFill>
                <a:latin typeface="Times New Roman" panose="02020603050405020304" pitchFamily="18" charset="0"/>
                <a:cs typeface="Times New Roman" panose="02020603050405020304" pitchFamily="18" charset="0"/>
              </a:rPr>
              <a:t>Magnitude: Quantify </a:t>
            </a:r>
            <a:r>
              <a:rPr lang="en-US" sz="1600" dirty="0">
                <a:solidFill>
                  <a:schemeClr val="bg1"/>
                </a:solidFill>
                <a:latin typeface="Times New Roman" panose="02020603050405020304" pitchFamily="18" charset="0"/>
                <a:cs typeface="Times New Roman" panose="02020603050405020304" pitchFamily="18" charset="0"/>
              </a:rPr>
              <a:t>the extent and magnitude of changes in different land cover classes. This can involve calculating the percentage change in each land cover type or identifying hotspots of significant change.</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Impact </a:t>
            </a:r>
            <a:r>
              <a:rPr lang="en-US" sz="1600" dirty="0" smtClean="0">
                <a:solidFill>
                  <a:schemeClr val="bg1"/>
                </a:solidFill>
                <a:latin typeface="Times New Roman" panose="02020603050405020304" pitchFamily="18" charset="0"/>
                <a:cs typeface="Times New Roman" panose="02020603050405020304" pitchFamily="18" charset="0"/>
              </a:rPr>
              <a:t>Assessment: Investigate </a:t>
            </a:r>
            <a:r>
              <a:rPr lang="en-US" sz="1600" dirty="0">
                <a:solidFill>
                  <a:schemeClr val="bg1"/>
                </a:solidFill>
                <a:latin typeface="Times New Roman" panose="02020603050405020304" pitchFamily="18" charset="0"/>
                <a:cs typeface="Times New Roman" panose="02020603050405020304" pitchFamily="18" charset="0"/>
              </a:rPr>
              <a:t>the potential impacts of land cover changes on the environment, ecosystems, and human activities. Understand the consequences of these changes for biodiversity, water resources, climate, and urban development.</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85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10654235" cy="999460"/>
          </a:xfrm>
        </p:spPr>
        <p:txBody>
          <a:bodyPr/>
          <a:lstStyle/>
          <a:p>
            <a:pPr algn="ctr"/>
            <a:r>
              <a:rPr lang="en-US" sz="2800" dirty="0" smtClean="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LULC CHANGE DETECTION OF SATELLITE IMAGES OF TWO DIFFERENT DATE</a:t>
            </a:r>
            <a:endParaRPr lang="en-IN" sz="2800" dirty="0"/>
          </a:p>
        </p:txBody>
      </p:sp>
      <p:sp>
        <p:nvSpPr>
          <p:cNvPr id="3" name="Content Placeholder 2"/>
          <p:cNvSpPr>
            <a:spLocks noGrp="1"/>
          </p:cNvSpPr>
          <p:nvPr>
            <p:ph idx="1"/>
          </p:nvPr>
        </p:nvSpPr>
        <p:spPr>
          <a:xfrm>
            <a:off x="0" y="839972"/>
            <a:ext cx="12192000" cy="6018028"/>
          </a:xfrm>
        </p:spPr>
        <p:txBody>
          <a:bodyPr>
            <a:normAutofit/>
          </a:bodyPr>
          <a:lstStyle/>
          <a:p>
            <a:pPr marL="0" indent="0">
              <a:buNone/>
            </a:pPr>
            <a:r>
              <a:rPr lang="en-US" sz="2400" u="sng" dirty="0">
                <a:solidFill>
                  <a:schemeClr val="bg1"/>
                </a:solidFill>
                <a:latin typeface="Algerian" panose="04020705040A02060702" pitchFamily="82" charset="0"/>
              </a:rPr>
              <a:t> </a:t>
            </a:r>
            <a:r>
              <a:rPr lang="en-US" sz="2400" u="sng" dirty="0" smtClean="0">
                <a:solidFill>
                  <a:schemeClr val="bg1"/>
                </a:solidFill>
                <a:latin typeface="Algerian" panose="04020705040A02060702" pitchFamily="82" charset="0"/>
              </a:rPr>
              <a:t>PROBLEM STATEMENT</a:t>
            </a:r>
            <a:r>
              <a:rPr lang="en-US" sz="2400" u="sng" dirty="0" smtClean="0">
                <a:solidFill>
                  <a:schemeClr val="bg1"/>
                </a:solidFill>
                <a:latin typeface="Algerian" panose="04020705040A02060702" pitchFamily="82" charset="0"/>
              </a:rPr>
              <a:t>:-</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In recent years, the rapid urbanization, climate change, and anthropogenic activities have led to significant alterations in the land use and land cover patterns within [your study area]. Understanding the spatiotemporal dynamics of these changes is critical for sustainable land management, environmental conservation, and informed decision-making by local authorities and policymakers. However, there is a lack of up-to-date and accurate information on the extent, magnitude, and nature of land cover changes in the region.</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This project aims to address the following challenges</a:t>
            </a:r>
            <a:r>
              <a:rPr lang="en-US" sz="1600" dirty="0" smtClean="0">
                <a:solidFill>
                  <a:schemeClr val="bg1"/>
                </a:solidFill>
                <a:latin typeface="Times New Roman" panose="02020603050405020304" pitchFamily="18" charset="0"/>
                <a:cs typeface="Times New Roman" panose="02020603050405020304" pitchFamily="18" charset="0"/>
              </a:rPr>
              <a:t>:</a:t>
            </a:r>
            <a:endParaRPr lang="en-US" sz="1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Identifying Land Use and Land Cover </a:t>
            </a:r>
            <a:r>
              <a:rPr lang="en-US" sz="1600" dirty="0" smtClean="0">
                <a:solidFill>
                  <a:schemeClr val="bg1"/>
                </a:solidFill>
                <a:latin typeface="Times New Roman" panose="02020603050405020304" pitchFamily="18" charset="0"/>
                <a:cs typeface="Times New Roman" panose="02020603050405020304" pitchFamily="18" charset="0"/>
              </a:rPr>
              <a:t>Changes: Lack </a:t>
            </a:r>
            <a:r>
              <a:rPr lang="en-US" sz="1600" dirty="0">
                <a:solidFill>
                  <a:schemeClr val="bg1"/>
                </a:solidFill>
                <a:latin typeface="Times New Roman" panose="02020603050405020304" pitchFamily="18" charset="0"/>
                <a:cs typeface="Times New Roman" panose="02020603050405020304" pitchFamily="18" charset="0"/>
              </a:rPr>
              <a:t>of comprehensive information regarding the changes in land use and land cover between [date 1] and [date 2] hinders our ability to understand the evolving landscape.</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Quantifying the Impact of Urbanization and Human </a:t>
            </a:r>
            <a:r>
              <a:rPr lang="en-US" sz="1600" dirty="0" smtClean="0">
                <a:solidFill>
                  <a:schemeClr val="bg1"/>
                </a:solidFill>
                <a:latin typeface="Times New Roman" panose="02020603050405020304" pitchFamily="18" charset="0"/>
                <a:cs typeface="Times New Roman" panose="02020603050405020304" pitchFamily="18" charset="0"/>
              </a:rPr>
              <a:t>Activities: The </a:t>
            </a:r>
            <a:r>
              <a:rPr lang="en-US" sz="1600" dirty="0">
                <a:solidFill>
                  <a:schemeClr val="bg1"/>
                </a:solidFill>
                <a:latin typeface="Times New Roman" panose="02020603050405020304" pitchFamily="18" charset="0"/>
                <a:cs typeface="Times New Roman" panose="02020603050405020304" pitchFamily="18" charset="0"/>
              </a:rPr>
              <a:t>increasing urbanization and human activities are suspected to be major contributors to land cover changes, but the specific impacts and their extent remain unclear</a:t>
            </a:r>
            <a:r>
              <a:rPr lang="en-US" sz="1900" dirty="0" smtClean="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Environmental </a:t>
            </a:r>
            <a:r>
              <a:rPr lang="en-US" sz="1600" dirty="0" smtClean="0">
                <a:solidFill>
                  <a:schemeClr val="bg1"/>
                </a:solidFill>
                <a:latin typeface="Times New Roman" panose="02020603050405020304" pitchFamily="18" charset="0"/>
                <a:cs typeface="Times New Roman" panose="02020603050405020304" pitchFamily="18" charset="0"/>
              </a:rPr>
              <a:t>Consequences: The </a:t>
            </a:r>
            <a:r>
              <a:rPr lang="en-US" sz="1600" dirty="0">
                <a:solidFill>
                  <a:schemeClr val="bg1"/>
                </a:solidFill>
                <a:latin typeface="Times New Roman" panose="02020603050405020304" pitchFamily="18" charset="0"/>
                <a:cs typeface="Times New Roman" panose="02020603050405020304" pitchFamily="18" charset="0"/>
              </a:rPr>
              <a:t>consequences of land cover changes on the environment, including effects on biodiversity, water resources, and climate, are not well-studied and understood.</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Illegal Activities and Environmental </a:t>
            </a:r>
            <a:r>
              <a:rPr lang="en-US" sz="1600" dirty="0" smtClean="0">
                <a:solidFill>
                  <a:schemeClr val="bg1"/>
                </a:solidFill>
                <a:latin typeface="Times New Roman" panose="02020603050405020304" pitchFamily="18" charset="0"/>
                <a:cs typeface="Times New Roman" panose="02020603050405020304" pitchFamily="18" charset="0"/>
              </a:rPr>
              <a:t>Violations: There </a:t>
            </a:r>
            <a:r>
              <a:rPr lang="en-US" sz="1600" dirty="0">
                <a:solidFill>
                  <a:schemeClr val="bg1"/>
                </a:solidFill>
                <a:latin typeface="Times New Roman" panose="02020603050405020304" pitchFamily="18" charset="0"/>
                <a:cs typeface="Times New Roman" panose="02020603050405020304" pitchFamily="18" charset="0"/>
              </a:rPr>
              <a:t>is a need to detect and document instances of illegal activities, such as deforestation, unauthorized construction, or land-use changes that may violate environmental regulations.</a:t>
            </a: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Data Integration and Holistic </a:t>
            </a:r>
            <a:r>
              <a:rPr lang="en-US" sz="1600" dirty="0" smtClean="0">
                <a:solidFill>
                  <a:schemeClr val="bg1"/>
                </a:solidFill>
                <a:latin typeface="Times New Roman" panose="02020603050405020304" pitchFamily="18" charset="0"/>
                <a:cs typeface="Times New Roman" panose="02020603050405020304" pitchFamily="18" charset="0"/>
              </a:rPr>
              <a:t>Understanding: Limited </a:t>
            </a:r>
            <a:r>
              <a:rPr lang="en-US" sz="1600" dirty="0">
                <a:solidFill>
                  <a:schemeClr val="bg1"/>
                </a:solidFill>
                <a:latin typeface="Times New Roman" panose="02020603050405020304" pitchFamily="18" charset="0"/>
                <a:cs typeface="Times New Roman" panose="02020603050405020304" pitchFamily="18" charset="0"/>
              </a:rPr>
              <a:t>integration of satellite imagery data with other relevant datasets prevents us from obtaining a holistic understanding of the factors influencing land cover changes and their interconnected impacts.</a:t>
            </a:r>
          </a:p>
        </p:txBody>
      </p:sp>
    </p:spTree>
    <p:extLst>
      <p:ext uri="{BB962C8B-B14F-4D97-AF65-F5344CB8AC3E}">
        <p14:creationId xmlns:p14="http://schemas.microsoft.com/office/powerpoint/2010/main" val="3058944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
            <a:ext cx="9404723" cy="988828"/>
          </a:xfrm>
        </p:spPr>
        <p:txBody>
          <a:bodyPr/>
          <a:lstStyle/>
          <a:p>
            <a:pPr algn="ctr"/>
            <a:r>
              <a:rPr lang="en-US" sz="2800" dirty="0" smtClean="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LULC CHANGE DETECTION OF SATELLITE IMAGES OF TWO DIFFERENT DATES</a:t>
            </a:r>
            <a:endParaRPr lang="en-IN" sz="2800" dirty="0"/>
          </a:p>
        </p:txBody>
      </p:sp>
      <p:sp>
        <p:nvSpPr>
          <p:cNvPr id="3" name="Content Placeholder 2"/>
          <p:cNvSpPr>
            <a:spLocks noGrp="1"/>
          </p:cNvSpPr>
          <p:nvPr>
            <p:ph idx="1"/>
          </p:nvPr>
        </p:nvSpPr>
        <p:spPr>
          <a:xfrm>
            <a:off x="0" y="914400"/>
            <a:ext cx="12192000" cy="5943600"/>
          </a:xfrm>
        </p:spPr>
        <p:txBody>
          <a:bodyPr>
            <a:normAutofit/>
          </a:bodyPr>
          <a:lstStyle/>
          <a:p>
            <a:pPr marL="0" indent="0">
              <a:buNone/>
            </a:pPr>
            <a:r>
              <a:rPr lang="en-US" sz="2800" u="sng" dirty="0">
                <a:solidFill>
                  <a:schemeClr val="bg1"/>
                </a:solidFill>
                <a:latin typeface="Algerian" panose="04020705040A02060702" pitchFamily="82" charset="0"/>
              </a:rPr>
              <a:t>METHODOLOGY</a:t>
            </a:r>
            <a:r>
              <a:rPr lang="en-US" sz="2800" u="sng" dirty="0" smtClean="0">
                <a:solidFill>
                  <a:schemeClr val="bg1"/>
                </a:solidFill>
                <a:latin typeface="Algerian" panose="04020705040A02060702" pitchFamily="82" charset="0"/>
              </a:rPr>
              <a:t>:-</a:t>
            </a:r>
          </a:p>
          <a:p>
            <a:pPr>
              <a:buFont typeface="Wingdings" panose="05000000000000000000" pitchFamily="2" charset="2"/>
              <a:buChar char="v"/>
            </a:pPr>
            <a:r>
              <a:rPr lang="en-IN"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Implementing a deep learning-based methodology for Land Use and Land Cover (LULC) change detection involves several </a:t>
            </a:r>
            <a:r>
              <a:rPr lang="en-US" sz="1600" dirty="0" smtClean="0">
                <a:solidFill>
                  <a:schemeClr val="bg1"/>
                </a:solidFill>
                <a:latin typeface="Times New Roman" panose="02020603050405020304" pitchFamily="18" charset="0"/>
                <a:cs typeface="Times New Roman" panose="02020603050405020304" pitchFamily="18" charset="0"/>
              </a:rPr>
              <a:t>    key </a:t>
            </a:r>
            <a:r>
              <a:rPr lang="en-US" sz="1600" dirty="0">
                <a:solidFill>
                  <a:schemeClr val="bg1"/>
                </a:solidFill>
                <a:latin typeface="Times New Roman" panose="02020603050405020304" pitchFamily="18" charset="0"/>
                <a:cs typeface="Times New Roman" panose="02020603050405020304" pitchFamily="18" charset="0"/>
              </a:rPr>
              <a:t>steps. Here is a generalized outline for such a project</a:t>
            </a:r>
            <a:r>
              <a:rPr lang="en-US" sz="1600" dirty="0" smtClean="0">
                <a:solidFill>
                  <a:schemeClr val="bg1"/>
                </a:solidFill>
                <a:latin typeface="Times New Roman" panose="02020603050405020304" pitchFamily="18" charset="0"/>
                <a:cs typeface="Times New Roman" panose="02020603050405020304" pitchFamily="18" charset="0"/>
              </a:rPr>
              <a:t>:</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1</a:t>
            </a:r>
            <a:r>
              <a:rPr lang="en-US" sz="1600" dirty="0">
                <a:solidFill>
                  <a:schemeClr val="bg1"/>
                </a:solidFill>
                <a:latin typeface="Times New Roman" panose="02020603050405020304" pitchFamily="18" charset="0"/>
                <a:cs typeface="Times New Roman" panose="02020603050405020304" pitchFamily="18" charset="0"/>
              </a:rPr>
              <a:t>. Data Collection and Preprocessing:</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a</a:t>
            </a:r>
            <a:r>
              <a:rPr lang="en-US" sz="1600" dirty="0">
                <a:solidFill>
                  <a:schemeClr val="bg1"/>
                </a:solidFill>
                <a:latin typeface="Times New Roman" panose="02020603050405020304" pitchFamily="18" charset="0"/>
                <a:cs typeface="Times New Roman" panose="02020603050405020304" pitchFamily="18" charset="0"/>
              </a:rPr>
              <a:t>. Satellite Imagery Acquisition:</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Obtain satellite imagery for the two different dates of interest. Ensure compatibility in terms of resolution</a:t>
            </a:r>
            <a:r>
              <a:rPr lang="en-US" sz="1600" dirty="0" smtClean="0">
                <a:solidFill>
                  <a:schemeClr val="bg1"/>
                </a:solidFill>
                <a:latin typeface="Times New Roman" panose="02020603050405020304" pitchFamily="18" charset="0"/>
                <a:cs typeface="Times New Roman" panose="02020603050405020304" pitchFamily="18" charset="0"/>
              </a:rPr>
              <a:t>, spectral </a:t>
            </a:r>
            <a:r>
              <a:rPr lang="en-US" sz="1600" dirty="0">
                <a:solidFill>
                  <a:schemeClr val="bg1"/>
                </a:solidFill>
                <a:latin typeface="Times New Roman" panose="02020603050405020304" pitchFamily="18" charset="0"/>
                <a:cs typeface="Times New Roman" panose="02020603050405020304" pitchFamily="18" charset="0"/>
              </a:rPr>
              <a:t>bands, and geographic coverage.</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b</a:t>
            </a:r>
            <a:r>
              <a:rPr lang="en-US" sz="1600" dirty="0">
                <a:solidFill>
                  <a:schemeClr val="bg1"/>
                </a:solidFill>
                <a:latin typeface="Times New Roman" panose="02020603050405020304" pitchFamily="18" charset="0"/>
                <a:cs typeface="Times New Roman" panose="02020603050405020304" pitchFamily="18" charset="0"/>
              </a:rPr>
              <a:t>. Data Preprocessing:</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Perform radiometric and atmospheric correction to enhance image quality.</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Georeferenced </a:t>
            </a:r>
            <a:r>
              <a:rPr lang="en-US" sz="1600" dirty="0">
                <a:solidFill>
                  <a:schemeClr val="bg1"/>
                </a:solidFill>
                <a:latin typeface="Times New Roman" panose="02020603050405020304" pitchFamily="18" charset="0"/>
                <a:cs typeface="Times New Roman" panose="02020603050405020304" pitchFamily="18" charset="0"/>
              </a:rPr>
              <a:t>the images to a common coordinate system.</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Split the images into smaller tiles or patches for efficient processing.</a:t>
            </a:r>
            <a:r>
              <a:rPr lang="en-IN" sz="1600" dirty="0" smtClean="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a:p>
            <a:pPr marL="0" indent="0">
              <a:buNone/>
            </a:pPr>
            <a:r>
              <a:rPr lang="en-US" sz="1700" dirty="0">
                <a:solidFill>
                  <a:schemeClr val="bg1"/>
                </a:solidFill>
                <a:latin typeface="Times New Roman" panose="02020603050405020304" pitchFamily="18" charset="0"/>
                <a:cs typeface="Times New Roman" panose="02020603050405020304" pitchFamily="18" charset="0"/>
              </a:rPr>
              <a:t>2. Labeling and Ground Truth Generation:</a:t>
            </a:r>
          </a:p>
          <a:p>
            <a:pPr marL="0" indent="0">
              <a:buNone/>
            </a:pPr>
            <a:r>
              <a:rPr lang="en-US" sz="1700" dirty="0" smtClean="0">
                <a:solidFill>
                  <a:schemeClr val="bg1"/>
                </a:solidFill>
                <a:latin typeface="Times New Roman" panose="02020603050405020304" pitchFamily="18" charset="0"/>
                <a:cs typeface="Times New Roman" panose="02020603050405020304" pitchFamily="18" charset="0"/>
              </a:rPr>
              <a:t>      a</a:t>
            </a:r>
            <a:r>
              <a:rPr lang="en-US" sz="1700" dirty="0">
                <a:solidFill>
                  <a:schemeClr val="bg1"/>
                </a:solidFill>
                <a:latin typeface="Times New Roman" panose="02020603050405020304" pitchFamily="18" charset="0"/>
                <a:cs typeface="Times New Roman" panose="02020603050405020304" pitchFamily="18" charset="0"/>
              </a:rPr>
              <a:t>. Manual Labeling:</a:t>
            </a:r>
          </a:p>
          <a:p>
            <a:pPr marL="0" indent="0">
              <a:buNone/>
            </a:pPr>
            <a:r>
              <a:rPr lang="en-US" sz="1700" dirty="0" smtClean="0">
                <a:solidFill>
                  <a:schemeClr val="bg1"/>
                </a:solidFill>
                <a:latin typeface="Times New Roman" panose="02020603050405020304" pitchFamily="18" charset="0"/>
                <a:cs typeface="Times New Roman" panose="02020603050405020304" pitchFamily="18" charset="0"/>
              </a:rPr>
              <a:t>           - </a:t>
            </a:r>
            <a:r>
              <a:rPr lang="en-US" sz="1700" dirty="0">
                <a:solidFill>
                  <a:schemeClr val="bg1"/>
                </a:solidFill>
                <a:latin typeface="Times New Roman" panose="02020603050405020304" pitchFamily="18" charset="0"/>
                <a:cs typeface="Times New Roman" panose="02020603050405020304" pitchFamily="18" charset="0"/>
              </a:rPr>
              <a:t>Manually label a subset of the images to create ground truth data for training and validation.</a:t>
            </a:r>
          </a:p>
          <a:p>
            <a:pPr marL="0" indent="0">
              <a:buNone/>
            </a:pPr>
            <a:r>
              <a:rPr lang="en-US" sz="1700" dirty="0" smtClean="0">
                <a:solidFill>
                  <a:schemeClr val="bg1"/>
                </a:solidFill>
                <a:latin typeface="Times New Roman" panose="02020603050405020304" pitchFamily="18" charset="0"/>
                <a:cs typeface="Times New Roman" panose="02020603050405020304" pitchFamily="18" charset="0"/>
              </a:rPr>
              <a:t>           - </a:t>
            </a:r>
            <a:r>
              <a:rPr lang="en-US" sz="1700" dirty="0">
                <a:solidFill>
                  <a:schemeClr val="bg1"/>
                </a:solidFill>
                <a:latin typeface="Times New Roman" panose="02020603050405020304" pitchFamily="18" charset="0"/>
                <a:cs typeface="Times New Roman" panose="02020603050405020304" pitchFamily="18" charset="0"/>
              </a:rPr>
              <a:t>Label land cover classes such as urban areas, forests, water bodies, etc.</a:t>
            </a:r>
          </a:p>
          <a:p>
            <a:pPr marL="0" indent="0">
              <a:buNone/>
            </a:pPr>
            <a:endParaRPr lang="en-IN"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742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925033"/>
          </a:xfrm>
        </p:spPr>
        <p:txBody>
          <a:bodyPr/>
          <a:lstStyle/>
          <a:p>
            <a:pPr algn="ctr"/>
            <a:r>
              <a:rPr lang="en-US" sz="2800" dirty="0" smtClean="0">
                <a:solidFill>
                  <a:schemeClr val="bg1"/>
                </a:solidFill>
                <a:latin typeface="Algerian" panose="04020705040A02060702" pitchFamily="82" charset="0"/>
              </a:rPr>
              <a:t>LULC CHANGE DETECTION OF SATELLITE IMAGES OF TWO DIFFERENT DATE</a:t>
            </a:r>
            <a:endParaRPr lang="en-IN" sz="28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0" y="925033"/>
            <a:ext cx="12192000" cy="5932967"/>
          </a:xfrm>
        </p:spPr>
        <p:txBody>
          <a:bodyPr/>
          <a:lstStyle/>
          <a:p>
            <a:pPr marL="0" indent="0">
              <a:buNone/>
            </a:pPr>
            <a:r>
              <a:rPr lang="en-US" sz="2800" u="sng" dirty="0">
                <a:solidFill>
                  <a:schemeClr val="bg1"/>
                </a:solidFill>
                <a:latin typeface="Algerian" panose="04020705040A02060702" pitchFamily="82" charset="0"/>
              </a:rPr>
              <a:t>METHODOLOGY</a:t>
            </a:r>
            <a:r>
              <a:rPr lang="en-US" sz="2800" u="sng" dirty="0" smtClean="0">
                <a:solidFill>
                  <a:schemeClr val="bg1"/>
                </a:solidFill>
                <a:latin typeface="Algerian" panose="04020705040A02060702" pitchFamily="82" charset="0"/>
              </a:rPr>
              <a:t>:-</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b. Data Augmentation:</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Augment the labeled dataset to increase its size and diversity. This helps improve the model's ability to generalize.</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3</a:t>
            </a:r>
            <a:r>
              <a:rPr lang="en-US" sz="1600" dirty="0">
                <a:solidFill>
                  <a:schemeClr val="bg1"/>
                </a:solidFill>
                <a:latin typeface="Times New Roman" panose="02020603050405020304" pitchFamily="18" charset="0"/>
                <a:cs typeface="Times New Roman" panose="02020603050405020304" pitchFamily="18" charset="0"/>
              </a:rPr>
              <a:t>. Deep Learning Model Selection:</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a</a:t>
            </a:r>
            <a:r>
              <a:rPr lang="en-US" sz="1600" dirty="0">
                <a:solidFill>
                  <a:schemeClr val="bg1"/>
                </a:solidFill>
                <a:latin typeface="Times New Roman" panose="02020603050405020304" pitchFamily="18" charset="0"/>
                <a:cs typeface="Times New Roman" panose="02020603050405020304" pitchFamily="18" charset="0"/>
              </a:rPr>
              <a:t>. Architecture Choice:</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Choose a suitable deep learning architecture for image classification. Convolutional Neural Networks (CNNs) are commonly used for this purpose.</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b</a:t>
            </a:r>
            <a:r>
              <a:rPr lang="en-US" sz="1600" dirty="0">
                <a:solidFill>
                  <a:schemeClr val="bg1"/>
                </a:solidFill>
                <a:latin typeface="Times New Roman" panose="02020603050405020304" pitchFamily="18" charset="0"/>
                <a:cs typeface="Times New Roman" panose="02020603050405020304" pitchFamily="18" charset="0"/>
              </a:rPr>
              <a:t>. Transfer Learning:</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Consider using pre-trained models (e.g., ResNet, VGG, or MobileNet) for feature extraction. Fine-tune the model on the labeled dataset for LULC change detection</a:t>
            </a:r>
            <a:r>
              <a:rPr lang="en-US" sz="1600" dirty="0" smtClean="0">
                <a:solidFill>
                  <a:schemeClr val="bg1"/>
                </a:solidFill>
                <a:latin typeface="Times New Roman" panose="02020603050405020304" pitchFamily="18" charset="0"/>
                <a:cs typeface="Times New Roman" panose="02020603050405020304" pitchFamily="18" charset="0"/>
              </a:rPr>
              <a:t>.</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4. Dataset Splitting:</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-Divide </a:t>
            </a:r>
            <a:r>
              <a:rPr lang="en-US" sz="1600" dirty="0">
                <a:solidFill>
                  <a:schemeClr val="bg1"/>
                </a:solidFill>
                <a:latin typeface="Times New Roman" panose="02020603050405020304" pitchFamily="18" charset="0"/>
                <a:cs typeface="Times New Roman" panose="02020603050405020304" pitchFamily="18" charset="0"/>
              </a:rPr>
              <a:t>the labeled dataset into training, validation, and testing sets. Ensure a balanced representation of different land cover classes in each set.</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5. Model Training:</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-Train </a:t>
            </a:r>
            <a:r>
              <a:rPr lang="en-US" sz="1600" dirty="0">
                <a:solidFill>
                  <a:schemeClr val="bg1"/>
                </a:solidFill>
                <a:latin typeface="Times New Roman" panose="02020603050405020304" pitchFamily="18" charset="0"/>
                <a:cs typeface="Times New Roman" panose="02020603050405020304" pitchFamily="18" charset="0"/>
              </a:rPr>
              <a:t>the deep learning model using the training dataset.</a:t>
            </a:r>
            <a:endParaRPr lang="en-US" sz="16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4188036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
            <a:ext cx="9404723" cy="1105786"/>
          </a:xfrm>
        </p:spPr>
        <p:txBody>
          <a:bodyPr/>
          <a:lstStyle/>
          <a:p>
            <a:pPr algn="ctr"/>
            <a:r>
              <a:rPr lang="en-US" sz="4400" dirty="0" smtClean="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LULC CHANGE DETECTION OF SATELLITE IMAGES OF TWO DIFFERENT DATE</a:t>
            </a:r>
            <a:endParaRPr lang="en-IN" sz="2800" dirty="0"/>
          </a:p>
        </p:txBody>
      </p:sp>
      <p:sp>
        <p:nvSpPr>
          <p:cNvPr id="3" name="Content Placeholder 2"/>
          <p:cNvSpPr>
            <a:spLocks noGrp="1"/>
          </p:cNvSpPr>
          <p:nvPr>
            <p:ph idx="1"/>
          </p:nvPr>
        </p:nvSpPr>
        <p:spPr>
          <a:xfrm>
            <a:off x="0" y="988828"/>
            <a:ext cx="12192000" cy="5869172"/>
          </a:xfrm>
        </p:spPr>
        <p:txBody>
          <a:bodyPr>
            <a:normAutofit fontScale="92500" lnSpcReduction="10000"/>
          </a:bodyPr>
          <a:lstStyle/>
          <a:p>
            <a:pPr marL="0" indent="0">
              <a:buNone/>
            </a:pPr>
            <a:r>
              <a:rPr lang="en-US" sz="2800" u="sng" dirty="0" smtClean="0">
                <a:solidFill>
                  <a:schemeClr val="bg1"/>
                </a:solidFill>
                <a:latin typeface="Algerian" panose="04020705040A02060702" pitchFamily="82" charset="0"/>
              </a:rPr>
              <a:t>METHODOLOGY:-</a:t>
            </a:r>
            <a:endParaRPr lang="en-IN" sz="2800" u="sng" dirty="0">
              <a:solidFill>
                <a:schemeClr val="bg1"/>
              </a:solidFill>
              <a:latin typeface="Algerian" panose="04020705040A02060702" pitchFamily="82" charset="0"/>
            </a:endParaRPr>
          </a:p>
          <a:p>
            <a:pPr marL="0" indent="0">
              <a:buNone/>
            </a:pPr>
            <a:r>
              <a:rPr lang="en-GB"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6. LULC Change Detection:</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a</a:t>
            </a:r>
            <a:r>
              <a:rPr lang="en-US" sz="1600" dirty="0">
                <a:solidFill>
                  <a:schemeClr val="bg1"/>
                </a:solidFill>
                <a:latin typeface="Times New Roman" panose="02020603050405020304" pitchFamily="18" charset="0"/>
                <a:cs typeface="Times New Roman" panose="02020603050405020304" pitchFamily="18" charset="0"/>
              </a:rPr>
              <a:t>. Image Differencing:</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Apply the trained model to classify land cover in images from the two different dates.</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Perform pixel-wise differencing to identify changes between the classified images.</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b</a:t>
            </a:r>
            <a:r>
              <a:rPr lang="en-US" sz="1600" dirty="0">
                <a:solidFill>
                  <a:schemeClr val="bg1"/>
                </a:solidFill>
                <a:latin typeface="Times New Roman" panose="02020603050405020304" pitchFamily="18" charset="0"/>
                <a:cs typeface="Times New Roman" panose="02020603050405020304" pitchFamily="18" charset="0"/>
              </a:rPr>
              <a:t>. Post-Processing:</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Apply morphological operations to refine the detected changes and eliminate small artifacts.</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 </a:t>
            </a:r>
            <a:r>
              <a:rPr lang="en-US" sz="1600" dirty="0">
                <a:solidFill>
                  <a:schemeClr val="bg1"/>
                </a:solidFill>
                <a:latin typeface="Times New Roman" panose="02020603050405020304" pitchFamily="18" charset="0"/>
                <a:cs typeface="Times New Roman" panose="02020603050405020304" pitchFamily="18" charset="0"/>
              </a:rPr>
              <a:t>Consider temporal filtering to enhance the temporal consistency of the change map.</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7</a:t>
            </a:r>
            <a:r>
              <a:rPr lang="en-US" sz="1600" dirty="0">
                <a:solidFill>
                  <a:schemeClr val="bg1"/>
                </a:solidFill>
                <a:latin typeface="Times New Roman" panose="02020603050405020304" pitchFamily="18" charset="0"/>
                <a:cs typeface="Times New Roman" panose="02020603050405020304" pitchFamily="18" charset="0"/>
              </a:rPr>
              <a:t>. Validation and Accuracy Assessment:</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-Compare </a:t>
            </a:r>
            <a:r>
              <a:rPr lang="en-US" sz="1600" dirty="0">
                <a:solidFill>
                  <a:schemeClr val="bg1"/>
                </a:solidFill>
                <a:latin typeface="Times New Roman" panose="02020603050405020304" pitchFamily="18" charset="0"/>
                <a:cs typeface="Times New Roman" panose="02020603050405020304" pitchFamily="18" charset="0"/>
              </a:rPr>
              <a:t>the predicted changes with ground truth data or higher-resolution imagery to assess the accuracy of the model.</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Utilize metrics such as precision, recall, F1 score, and overall accuracy for evaluation.</a:t>
            </a:r>
            <a:endParaRPr lang="en-IN" sz="1600" dirty="0">
              <a:solidFill>
                <a:schemeClr val="bg1"/>
              </a:solidFill>
              <a:latin typeface="Times New Roman" panose="02020603050405020304" pitchFamily="18" charset="0"/>
              <a:cs typeface="Times New Roman" panose="02020603050405020304" pitchFamily="18" charset="0"/>
            </a:endParaRPr>
          </a:p>
          <a:p>
            <a:pPr marL="0" indent="0">
              <a:buNone/>
            </a:pPr>
            <a:r>
              <a:rPr lang="en-US" sz="1700" dirty="0">
                <a:solidFill>
                  <a:schemeClr val="bg1"/>
                </a:solidFill>
                <a:latin typeface="Times New Roman" panose="02020603050405020304" pitchFamily="18" charset="0"/>
                <a:cs typeface="Times New Roman" panose="02020603050405020304" pitchFamily="18" charset="0"/>
              </a:rPr>
              <a:t>8. Visualization and Interpretation:</a:t>
            </a:r>
          </a:p>
          <a:p>
            <a:pPr marL="0" indent="0">
              <a:buNone/>
            </a:pPr>
            <a:r>
              <a:rPr lang="en-US" sz="1700" dirty="0" smtClean="0">
                <a:solidFill>
                  <a:schemeClr val="bg1"/>
                </a:solidFill>
                <a:latin typeface="Times New Roman" panose="02020603050405020304" pitchFamily="18" charset="0"/>
                <a:cs typeface="Times New Roman" panose="02020603050405020304" pitchFamily="18" charset="0"/>
              </a:rPr>
              <a:t>-Visualize </a:t>
            </a:r>
            <a:r>
              <a:rPr lang="en-US" sz="1700" dirty="0">
                <a:solidFill>
                  <a:schemeClr val="bg1"/>
                </a:solidFill>
                <a:latin typeface="Times New Roman" panose="02020603050405020304" pitchFamily="18" charset="0"/>
                <a:cs typeface="Times New Roman" panose="02020603050405020304" pitchFamily="18" charset="0"/>
              </a:rPr>
              <a:t>the LULC change map and generate summary </a:t>
            </a:r>
            <a:r>
              <a:rPr lang="en-US" sz="1700" dirty="0" smtClean="0">
                <a:solidFill>
                  <a:schemeClr val="bg1"/>
                </a:solidFill>
                <a:latin typeface="Times New Roman" panose="02020603050405020304" pitchFamily="18" charset="0"/>
                <a:cs typeface="Times New Roman" panose="02020603050405020304" pitchFamily="18" charset="0"/>
              </a:rPr>
              <a:t>statistics. Interpret </a:t>
            </a:r>
            <a:r>
              <a:rPr lang="en-US" sz="1700" dirty="0">
                <a:solidFill>
                  <a:schemeClr val="bg1"/>
                </a:solidFill>
                <a:latin typeface="Times New Roman" panose="02020603050405020304" pitchFamily="18" charset="0"/>
                <a:cs typeface="Times New Roman" panose="02020603050405020304" pitchFamily="18" charset="0"/>
              </a:rPr>
              <a:t>the results in the context of the study area's characteristics and known events.</a:t>
            </a:r>
          </a:p>
          <a:p>
            <a:pPr marL="0" indent="0">
              <a:buNone/>
            </a:pPr>
            <a:r>
              <a:rPr lang="en-US" sz="1700" dirty="0">
                <a:solidFill>
                  <a:schemeClr val="bg1"/>
                </a:solidFill>
                <a:latin typeface="Times New Roman" panose="02020603050405020304" pitchFamily="18" charset="0"/>
                <a:cs typeface="Times New Roman" panose="02020603050405020304" pitchFamily="18" charset="0"/>
              </a:rPr>
              <a:t>9. Documentation and Reporting:</a:t>
            </a:r>
          </a:p>
          <a:p>
            <a:pPr marL="0" indent="0">
              <a:buNone/>
            </a:pPr>
            <a:r>
              <a:rPr lang="en-US" sz="1700" dirty="0" smtClean="0">
                <a:solidFill>
                  <a:schemeClr val="bg1"/>
                </a:solidFill>
                <a:latin typeface="Times New Roman" panose="02020603050405020304" pitchFamily="18" charset="0"/>
                <a:cs typeface="Times New Roman" panose="02020603050405020304" pitchFamily="18" charset="0"/>
              </a:rPr>
              <a:t>-Document </a:t>
            </a:r>
            <a:r>
              <a:rPr lang="en-US" sz="1700" dirty="0">
                <a:solidFill>
                  <a:schemeClr val="bg1"/>
                </a:solidFill>
                <a:latin typeface="Times New Roman" panose="02020603050405020304" pitchFamily="18" charset="0"/>
                <a:cs typeface="Times New Roman" panose="02020603050405020304" pitchFamily="18" charset="0"/>
              </a:rPr>
              <a:t>the methodology, including parameters, datasets, and </a:t>
            </a:r>
            <a:r>
              <a:rPr lang="en-US" sz="1700" dirty="0" smtClean="0">
                <a:solidFill>
                  <a:schemeClr val="bg1"/>
                </a:solidFill>
                <a:latin typeface="Times New Roman" panose="02020603050405020304" pitchFamily="18" charset="0"/>
                <a:cs typeface="Times New Roman" panose="02020603050405020304" pitchFamily="18" charset="0"/>
              </a:rPr>
              <a:t>results. Prepare </a:t>
            </a:r>
            <a:r>
              <a:rPr lang="en-US" sz="1700" dirty="0">
                <a:solidFill>
                  <a:schemeClr val="bg1"/>
                </a:solidFill>
                <a:latin typeface="Times New Roman" panose="02020603050405020304" pitchFamily="18" charset="0"/>
                <a:cs typeface="Times New Roman" panose="02020603050405020304" pitchFamily="18" charset="0"/>
              </a:rPr>
              <a:t>a comprehensive report summarizing the LULC change detection findings and their implications.</a:t>
            </a:r>
            <a:endParaRPr lang="en-IN"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281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903767"/>
          </a:xfrm>
        </p:spPr>
        <p:txBody>
          <a:bodyPr/>
          <a:lstStyle/>
          <a:p>
            <a:pPr algn="ctr"/>
            <a:r>
              <a:rPr lang="en-US" sz="2800" dirty="0" smtClean="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LULC CHANGE DETECTION OF SATELLITE IMAGES OF TWO DIFFERENT DATES</a:t>
            </a:r>
            <a:endParaRPr lang="en-IN" sz="2800" dirty="0"/>
          </a:p>
        </p:txBody>
      </p:sp>
      <p:sp>
        <p:nvSpPr>
          <p:cNvPr id="3" name="Content Placeholder 2"/>
          <p:cNvSpPr>
            <a:spLocks noGrp="1"/>
          </p:cNvSpPr>
          <p:nvPr>
            <p:ph idx="1"/>
          </p:nvPr>
        </p:nvSpPr>
        <p:spPr>
          <a:xfrm>
            <a:off x="0" y="903767"/>
            <a:ext cx="12191999" cy="5954233"/>
          </a:xfrm>
        </p:spPr>
        <p:txBody>
          <a:bodyPr>
            <a:normAutofit/>
          </a:bodyPr>
          <a:lstStyle/>
          <a:p>
            <a:pPr marL="0" indent="0">
              <a:buNone/>
            </a:pPr>
            <a:r>
              <a:rPr lang="en-US" sz="2800" u="sng" dirty="0" smtClean="0">
                <a:solidFill>
                  <a:schemeClr val="bg1"/>
                </a:solidFill>
                <a:latin typeface="Algerian" panose="04020705040A02060702" pitchFamily="82" charset="0"/>
              </a:rPr>
              <a:t>RESULT AND DISCUSSION:-</a:t>
            </a:r>
            <a:endParaRPr lang="en-US" u="sng" dirty="0" smtClean="0">
              <a:solidFill>
                <a:schemeClr val="bg1"/>
              </a:solidFill>
              <a:latin typeface="Times New Roman" panose="02020603050405020304" pitchFamily="18" charset="0"/>
              <a:cs typeface="Times New Roman" panose="02020603050405020304" pitchFamily="18" charset="0"/>
            </a:endParaRPr>
          </a:p>
          <a:p>
            <a:r>
              <a:rPr lang="en-GB"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We believe that combining large amounts of satellite data with powerful machine learning will impact future research. Therefore, one of our main research goals is to use machine learning-based access to big data. To create the image distribution dataset, we performed the following two steps:</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1</a:t>
            </a:r>
            <a:r>
              <a:rPr lang="en-US" sz="1600" dirty="0">
                <a:solidFill>
                  <a:schemeClr val="bg1"/>
                </a:solidFill>
                <a:latin typeface="Times New Roman" panose="02020603050405020304" pitchFamily="18" charset="0"/>
                <a:cs typeface="Times New Roman" panose="02020603050405020304" pitchFamily="18" charset="0"/>
              </a:rPr>
              <a:t>) Acquisition of satellite images: As shown in Figure 5, we collected satellite images of European cities distributed over more than 34 countries.</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2</a:t>
            </a:r>
            <a:r>
              <a:rPr lang="en-US" sz="1600" dirty="0">
                <a:solidFill>
                  <a:schemeClr val="bg1"/>
                </a:solidFill>
                <a:latin typeface="Times New Roman" panose="02020603050405020304" pitchFamily="18" charset="0"/>
                <a:cs typeface="Times New Roman" panose="02020603050405020304" pitchFamily="18" charset="0"/>
              </a:rPr>
              <a:t>) Creating the dataset: Based on the received satellite images, we created a dataset containing 27,000 georeferenced and labeled image blocks. The image block size is 64x64 pixels and is controlled manually</a:t>
            </a:r>
            <a:r>
              <a:rPr lang="en-US" sz="1600" dirty="0" smtClean="0">
                <a:solidFill>
                  <a:schemeClr val="bg1"/>
                </a:solidFill>
                <a:latin typeface="Times New Roman" panose="02020603050405020304" pitchFamily="18" charset="0"/>
                <a:cs typeface="Times New Roman" panose="02020603050405020304" pitchFamily="18" charset="0"/>
              </a:rPr>
              <a:t>.</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Fig 1-</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Land use and land cover classiﬁcation based onSentinel-2 satellite images</a:t>
            </a:r>
            <a:r>
              <a:rPr lang="en-US" sz="1600" dirty="0" smtClean="0">
                <a:solidFill>
                  <a:schemeClr val="bg1"/>
                </a:solidFill>
                <a:latin typeface="Times New Roman" panose="02020603050405020304" pitchFamily="18" charset="0"/>
                <a:cs typeface="Times New Roman" panose="02020603050405020304" pitchFamily="18" charset="0"/>
              </a:rPr>
              <a:t>.</a:t>
            </a:r>
          </a:p>
          <a:p>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Patches are extracted with the </a:t>
            </a:r>
            <a:r>
              <a:rPr lang="en-US" sz="1600" dirty="0" smtClean="0">
                <a:solidFill>
                  <a:schemeClr val="bg1"/>
                </a:solidFill>
                <a:latin typeface="Times New Roman" panose="02020603050405020304" pitchFamily="18" charset="0"/>
                <a:cs typeface="Times New Roman" panose="02020603050405020304" pitchFamily="18" charset="0"/>
              </a:rPr>
              <a:t>purpose </a:t>
            </a:r>
            <a:r>
              <a:rPr lang="en-US" sz="1600" dirty="0">
                <a:solidFill>
                  <a:schemeClr val="bg1"/>
                </a:solidFill>
                <a:latin typeface="Times New Roman" panose="02020603050405020304" pitchFamily="18" charset="0"/>
                <a:cs typeface="Times New Roman" panose="02020603050405020304" pitchFamily="18" charset="0"/>
              </a:rPr>
              <a:t>to identify the shown class. </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This </a:t>
            </a:r>
            <a:r>
              <a:rPr lang="en-US" sz="1600" dirty="0">
                <a:solidFill>
                  <a:schemeClr val="bg1"/>
                </a:solidFill>
                <a:latin typeface="Times New Roman" panose="02020603050405020304" pitchFamily="18" charset="0"/>
                <a:cs typeface="Times New Roman" panose="02020603050405020304" pitchFamily="18" charset="0"/>
              </a:rPr>
              <a:t>visualization </a:t>
            </a:r>
            <a:r>
              <a:rPr lang="en-US" sz="1600" dirty="0" smtClean="0">
                <a:solidFill>
                  <a:schemeClr val="bg1"/>
                </a:solidFill>
                <a:latin typeface="Times New Roman" panose="02020603050405020304" pitchFamily="18" charset="0"/>
                <a:cs typeface="Times New Roman" panose="02020603050405020304" pitchFamily="18" charset="0"/>
              </a:rPr>
              <a:t>highlights the </a:t>
            </a:r>
            <a:r>
              <a:rPr lang="en-US" sz="1600" dirty="0">
                <a:solidFill>
                  <a:schemeClr val="bg1"/>
                </a:solidFill>
                <a:latin typeface="Times New Roman" panose="02020603050405020304" pitchFamily="18" charset="0"/>
                <a:cs typeface="Times New Roman" panose="02020603050405020304" pitchFamily="18" charset="0"/>
              </a:rPr>
              <a:t>classes annual crop, river, highway</a:t>
            </a:r>
            <a:r>
              <a:rPr lang="en-US" sz="1600" dirty="0" smtClean="0">
                <a:solidFill>
                  <a:schemeClr val="bg1"/>
                </a:solidFill>
                <a:latin typeface="Times New Roman" panose="02020603050405020304" pitchFamily="18" charset="0"/>
                <a:cs typeface="Times New Roman" panose="02020603050405020304" pitchFamily="18" charset="0"/>
              </a:rPr>
              <a:t>,</a:t>
            </a:r>
          </a:p>
          <a:p>
            <a:pPr marL="0" indent="0">
              <a:buNone/>
            </a:pP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industrial </a:t>
            </a:r>
            <a:r>
              <a:rPr lang="en-US" sz="1600" dirty="0" smtClean="0">
                <a:solidFill>
                  <a:schemeClr val="bg1"/>
                </a:solidFill>
                <a:latin typeface="Times New Roman" panose="02020603050405020304" pitchFamily="18" charset="0"/>
                <a:cs typeface="Times New Roman" panose="02020603050405020304" pitchFamily="18" charset="0"/>
              </a:rPr>
              <a:t>buildings and </a:t>
            </a:r>
            <a:r>
              <a:rPr lang="en-US" sz="1600" dirty="0">
                <a:solidFill>
                  <a:schemeClr val="bg1"/>
                </a:solidFill>
                <a:latin typeface="Times New Roman" panose="02020603050405020304" pitchFamily="18" charset="0"/>
                <a:cs typeface="Times New Roman" panose="02020603050405020304" pitchFamily="18" charset="0"/>
              </a:rPr>
              <a:t>residential buildings</a:t>
            </a:r>
            <a:endParaRPr lang="en-GB" sz="1600" dirty="0" smtClean="0">
              <a:solidFill>
                <a:schemeClr val="bg1"/>
              </a:solidFill>
              <a:latin typeface="Times New Roman" panose="02020603050405020304" pitchFamily="18" charset="0"/>
              <a:cs typeface="Times New Roman" panose="02020603050405020304" pitchFamily="18" charset="0"/>
            </a:endParaRPr>
          </a:p>
          <a:p>
            <a:pPr marL="0" lvl="0" indent="0">
              <a:buNone/>
            </a:pPr>
            <a:r>
              <a:rPr lang="en-GB" sz="1600" dirty="0" smtClean="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800" u="sng"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7247" y="3296093"/>
            <a:ext cx="5514753" cy="3561907"/>
          </a:xfrm>
          <a:prstGeom prst="rect">
            <a:avLst/>
          </a:prstGeom>
        </p:spPr>
      </p:pic>
    </p:spTree>
    <p:extLst>
      <p:ext uri="{BB962C8B-B14F-4D97-AF65-F5344CB8AC3E}">
        <p14:creationId xmlns:p14="http://schemas.microsoft.com/office/powerpoint/2010/main" val="700918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935665"/>
          </a:xfrm>
        </p:spPr>
        <p:txBody>
          <a:bodyPr/>
          <a:lstStyle/>
          <a:p>
            <a:pPr algn="ctr"/>
            <a:r>
              <a:rPr lang="en-US" sz="2800" dirty="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 </a:t>
            </a:r>
            <a:r>
              <a:rPr lang="en-US" sz="2800" dirty="0" smtClean="0">
                <a:solidFill>
                  <a:schemeClr val="bg1"/>
                </a:solidFill>
                <a:latin typeface="Algerian" panose="04020705040A02060702" pitchFamily="82" charset="0"/>
              </a:rPr>
              <a:t>lulc change detection of satellite images of two different dates</a:t>
            </a:r>
            <a:endParaRPr lang="en-IN" sz="2800" dirty="0"/>
          </a:p>
        </p:txBody>
      </p:sp>
      <p:sp>
        <p:nvSpPr>
          <p:cNvPr id="3" name="Content Placeholder 2"/>
          <p:cNvSpPr>
            <a:spLocks noGrp="1"/>
          </p:cNvSpPr>
          <p:nvPr>
            <p:ph idx="1"/>
          </p:nvPr>
        </p:nvSpPr>
        <p:spPr>
          <a:xfrm>
            <a:off x="0" y="935665"/>
            <a:ext cx="12192000" cy="5922335"/>
          </a:xfrm>
        </p:spPr>
        <p:txBody>
          <a:bodyPr/>
          <a:lstStyle/>
          <a:p>
            <a:pPr marL="0" indent="0">
              <a:buNone/>
            </a:pPr>
            <a:r>
              <a:rPr lang="en-US" sz="2800" u="sng" dirty="0">
                <a:solidFill>
                  <a:schemeClr val="bg1"/>
                </a:solidFill>
                <a:latin typeface="Algerian" panose="04020705040A02060702" pitchFamily="82" charset="0"/>
              </a:rPr>
              <a:t>RESULT AND DISCUSSION</a:t>
            </a:r>
            <a:r>
              <a:rPr lang="en-US" sz="2800" u="sng" dirty="0" smtClean="0">
                <a:solidFill>
                  <a:schemeClr val="bg1"/>
                </a:solidFill>
                <a:latin typeface="Algerian" panose="04020705040A02060702" pitchFamily="82" charset="0"/>
              </a:rPr>
              <a:t>:-</a:t>
            </a:r>
          </a:p>
          <a:p>
            <a:pPr marL="0" indent="0">
              <a:buNone/>
            </a:pPr>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1800" dirty="0" smtClean="0">
                <a:solidFill>
                  <a:schemeClr val="bg1"/>
                </a:solidFill>
                <a:latin typeface="Times New Roman" panose="02020603050405020304" pitchFamily="18" charset="0"/>
                <a:cs typeface="Times New Roman" panose="02020603050405020304" pitchFamily="18" charset="0"/>
              </a:rPr>
              <a:t>From </a:t>
            </a:r>
            <a:r>
              <a:rPr lang="en-US" sz="1800" dirty="0">
                <a:solidFill>
                  <a:schemeClr val="bg1"/>
                </a:solidFill>
                <a:latin typeface="Times New Roman" panose="02020603050405020304" pitchFamily="18" charset="0"/>
                <a:cs typeface="Times New Roman" panose="02020603050405020304" pitchFamily="18" charset="0"/>
              </a:rPr>
              <a:t>above diagram we can say that, </a:t>
            </a:r>
            <a:r>
              <a:rPr lang="en-US" sz="1800" dirty="0" smtClean="0">
                <a:solidFill>
                  <a:schemeClr val="bg1"/>
                </a:solidFill>
                <a:latin typeface="Times New Roman" panose="02020603050405020304" pitchFamily="18" charset="0"/>
                <a:cs typeface="Times New Roman" panose="02020603050405020304" pitchFamily="18" charset="0"/>
              </a:rPr>
              <a:t>this </a:t>
            </a:r>
            <a:r>
              <a:rPr lang="en-US" sz="1800" dirty="0">
                <a:solidFill>
                  <a:schemeClr val="bg1"/>
                </a:solidFill>
                <a:latin typeface="Times New Roman" panose="02020603050405020304" pitchFamily="18" charset="0"/>
                <a:cs typeface="Times New Roman" panose="02020603050405020304" pitchFamily="18" charset="0"/>
              </a:rPr>
              <a:t>illustration shows an overview of the patch-based land use and land cover classiﬁcation process using </a:t>
            </a:r>
            <a:r>
              <a:rPr lang="en-US" sz="1800" dirty="0" err="1">
                <a:solidFill>
                  <a:schemeClr val="bg1"/>
                </a:solidFill>
                <a:latin typeface="Times New Roman" panose="02020603050405020304" pitchFamily="18" charset="0"/>
                <a:cs typeface="Times New Roman" panose="02020603050405020304" pitchFamily="18" charset="0"/>
              </a:rPr>
              <a:t>satelliteimages</a:t>
            </a:r>
            <a:r>
              <a:rPr lang="en-US" sz="1800" dirty="0">
                <a:solidFill>
                  <a:schemeClr val="bg1"/>
                </a:solidFill>
                <a:latin typeface="Times New Roman" panose="02020603050405020304" pitchFamily="18" charset="0"/>
                <a:cs typeface="Times New Roman" panose="02020603050405020304" pitchFamily="18" charset="0"/>
              </a:rPr>
              <a:t>. A satellite scans the Earth to acquire images of it. Patches extracted out of these images are used for </a:t>
            </a:r>
            <a:r>
              <a:rPr lang="en-US" sz="1800" dirty="0" err="1">
                <a:solidFill>
                  <a:schemeClr val="bg1"/>
                </a:solidFill>
                <a:latin typeface="Times New Roman" panose="02020603050405020304" pitchFamily="18" charset="0"/>
                <a:cs typeface="Times New Roman" panose="02020603050405020304" pitchFamily="18" charset="0"/>
              </a:rPr>
              <a:t>classiﬁcation.The</a:t>
            </a:r>
            <a:r>
              <a:rPr lang="en-US" sz="1800" dirty="0">
                <a:solidFill>
                  <a:schemeClr val="bg1"/>
                </a:solidFill>
                <a:latin typeface="Times New Roman" panose="02020603050405020304" pitchFamily="18" charset="0"/>
                <a:cs typeface="Times New Roman" panose="02020603050405020304" pitchFamily="18" charset="0"/>
              </a:rPr>
              <a:t> aim is to automatically provide labels describing the represented physical land type or how the land is used. For </a:t>
            </a:r>
            <a:r>
              <a:rPr lang="en-US" sz="1800" dirty="0" err="1">
                <a:solidFill>
                  <a:schemeClr val="bg1"/>
                </a:solidFill>
                <a:latin typeface="Times New Roman" panose="02020603050405020304" pitchFamily="18" charset="0"/>
                <a:cs typeface="Times New Roman" panose="02020603050405020304" pitchFamily="18" charset="0"/>
              </a:rPr>
              <a:t>thispurpose</a:t>
            </a:r>
            <a:r>
              <a:rPr lang="en-US" sz="1800" dirty="0">
                <a:solidFill>
                  <a:schemeClr val="bg1"/>
                </a:solidFill>
                <a:latin typeface="Times New Roman" panose="02020603050405020304" pitchFamily="18" charset="0"/>
                <a:cs typeface="Times New Roman" panose="02020603050405020304" pitchFamily="18" charset="0"/>
              </a:rPr>
              <a:t>, an image patch is feed into a classiﬁer, in this illustration a neural network, and the classiﬁer outputs the class </a:t>
            </a:r>
            <a:r>
              <a:rPr lang="en-US" sz="1800" dirty="0" err="1">
                <a:solidFill>
                  <a:schemeClr val="bg1"/>
                </a:solidFill>
                <a:latin typeface="Times New Roman" panose="02020603050405020304" pitchFamily="18" charset="0"/>
                <a:cs typeface="Times New Roman" panose="02020603050405020304" pitchFamily="18" charset="0"/>
              </a:rPr>
              <a:t>shownon</a:t>
            </a:r>
            <a:r>
              <a:rPr lang="en-US" sz="1800" dirty="0">
                <a:solidFill>
                  <a:schemeClr val="bg1"/>
                </a:solidFill>
                <a:latin typeface="Times New Roman" panose="02020603050405020304" pitchFamily="18" charset="0"/>
                <a:cs typeface="Times New Roman" panose="02020603050405020304" pitchFamily="18" charset="0"/>
              </a:rPr>
              <a:t> the image patch.</a:t>
            </a: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577" y="1495558"/>
            <a:ext cx="8442252" cy="2186940"/>
          </a:xfrm>
          <a:prstGeom prst="rect">
            <a:avLst/>
          </a:prstGeom>
        </p:spPr>
      </p:pic>
    </p:spTree>
    <p:extLst>
      <p:ext uri="{BB962C8B-B14F-4D97-AF65-F5344CB8AC3E}">
        <p14:creationId xmlns:p14="http://schemas.microsoft.com/office/powerpoint/2010/main" val="1670225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867</TotalTime>
  <Words>1890</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Artifakt Element Book</vt:lpstr>
      <vt:lpstr>Bahnschrift SemiBold</vt:lpstr>
      <vt:lpstr>Century Gothic</vt:lpstr>
      <vt:lpstr>Times New Roman</vt:lpstr>
      <vt:lpstr>Wingdings</vt:lpstr>
      <vt:lpstr>Wingdings 3</vt:lpstr>
      <vt:lpstr>Ion</vt:lpstr>
      <vt:lpstr>PowerPoint Presentation</vt:lpstr>
      <vt:lpstr>      LULC CHANGE DETTECTION OF SATETILLITE IMAGES OF                                        TWO DIFFERENT DATE</vt:lpstr>
      <vt:lpstr>LULC CHANGE DETECTION OF SATELLITE IMAGES OF                                                                                TWO DIFFERENT DATES</vt:lpstr>
      <vt:lpstr> LULC CHANGE DETECTION OF SATELLITE IMAGES OF TWO DIFFERENT DATE</vt:lpstr>
      <vt:lpstr>      LULC CHANGE DETECTION OF SATELLITE IMAGES OF TWO DIFFERENT DATES</vt:lpstr>
      <vt:lpstr>LULC CHANGE DETECTION OF SATELLITE IMAGES OF TWO DIFFERENT DATE</vt:lpstr>
      <vt:lpstr>  LULC CHANGE DETECTION OF SATELLITE IMAGES OF TWO DIFFERENT DATE</vt:lpstr>
      <vt:lpstr>     LULC CHANGE DETECTION OF SATELLITE IMAGES OF TWO DIFFERENT DATES</vt:lpstr>
      <vt:lpstr>  lulc change detection of satellite images of two different dates</vt:lpstr>
      <vt:lpstr>   lulc change detection of satellite images of two different date</vt:lpstr>
      <vt:lpstr>LULC CHANGE DETECTION OF SATELLITE IMAGES OF TWO DIFFERENT DATE</vt:lpstr>
      <vt:lpstr>     LULC CHANGE DETCTIION OF SATELLITE IMAGES OF TWO DIFFERENT DATES</vt:lpstr>
      <vt:lpstr>       LULC CHANGE DETECTION OF SATELLITE IMAGE OF TWO DIFFERENT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40</cp:revision>
  <dcterms:created xsi:type="dcterms:W3CDTF">2023-01-24T08:05:41Z</dcterms:created>
  <dcterms:modified xsi:type="dcterms:W3CDTF">2024-01-12T16:17:50Z</dcterms:modified>
</cp:coreProperties>
</file>