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notesMasterIdLst>
    <p:notesMasterId r:id="rId22"/>
  </p:notesMasterIdLst>
  <p:sldIdLst>
    <p:sldId id="256" r:id="rId2"/>
    <p:sldId id="257" r:id="rId3"/>
    <p:sldId id="259" r:id="rId4"/>
    <p:sldId id="260" r:id="rId5"/>
    <p:sldId id="263" r:id="rId6"/>
    <p:sldId id="258" r:id="rId7"/>
    <p:sldId id="273" r:id="rId8"/>
    <p:sldId id="264" r:id="rId9"/>
    <p:sldId id="271" r:id="rId10"/>
    <p:sldId id="272" r:id="rId11"/>
    <p:sldId id="265" r:id="rId12"/>
    <p:sldId id="266" r:id="rId13"/>
    <p:sldId id="267" r:id="rId14"/>
    <p:sldId id="274" r:id="rId15"/>
    <p:sldId id="275" r:id="rId16"/>
    <p:sldId id="276" r:id="rId17"/>
    <p:sldId id="277" r:id="rId18"/>
    <p:sldId id="268" r:id="rId19"/>
    <p:sldId id="269" r:id="rId20"/>
    <p:sldId id="27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9462B4-F497-493F-BD94-1B20BEC89CA4}" type="datetimeFigureOut">
              <a:rPr lang="en-US" smtClean="0"/>
              <a:pPr/>
              <a:t>4/29/2017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E114AB-2559-43E6-813E-A53B58F94665}"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9E114AB-2559-43E6-813E-A53B58F94665}" type="slidenum">
              <a:rPr lang="en-IN" smtClean="0"/>
              <a:pPr/>
              <a:t>20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00F9819-FAF3-4D3D-B29A-0E01A1CAA3A7}" type="datetimeFigureOut">
              <a:rPr lang="en-US" smtClean="0"/>
              <a:pPr/>
              <a:t>4/29/2017</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9A5E722A-6788-4DDF-9157-04815F923F92}"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0F9819-FAF3-4D3D-B29A-0E01A1CAA3A7}" type="datetimeFigureOut">
              <a:rPr lang="en-US" smtClean="0"/>
              <a:pPr/>
              <a:t>4/29/2017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E722A-6788-4DDF-9157-04815F923F9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0F9819-FAF3-4D3D-B29A-0E01A1CAA3A7}" type="datetimeFigureOut">
              <a:rPr lang="en-US" smtClean="0"/>
              <a:pPr/>
              <a:t>4/29/2017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E722A-6788-4DDF-9157-04815F923F9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00F9819-FAF3-4D3D-B29A-0E01A1CAA3A7}" type="datetimeFigureOut">
              <a:rPr lang="en-US" smtClean="0"/>
              <a:pPr/>
              <a:t>4/29/2017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E722A-6788-4DDF-9157-04815F923F92}"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00F9819-FAF3-4D3D-B29A-0E01A1CAA3A7}" type="datetimeFigureOut">
              <a:rPr lang="en-US" smtClean="0"/>
              <a:pPr/>
              <a:t>4/29/2017</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9A5E722A-6788-4DDF-9157-04815F923F9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00F9819-FAF3-4D3D-B29A-0E01A1CAA3A7}" type="datetimeFigureOut">
              <a:rPr lang="en-US" smtClean="0"/>
              <a:pPr/>
              <a:t>4/29/2017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5E722A-6788-4DDF-9157-04815F923F92}"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00F9819-FAF3-4D3D-B29A-0E01A1CAA3A7}" type="datetimeFigureOut">
              <a:rPr lang="en-US" smtClean="0"/>
              <a:pPr/>
              <a:t>4/29/2017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5E722A-6788-4DDF-9157-04815F923F92}"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00F9819-FAF3-4D3D-B29A-0E01A1CAA3A7}" type="datetimeFigureOut">
              <a:rPr lang="en-US" smtClean="0"/>
              <a:pPr/>
              <a:t>4/29/2017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5E722A-6788-4DDF-9157-04815F923F9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0F9819-FAF3-4D3D-B29A-0E01A1CAA3A7}" type="datetimeFigureOut">
              <a:rPr lang="en-US" smtClean="0"/>
              <a:pPr/>
              <a:t>4/29/2017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5E722A-6788-4DDF-9157-04815F923F9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00F9819-FAF3-4D3D-B29A-0E01A1CAA3A7}" type="datetimeFigureOut">
              <a:rPr lang="en-US" smtClean="0"/>
              <a:pPr/>
              <a:t>4/29/2017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5E722A-6788-4DDF-9157-04815F923F92}"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00F9819-FAF3-4D3D-B29A-0E01A1CAA3A7}" type="datetimeFigureOut">
              <a:rPr lang="en-US" smtClean="0"/>
              <a:pPr/>
              <a:t>4/29/2017</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9A5E722A-6788-4DDF-9157-04815F923F92}"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00F9819-FAF3-4D3D-B29A-0E01A1CAA3A7}" type="datetimeFigureOut">
              <a:rPr lang="en-US" smtClean="0"/>
              <a:pPr/>
              <a:t>4/29/2017</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9A5E722A-6788-4DDF-9157-04815F923F9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3200400"/>
            <a:ext cx="6400800" cy="2133600"/>
          </a:xfrm>
        </p:spPr>
        <p:txBody>
          <a:bodyPr>
            <a:noAutofit/>
          </a:bodyPr>
          <a:lstStyle/>
          <a:p>
            <a:r>
              <a:rPr lang="en-US" sz="2400" dirty="0" smtClean="0">
                <a:solidFill>
                  <a:schemeClr val="tx1"/>
                </a:solidFill>
                <a:latin typeface="Copperplate Gothic Bold" pitchFamily="34" charset="0"/>
              </a:rPr>
              <a:t>Supriya  Sahoo  |  15IT145</a:t>
            </a:r>
          </a:p>
          <a:p>
            <a:r>
              <a:rPr lang="en-US" sz="2400" dirty="0" smtClean="0">
                <a:solidFill>
                  <a:schemeClr val="tx1"/>
                </a:solidFill>
                <a:latin typeface="Copperplate Gothic Bold" pitchFamily="34" charset="0"/>
              </a:rPr>
              <a:t>Akriti  Kumari   |  15IT107</a:t>
            </a:r>
          </a:p>
          <a:p>
            <a:r>
              <a:rPr lang="en-US" sz="2400" dirty="0" smtClean="0">
                <a:solidFill>
                  <a:schemeClr val="tx1"/>
                </a:solidFill>
                <a:latin typeface="Copperplate Gothic Bold" pitchFamily="34" charset="0"/>
              </a:rPr>
              <a:t>Ankita  Bhalavi  |  15IT108</a:t>
            </a:r>
          </a:p>
          <a:p>
            <a:r>
              <a:rPr lang="en-US" sz="2400" dirty="0" smtClean="0">
                <a:solidFill>
                  <a:schemeClr val="tx1"/>
                </a:solidFill>
                <a:latin typeface="Copperplate Gothic Bold" pitchFamily="34" charset="0"/>
              </a:rPr>
              <a:t>Vandana  Baidya |15IT250</a:t>
            </a:r>
            <a:endParaRPr lang="en-US" sz="2400" dirty="0">
              <a:solidFill>
                <a:schemeClr val="tx1"/>
              </a:solidFill>
              <a:latin typeface="Copperplate Gothic Bold" pitchFamily="34" charset="0"/>
            </a:endParaRPr>
          </a:p>
        </p:txBody>
      </p:sp>
      <p:sp>
        <p:nvSpPr>
          <p:cNvPr id="2" name="Title 1"/>
          <p:cNvSpPr>
            <a:spLocks noGrp="1"/>
          </p:cNvSpPr>
          <p:nvPr>
            <p:ph type="ctrTitle"/>
          </p:nvPr>
        </p:nvSpPr>
        <p:spPr>
          <a:xfrm>
            <a:off x="646176" y="1371600"/>
            <a:ext cx="7851648" cy="1828800"/>
          </a:xfrm>
        </p:spPr>
        <p:txBody>
          <a:bodyPr>
            <a:normAutofit/>
          </a:bodyPr>
          <a:lstStyle/>
          <a:p>
            <a:r>
              <a:rPr lang="en-US" b="1" dirty="0" smtClean="0">
                <a:latin typeface="Times New Roman" pitchFamily="18" charset="0"/>
                <a:cs typeface="Times New Roman" pitchFamily="18" charset="0"/>
              </a:rPr>
              <a:t>Movie Recommendation based on Graph Traversal Algorithms</a:t>
            </a:r>
            <a:endParaRPr lang="en-US" b="1" dirty="0">
              <a:latin typeface="Times New Roman" pitchFamily="18" charset="0"/>
              <a:cs typeface="Times New Roman" pitchFamily="18" charset="0"/>
            </a:endParaRPr>
          </a:p>
        </p:txBody>
      </p:sp>
    </p:spTree>
  </p:cSld>
  <p:clrMapOvr>
    <a:masterClrMapping/>
  </p:clrMapOvr>
  <p:transition advClick="0" advTm="0">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flowchart2.png"/>
          <p:cNvPicPr>
            <a:picLocks noGrp="1" noChangeAspect="1"/>
          </p:cNvPicPr>
          <p:nvPr>
            <p:ph sz="quarter" idx="1"/>
          </p:nvPr>
        </p:nvPicPr>
        <p:blipFill>
          <a:blip r:embed="rId2"/>
          <a:stretch>
            <a:fillRect/>
          </a:stretch>
        </p:blipFill>
        <p:spPr>
          <a:xfrm>
            <a:off x="0" y="0"/>
            <a:ext cx="9144000" cy="6858000"/>
          </a:xfrm>
        </p:spPr>
      </p:pic>
      <p:pic>
        <p:nvPicPr>
          <p:cNvPr id="5" name="Picture 4" descr="pic2.png"/>
          <p:cNvPicPr>
            <a:picLocks noChangeAspect="1"/>
          </p:cNvPicPr>
          <p:nvPr/>
        </p:nvPicPr>
        <p:blipFill>
          <a:blip r:embed="rId3"/>
          <a:stretch>
            <a:fillRect/>
          </a:stretch>
        </p:blipFill>
        <p:spPr>
          <a:xfrm>
            <a:off x="0" y="0"/>
            <a:ext cx="9144001" cy="6858000"/>
          </a:xfrm>
          <a:prstGeom prst="rect">
            <a:avLst/>
          </a:prstGeom>
        </p:spPr>
      </p:pic>
    </p:spTree>
  </p:cSld>
  <p:clrMapOvr>
    <a:masterClrMapping/>
  </p:clrMapOvr>
  <p:transition advTm="0">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l"/>
            <a:r>
              <a:rPr lang="en-IN" sz="3200" b="1" dirty="0" smtClean="0"/>
              <a:t>b. MIXING COLORS ALGORITHM :</a:t>
            </a:r>
            <a:endParaRPr lang="en-IN" sz="3200" b="1" dirty="0"/>
          </a:p>
        </p:txBody>
      </p:sp>
      <p:sp>
        <p:nvSpPr>
          <p:cNvPr id="5" name="Content Placeholder 4"/>
          <p:cNvSpPr>
            <a:spLocks noGrp="1"/>
          </p:cNvSpPr>
          <p:nvPr>
            <p:ph sz="quarter" idx="1"/>
          </p:nvPr>
        </p:nvSpPr>
        <p:spPr/>
        <p:txBody>
          <a:bodyPr>
            <a:normAutofit lnSpcReduction="10000"/>
          </a:bodyPr>
          <a:lstStyle/>
          <a:p>
            <a:pPr>
              <a:buNone/>
            </a:pPr>
            <a:r>
              <a:rPr lang="en-IN" sz="1800" dirty="0"/>
              <a:t>1) Mark each initial node as visited by a different </a:t>
            </a:r>
            <a:r>
              <a:rPr lang="en-IN" sz="1800" dirty="0" err="1"/>
              <a:t>color</a:t>
            </a:r>
            <a:r>
              <a:rPr lang="en-IN" sz="1800" dirty="0"/>
              <a:t>.</a:t>
            </a:r>
          </a:p>
          <a:p>
            <a:pPr>
              <a:buNone/>
            </a:pPr>
            <a:r>
              <a:rPr lang="en-IN" sz="1800" dirty="0"/>
              <a:t>2) Perform a simultaneous BFS from each initial node:</a:t>
            </a:r>
          </a:p>
          <a:p>
            <a:pPr>
              <a:buNone/>
            </a:pPr>
            <a:r>
              <a:rPr lang="en-IN" sz="1800" dirty="0" smtClean="0"/>
              <a:t>  a</a:t>
            </a:r>
            <a:r>
              <a:rPr lang="en-IN" sz="1800" dirty="0"/>
              <a:t>) </a:t>
            </a:r>
            <a:r>
              <a:rPr lang="en-IN" sz="1800" dirty="0" err="1"/>
              <a:t>Enqueue</a:t>
            </a:r>
            <a:r>
              <a:rPr lang="en-IN" sz="1800" dirty="0"/>
              <a:t> all initial nodes.</a:t>
            </a:r>
          </a:p>
          <a:p>
            <a:pPr>
              <a:buNone/>
            </a:pPr>
            <a:r>
              <a:rPr lang="en-IN" sz="1800" dirty="0" smtClean="0"/>
              <a:t>  b</a:t>
            </a:r>
            <a:r>
              <a:rPr lang="en-IN" sz="1800" dirty="0"/>
              <a:t>) </a:t>
            </a:r>
            <a:r>
              <a:rPr lang="en-IN" sz="1800" dirty="0" err="1"/>
              <a:t>Dequeue</a:t>
            </a:r>
            <a:r>
              <a:rPr lang="en-IN" sz="1800" dirty="0"/>
              <a:t> a node and visit it.</a:t>
            </a:r>
          </a:p>
          <a:p>
            <a:pPr>
              <a:buNone/>
            </a:pPr>
            <a:r>
              <a:rPr lang="en-IN" sz="1800" dirty="0" smtClean="0"/>
              <a:t>  c</a:t>
            </a:r>
            <a:r>
              <a:rPr lang="en-IN" sz="1800" dirty="0"/>
              <a:t>) When visiting a node, mark it with the </a:t>
            </a:r>
            <a:r>
              <a:rPr lang="en-IN" sz="1800" dirty="0" err="1"/>
              <a:t>colors</a:t>
            </a:r>
            <a:endParaRPr lang="en-IN" sz="1800" dirty="0"/>
          </a:p>
          <a:p>
            <a:pPr>
              <a:buNone/>
            </a:pPr>
            <a:r>
              <a:rPr lang="en-IN" sz="1800" dirty="0" smtClean="0"/>
              <a:t>       of </a:t>
            </a:r>
            <a:r>
              <a:rPr lang="en-IN" sz="1800" dirty="0"/>
              <a:t>all the nodes which </a:t>
            </a:r>
            <a:r>
              <a:rPr lang="en-IN" sz="1800" dirty="0" err="1"/>
              <a:t>enqueued</a:t>
            </a:r>
            <a:r>
              <a:rPr lang="en-IN" sz="1800" dirty="0"/>
              <a:t> it</a:t>
            </a:r>
            <a:r>
              <a:rPr lang="en-IN" sz="1800" dirty="0" smtClean="0"/>
              <a:t>.</a:t>
            </a:r>
          </a:p>
          <a:p>
            <a:pPr>
              <a:buNone/>
            </a:pPr>
            <a:r>
              <a:rPr lang="en-IN" sz="1800" dirty="0" smtClean="0"/>
              <a:t>  d</a:t>
            </a:r>
            <a:r>
              <a:rPr lang="en-IN" sz="1800" dirty="0"/>
              <a:t>) Try to add all </a:t>
            </a:r>
            <a:r>
              <a:rPr lang="en-IN" sz="1800" dirty="0" err="1"/>
              <a:t>neighbors</a:t>
            </a:r>
            <a:r>
              <a:rPr lang="en-IN" sz="1800" dirty="0"/>
              <a:t> of the visited node into</a:t>
            </a:r>
          </a:p>
          <a:p>
            <a:pPr>
              <a:buNone/>
            </a:pPr>
            <a:r>
              <a:rPr lang="en-IN" sz="1800" dirty="0" smtClean="0"/>
              <a:t>        the </a:t>
            </a:r>
            <a:r>
              <a:rPr lang="en-IN" sz="1800" dirty="0"/>
              <a:t>queue.</a:t>
            </a:r>
          </a:p>
          <a:p>
            <a:pPr>
              <a:buNone/>
            </a:pPr>
            <a:r>
              <a:rPr lang="en-IN" sz="1800" dirty="0" smtClean="0"/>
              <a:t>          </a:t>
            </a:r>
            <a:r>
              <a:rPr lang="en-IN" sz="1800" dirty="0" err="1" smtClean="0"/>
              <a:t>i</a:t>
            </a:r>
            <a:r>
              <a:rPr lang="en-IN" sz="1800" dirty="0"/>
              <a:t>) If the node is not in the queue, add it </a:t>
            </a:r>
            <a:r>
              <a:rPr lang="en-IN" sz="1800" dirty="0" smtClean="0"/>
              <a:t>and remember</a:t>
            </a:r>
            <a:r>
              <a:rPr lang="en-IN" sz="1800" dirty="0"/>
              <a:t>, that it was added by the </a:t>
            </a:r>
            <a:r>
              <a:rPr lang="en-IN" sz="1800" dirty="0" smtClean="0"/>
              <a:t>           visited node</a:t>
            </a:r>
            <a:r>
              <a:rPr lang="en-IN" sz="1800" dirty="0"/>
              <a:t>.</a:t>
            </a:r>
          </a:p>
          <a:p>
            <a:pPr>
              <a:buNone/>
            </a:pPr>
            <a:r>
              <a:rPr lang="en-IN" sz="1800" dirty="0" smtClean="0"/>
              <a:t>          ii</a:t>
            </a:r>
            <a:r>
              <a:rPr lang="en-IN" sz="1800" dirty="0"/>
              <a:t>) If the node is already in the queue, do not </a:t>
            </a:r>
            <a:r>
              <a:rPr lang="en-IN" sz="1800" dirty="0" smtClean="0"/>
              <a:t>add it </a:t>
            </a:r>
            <a:r>
              <a:rPr lang="en-IN" sz="1800" dirty="0"/>
              <a:t>but remember that it has also been </a:t>
            </a:r>
            <a:r>
              <a:rPr lang="en-IN" sz="1800" dirty="0" smtClean="0"/>
              <a:t>added by </a:t>
            </a:r>
            <a:r>
              <a:rPr lang="en-IN" sz="1800" dirty="0"/>
              <a:t>the visited node.</a:t>
            </a:r>
          </a:p>
          <a:p>
            <a:pPr>
              <a:buNone/>
            </a:pPr>
            <a:r>
              <a:rPr lang="en-IN" sz="1800" dirty="0" smtClean="0"/>
              <a:t>    e</a:t>
            </a:r>
            <a:r>
              <a:rPr lang="en-IN" sz="1800" dirty="0"/>
              <a:t>) Repeat from step b)</a:t>
            </a:r>
          </a:p>
          <a:p>
            <a:pPr>
              <a:buNone/>
            </a:pPr>
            <a:r>
              <a:rPr lang="en-IN" sz="1800" dirty="0"/>
              <a:t>3) Continue until the required number of nodes is </a:t>
            </a:r>
            <a:r>
              <a:rPr lang="en-IN" sz="1800" dirty="0" err="1" smtClean="0"/>
              <a:t>colored</a:t>
            </a:r>
            <a:r>
              <a:rPr lang="en-IN" sz="1800" dirty="0" smtClean="0"/>
              <a:t> by </a:t>
            </a:r>
            <a:r>
              <a:rPr lang="en-IN" sz="1800" dirty="0"/>
              <a:t>every </a:t>
            </a:r>
            <a:r>
              <a:rPr lang="en-IN" sz="1800" dirty="0" err="1"/>
              <a:t>color</a:t>
            </a:r>
            <a:r>
              <a:rPr lang="en-IN" sz="1800" dirty="0"/>
              <a:t>, return </a:t>
            </a:r>
            <a:r>
              <a:rPr lang="en-IN" sz="1800" dirty="0" smtClean="0"/>
              <a:t>them .</a:t>
            </a:r>
            <a:endParaRPr lang="en-IN" sz="1800" dirty="0"/>
          </a:p>
        </p:txBody>
      </p:sp>
    </p:spTree>
  </p:cSld>
  <p:clrMapOvr>
    <a:masterClrMapping/>
  </p:clrMapOvr>
  <p:transition advTm="0">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dirty="0" err="1" smtClean="0"/>
              <a:t>c.MODIFIED</a:t>
            </a:r>
            <a:r>
              <a:rPr lang="en-IN" sz="3200" b="1" dirty="0" smtClean="0"/>
              <a:t> DIJIKSTRA’S ALGORITHM:</a:t>
            </a:r>
            <a:endParaRPr lang="en-IN" sz="3200" b="1" dirty="0"/>
          </a:p>
        </p:txBody>
      </p:sp>
      <p:sp>
        <p:nvSpPr>
          <p:cNvPr id="3" name="Content Placeholder 2"/>
          <p:cNvSpPr>
            <a:spLocks noGrp="1"/>
          </p:cNvSpPr>
          <p:nvPr>
            <p:ph sz="quarter" idx="1"/>
          </p:nvPr>
        </p:nvSpPr>
        <p:spPr/>
        <p:txBody>
          <a:bodyPr>
            <a:normAutofit fontScale="77500" lnSpcReduction="20000"/>
          </a:bodyPr>
          <a:lstStyle/>
          <a:p>
            <a:pPr marL="514350" indent="-514350">
              <a:buAutoNum type="arabicParenR"/>
            </a:pPr>
            <a:r>
              <a:rPr lang="en-IN" dirty="0" smtClean="0"/>
              <a:t>Run </a:t>
            </a:r>
            <a:r>
              <a:rPr lang="en-IN" dirty="0"/>
              <a:t>the </a:t>
            </a:r>
            <a:r>
              <a:rPr lang="en-IN" dirty="0" err="1"/>
              <a:t>Dijkstra’s</a:t>
            </a:r>
            <a:r>
              <a:rPr lang="en-IN" dirty="0"/>
              <a:t> shortest path algorithm from </a:t>
            </a:r>
            <a:r>
              <a:rPr lang="en-IN" dirty="0" smtClean="0"/>
              <a:t>each  node </a:t>
            </a:r>
            <a:r>
              <a:rPr lang="en-IN" dirty="0"/>
              <a:t>to </a:t>
            </a:r>
            <a:r>
              <a:rPr lang="en-IN" dirty="0" smtClean="0"/>
              <a:t>some constant maximal </a:t>
            </a:r>
            <a:r>
              <a:rPr lang="en-IN" dirty="0"/>
              <a:t>depth </a:t>
            </a:r>
            <a:r>
              <a:rPr lang="en-IN" dirty="0" smtClean="0"/>
              <a:t>– calculate  the </a:t>
            </a:r>
            <a:r>
              <a:rPr lang="en-IN" dirty="0"/>
              <a:t>shortest path from the starting node to each </a:t>
            </a:r>
            <a:r>
              <a:rPr lang="en-IN" dirty="0" smtClean="0"/>
              <a:t>visited node.</a:t>
            </a:r>
          </a:p>
          <a:p>
            <a:pPr marL="514350" indent="-514350">
              <a:buNone/>
            </a:pPr>
            <a:endParaRPr lang="en-IN" dirty="0"/>
          </a:p>
          <a:p>
            <a:pPr>
              <a:buNone/>
            </a:pPr>
            <a:r>
              <a:rPr lang="en-IN" dirty="0" smtClean="0"/>
              <a:t>    a</a:t>
            </a:r>
            <a:r>
              <a:rPr lang="en-IN" dirty="0"/>
              <a:t>) If the algorithm is ran from the first initial </a:t>
            </a:r>
            <a:r>
              <a:rPr lang="en-IN" dirty="0" smtClean="0"/>
              <a:t>node, put </a:t>
            </a:r>
            <a:r>
              <a:rPr lang="en-IN" dirty="0"/>
              <a:t>all visited nodes with </a:t>
            </a:r>
            <a:r>
              <a:rPr lang="en-IN" dirty="0" smtClean="0"/>
              <a:t>       the </a:t>
            </a:r>
            <a:r>
              <a:rPr lang="en-IN" dirty="0"/>
              <a:t>value of the </a:t>
            </a:r>
            <a:r>
              <a:rPr lang="en-IN" dirty="0" smtClean="0"/>
              <a:t>shortest  path </a:t>
            </a:r>
            <a:r>
              <a:rPr lang="en-IN" dirty="0"/>
              <a:t>as their total value into a results set.</a:t>
            </a:r>
          </a:p>
          <a:p>
            <a:pPr>
              <a:buNone/>
            </a:pPr>
            <a:r>
              <a:rPr lang="en-IN" dirty="0" smtClean="0"/>
              <a:t>    b</a:t>
            </a:r>
            <a:r>
              <a:rPr lang="en-IN" dirty="0"/>
              <a:t>) If the algorithm is ran from other initial </a:t>
            </a:r>
            <a:r>
              <a:rPr lang="en-IN" dirty="0" smtClean="0"/>
              <a:t>nodes, check </a:t>
            </a:r>
            <a:r>
              <a:rPr lang="en-IN" dirty="0"/>
              <a:t>if the node is in the results set. If yes, </a:t>
            </a:r>
            <a:r>
              <a:rPr lang="en-IN" dirty="0" smtClean="0"/>
              <a:t>add the </a:t>
            </a:r>
            <a:r>
              <a:rPr lang="en-IN" dirty="0"/>
              <a:t>shortest path value to its total value</a:t>
            </a:r>
            <a:r>
              <a:rPr lang="en-IN" dirty="0" smtClean="0"/>
              <a:t>.</a:t>
            </a:r>
          </a:p>
          <a:p>
            <a:pPr>
              <a:buNone/>
            </a:pPr>
            <a:endParaRPr lang="en-IN" dirty="0"/>
          </a:p>
          <a:p>
            <a:pPr>
              <a:buNone/>
            </a:pPr>
            <a:r>
              <a:rPr lang="en-IN" dirty="0"/>
              <a:t>2) Check if each node in the results set was visited from</a:t>
            </a:r>
          </a:p>
          <a:p>
            <a:pPr>
              <a:buNone/>
            </a:pPr>
            <a:r>
              <a:rPr lang="en-IN" dirty="0" smtClean="0"/>
              <a:t>    all </a:t>
            </a:r>
            <a:r>
              <a:rPr lang="en-IN" dirty="0"/>
              <a:t>initial nodes.</a:t>
            </a:r>
          </a:p>
          <a:p>
            <a:pPr>
              <a:buNone/>
            </a:pPr>
            <a:r>
              <a:rPr lang="en-IN" dirty="0"/>
              <a:t>3) Order the nodes in the results set by their total values</a:t>
            </a:r>
          </a:p>
          <a:p>
            <a:pPr>
              <a:buNone/>
            </a:pPr>
            <a:r>
              <a:rPr lang="en-IN" dirty="0" smtClean="0"/>
              <a:t>    of </a:t>
            </a:r>
            <a:r>
              <a:rPr lang="en-IN" dirty="0"/>
              <a:t>the shortest paths.</a:t>
            </a:r>
          </a:p>
          <a:p>
            <a:pPr>
              <a:buNone/>
            </a:pPr>
            <a:r>
              <a:rPr lang="en-IN" dirty="0"/>
              <a:t>4) Return the required number of nodes from the ordered</a:t>
            </a:r>
          </a:p>
          <a:p>
            <a:pPr>
              <a:buNone/>
            </a:pPr>
            <a:r>
              <a:rPr lang="en-IN" dirty="0" smtClean="0"/>
              <a:t>     results </a:t>
            </a:r>
            <a:r>
              <a:rPr lang="en-IN" dirty="0"/>
              <a:t>set.</a:t>
            </a:r>
          </a:p>
        </p:txBody>
      </p:sp>
    </p:spTree>
  </p:cSld>
  <p:clrMapOvr>
    <a:masterClrMapping/>
  </p:clrMapOvr>
  <p:transition advTm="0">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b="1" dirty="0" smtClean="0"/>
              <a:t>d. </a:t>
            </a:r>
            <a:r>
              <a:rPr lang="en-IN" sz="3200" b="1" dirty="0" smtClean="0"/>
              <a:t>ENERGY SPREADING ALGORITHM</a:t>
            </a:r>
            <a:r>
              <a:rPr lang="en-IN" sz="3200" dirty="0" smtClean="0"/>
              <a:t>:</a:t>
            </a:r>
            <a:endParaRPr lang="en-IN" sz="3200" dirty="0"/>
          </a:p>
        </p:txBody>
      </p:sp>
      <p:sp>
        <p:nvSpPr>
          <p:cNvPr id="3" name="Content Placeholder 2"/>
          <p:cNvSpPr>
            <a:spLocks noGrp="1"/>
          </p:cNvSpPr>
          <p:nvPr>
            <p:ph sz="quarter" idx="1"/>
          </p:nvPr>
        </p:nvSpPr>
        <p:spPr/>
        <p:txBody>
          <a:bodyPr>
            <a:normAutofit fontScale="92500" lnSpcReduction="20000"/>
          </a:bodyPr>
          <a:lstStyle/>
          <a:p>
            <a:pPr>
              <a:buNone/>
            </a:pPr>
            <a:r>
              <a:rPr lang="en-IN" dirty="0"/>
              <a:t>1) Set the energy of each initial node to some </a:t>
            </a:r>
            <a:r>
              <a:rPr lang="en-IN" dirty="0" smtClean="0"/>
              <a:t>constant value</a:t>
            </a:r>
            <a:r>
              <a:rPr lang="en-IN" dirty="0"/>
              <a:t>.</a:t>
            </a:r>
          </a:p>
          <a:p>
            <a:pPr>
              <a:buNone/>
            </a:pPr>
            <a:r>
              <a:rPr lang="en-IN" dirty="0"/>
              <a:t>2) Perform a simultaneous BFS from each initial </a:t>
            </a:r>
            <a:r>
              <a:rPr lang="en-IN" dirty="0" smtClean="0"/>
              <a:t>node</a:t>
            </a:r>
            <a:endParaRPr lang="en-IN" dirty="0"/>
          </a:p>
          <a:p>
            <a:pPr>
              <a:buNone/>
            </a:pPr>
            <a:r>
              <a:rPr lang="en-IN" dirty="0"/>
              <a:t>3) When a node is visited its energy increases by </a:t>
            </a:r>
            <a:r>
              <a:rPr lang="en-IN" dirty="0" smtClean="0"/>
              <a:t>value </a:t>
            </a:r>
            <a:r>
              <a:rPr lang="en-IN" i="1" dirty="0" smtClean="0"/>
              <a:t>E</a:t>
            </a:r>
            <a:r>
              <a:rPr lang="en-IN" i="1" dirty="0"/>
              <a:t>, E = </a:t>
            </a:r>
            <a:r>
              <a:rPr lang="en-IN" i="1" dirty="0" err="1" smtClean="0"/>
              <a:t>Ep</a:t>
            </a:r>
            <a:r>
              <a:rPr lang="en-IN" i="1" dirty="0" smtClean="0"/>
              <a:t>/n </a:t>
            </a:r>
            <a:r>
              <a:rPr lang="en-IN" i="1" dirty="0"/>
              <a:t>, where </a:t>
            </a:r>
            <a:r>
              <a:rPr lang="en-IN" i="1" dirty="0" err="1"/>
              <a:t>Ep</a:t>
            </a:r>
            <a:r>
              <a:rPr lang="en-IN" i="1" dirty="0"/>
              <a:t> is the energy of the parent </a:t>
            </a:r>
            <a:r>
              <a:rPr lang="en-IN" i="1" dirty="0" smtClean="0"/>
              <a:t>node </a:t>
            </a:r>
            <a:r>
              <a:rPr lang="en-IN" dirty="0" smtClean="0"/>
              <a:t>which </a:t>
            </a:r>
            <a:r>
              <a:rPr lang="en-IN" dirty="0" err="1"/>
              <a:t>enqueued</a:t>
            </a:r>
            <a:r>
              <a:rPr lang="en-IN" dirty="0"/>
              <a:t> the visited node and </a:t>
            </a:r>
            <a:r>
              <a:rPr lang="en-IN" i="1" dirty="0"/>
              <a:t>n is the </a:t>
            </a:r>
            <a:r>
              <a:rPr lang="en-IN" i="1" dirty="0" smtClean="0"/>
              <a:t>number </a:t>
            </a:r>
            <a:r>
              <a:rPr lang="en-IN" dirty="0" smtClean="0"/>
              <a:t>of </a:t>
            </a:r>
            <a:r>
              <a:rPr lang="en-IN" dirty="0"/>
              <a:t>nodes the parent node </a:t>
            </a:r>
            <a:r>
              <a:rPr lang="en-IN" dirty="0" err="1"/>
              <a:t>enqueued</a:t>
            </a:r>
            <a:r>
              <a:rPr lang="en-IN" dirty="0"/>
              <a:t>.</a:t>
            </a:r>
          </a:p>
          <a:p>
            <a:pPr>
              <a:buNone/>
            </a:pPr>
            <a:r>
              <a:rPr lang="en-IN" dirty="0"/>
              <a:t>4) A node’s energy can increase multiple times, but </a:t>
            </a:r>
            <a:r>
              <a:rPr lang="en-IN" dirty="0" smtClean="0"/>
              <a:t>it only </a:t>
            </a:r>
            <a:r>
              <a:rPr lang="en-IN" dirty="0"/>
              <a:t>spreads it when it receives energy for the </a:t>
            </a:r>
            <a:r>
              <a:rPr lang="en-IN" dirty="0" smtClean="0"/>
              <a:t>first time</a:t>
            </a:r>
            <a:r>
              <a:rPr lang="en-IN" dirty="0"/>
              <a:t>.</a:t>
            </a:r>
          </a:p>
          <a:p>
            <a:pPr>
              <a:buNone/>
            </a:pPr>
            <a:r>
              <a:rPr lang="en-IN" dirty="0"/>
              <a:t>5) Continue until the required number of nodes is </a:t>
            </a:r>
            <a:r>
              <a:rPr lang="en-IN" dirty="0" smtClean="0"/>
              <a:t>visited from </a:t>
            </a:r>
            <a:r>
              <a:rPr lang="en-IN" dirty="0"/>
              <a:t>each initial node.</a:t>
            </a:r>
          </a:p>
          <a:p>
            <a:pPr>
              <a:buNone/>
            </a:pPr>
            <a:r>
              <a:rPr lang="en-IN" dirty="0"/>
              <a:t>6) Order the nodes by their energies and return the required</a:t>
            </a:r>
          </a:p>
          <a:p>
            <a:pPr>
              <a:buNone/>
            </a:pPr>
            <a:r>
              <a:rPr lang="en-IN" dirty="0" smtClean="0"/>
              <a:t>     number </a:t>
            </a:r>
            <a:r>
              <a:rPr lang="en-IN" dirty="0"/>
              <a:t>of the nodes, the more energy it </a:t>
            </a:r>
            <a:r>
              <a:rPr lang="en-IN" dirty="0" smtClean="0"/>
              <a:t>has </a:t>
            </a:r>
          </a:p>
          <a:p>
            <a:pPr>
              <a:buNone/>
            </a:pPr>
            <a:r>
              <a:rPr lang="en-IN" dirty="0"/>
              <a:t> </a:t>
            </a:r>
            <a:r>
              <a:rPr lang="en-IN" dirty="0" smtClean="0"/>
              <a:t>    the </a:t>
            </a:r>
            <a:r>
              <a:rPr lang="en-IN" dirty="0"/>
              <a:t>higher it is.</a:t>
            </a:r>
          </a:p>
        </p:txBody>
      </p:sp>
    </p:spTree>
  </p:cSld>
  <p:clrMapOvr>
    <a:masterClrMapping/>
  </p:clrMapOvr>
  <p:transition advTm="0">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Grp="1" noChangeAspect="1" noChangeArrowheads="1"/>
          </p:cNvPicPr>
          <p:nvPr>
            <p:ph sz="quarter" idx="1"/>
          </p:nvPr>
        </p:nvPicPr>
        <p:blipFill>
          <a:blip r:embed="rId2"/>
          <a:srcRect/>
          <a:stretch>
            <a:fillRect/>
          </a:stretch>
        </p:blipFill>
        <p:spPr bwMode="auto">
          <a:xfrm>
            <a:off x="0" y="1"/>
            <a:ext cx="4495800" cy="3447104"/>
          </a:xfrm>
          <a:prstGeom prst="rect">
            <a:avLst/>
          </a:prstGeom>
          <a:noFill/>
          <a:ln w="9525">
            <a:noFill/>
            <a:miter lim="800000"/>
            <a:headEnd/>
            <a:tailEnd/>
          </a:ln>
          <a:effectLst/>
        </p:spPr>
      </p:pic>
      <p:sp>
        <p:nvSpPr>
          <p:cNvPr id="7" name="TextBox 6"/>
          <p:cNvSpPr txBox="1"/>
          <p:nvPr/>
        </p:nvSpPr>
        <p:spPr>
          <a:xfrm>
            <a:off x="609600" y="3733800"/>
            <a:ext cx="2895600" cy="646331"/>
          </a:xfrm>
          <a:prstGeom prst="rect">
            <a:avLst/>
          </a:prstGeom>
          <a:noFill/>
        </p:spPr>
        <p:txBody>
          <a:bodyPr wrap="square" rtlCol="0">
            <a:spAutoFit/>
          </a:bodyPr>
          <a:lstStyle/>
          <a:p>
            <a:r>
              <a:rPr lang="en-IN" dirty="0" smtClean="0"/>
              <a:t>Visualisation of union </a:t>
            </a:r>
            <a:r>
              <a:rPr lang="en-IN" dirty="0" err="1" smtClean="0"/>
              <a:t>colors</a:t>
            </a:r>
            <a:r>
              <a:rPr lang="en-IN" dirty="0" smtClean="0"/>
              <a:t> algorithm </a:t>
            </a:r>
            <a:endParaRPr lang="en-IN" dirty="0"/>
          </a:p>
        </p:txBody>
      </p:sp>
      <p:pic>
        <p:nvPicPr>
          <p:cNvPr id="1027" name="Picture 3"/>
          <p:cNvPicPr>
            <a:picLocks noChangeAspect="1" noChangeArrowheads="1"/>
          </p:cNvPicPr>
          <p:nvPr/>
        </p:nvPicPr>
        <p:blipFill>
          <a:blip r:embed="rId3"/>
          <a:srcRect/>
          <a:stretch>
            <a:fillRect/>
          </a:stretch>
        </p:blipFill>
        <p:spPr bwMode="auto">
          <a:xfrm>
            <a:off x="4772025" y="2438400"/>
            <a:ext cx="4371975" cy="3076575"/>
          </a:xfrm>
          <a:prstGeom prst="rect">
            <a:avLst/>
          </a:prstGeom>
          <a:noFill/>
          <a:ln w="9525">
            <a:noFill/>
            <a:miter lim="800000"/>
            <a:headEnd/>
            <a:tailEnd/>
          </a:ln>
          <a:effectLst/>
        </p:spPr>
      </p:pic>
      <p:sp>
        <p:nvSpPr>
          <p:cNvPr id="9" name="TextBox 8"/>
          <p:cNvSpPr txBox="1"/>
          <p:nvPr/>
        </p:nvSpPr>
        <p:spPr>
          <a:xfrm>
            <a:off x="5181600" y="5943600"/>
            <a:ext cx="3352800" cy="923330"/>
          </a:xfrm>
          <a:prstGeom prst="rect">
            <a:avLst/>
          </a:prstGeom>
          <a:noFill/>
        </p:spPr>
        <p:txBody>
          <a:bodyPr wrap="square" rtlCol="0">
            <a:spAutoFit/>
          </a:bodyPr>
          <a:lstStyle/>
          <a:p>
            <a:r>
              <a:rPr lang="en-IN" dirty="0" smtClean="0"/>
              <a:t>Visualisation of mixing </a:t>
            </a:r>
            <a:r>
              <a:rPr lang="en-IN" dirty="0" err="1" smtClean="0"/>
              <a:t>colors</a:t>
            </a:r>
            <a:r>
              <a:rPr lang="en-IN" dirty="0" smtClean="0"/>
              <a:t> algorithm</a:t>
            </a:r>
          </a:p>
          <a:p>
            <a:endParaRPr lang="en-IN" dirty="0"/>
          </a:p>
        </p:txBody>
      </p:sp>
    </p:spTree>
  </p:cSld>
  <p:clrMapOvr>
    <a:masterClrMapping/>
  </p:clrMapOvr>
  <p:transition advTm="0">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2050" name="Picture 2"/>
          <p:cNvPicPr>
            <a:picLocks noChangeAspect="1" noChangeArrowheads="1"/>
          </p:cNvPicPr>
          <p:nvPr/>
        </p:nvPicPr>
        <p:blipFill>
          <a:blip r:embed="rId2"/>
          <a:srcRect/>
          <a:stretch>
            <a:fillRect/>
          </a:stretch>
        </p:blipFill>
        <p:spPr bwMode="auto">
          <a:xfrm>
            <a:off x="0" y="-1"/>
            <a:ext cx="4724400" cy="2998367"/>
          </a:xfrm>
          <a:prstGeom prst="rect">
            <a:avLst/>
          </a:prstGeom>
          <a:noFill/>
          <a:ln w="9525">
            <a:noFill/>
            <a:miter lim="800000"/>
            <a:headEnd/>
            <a:tailEnd/>
          </a:ln>
          <a:effectLst/>
        </p:spPr>
      </p:pic>
      <p:pic>
        <p:nvPicPr>
          <p:cNvPr id="2051" name="Picture 3"/>
          <p:cNvPicPr>
            <a:picLocks noGrp="1" noChangeAspect="1" noChangeArrowheads="1"/>
          </p:cNvPicPr>
          <p:nvPr>
            <p:ph sz="quarter" idx="1"/>
          </p:nvPr>
        </p:nvPicPr>
        <p:blipFill>
          <a:blip r:embed="rId3"/>
          <a:srcRect/>
          <a:stretch>
            <a:fillRect/>
          </a:stretch>
        </p:blipFill>
        <p:spPr bwMode="auto">
          <a:xfrm>
            <a:off x="4495800" y="2895600"/>
            <a:ext cx="4457700" cy="2743200"/>
          </a:xfrm>
          <a:prstGeom prst="rect">
            <a:avLst/>
          </a:prstGeom>
          <a:noFill/>
          <a:ln w="9525">
            <a:noFill/>
            <a:miter lim="800000"/>
            <a:headEnd/>
            <a:tailEnd/>
          </a:ln>
          <a:effectLst/>
        </p:spPr>
      </p:pic>
      <p:sp>
        <p:nvSpPr>
          <p:cNvPr id="7" name="TextBox 6"/>
          <p:cNvSpPr txBox="1"/>
          <p:nvPr/>
        </p:nvSpPr>
        <p:spPr>
          <a:xfrm>
            <a:off x="609600" y="3581400"/>
            <a:ext cx="3200400" cy="646331"/>
          </a:xfrm>
          <a:prstGeom prst="rect">
            <a:avLst/>
          </a:prstGeom>
          <a:noFill/>
        </p:spPr>
        <p:txBody>
          <a:bodyPr wrap="square" rtlCol="0">
            <a:spAutoFit/>
          </a:bodyPr>
          <a:lstStyle/>
          <a:p>
            <a:r>
              <a:rPr lang="en-IN" dirty="0" smtClean="0"/>
              <a:t>Visualisation of energy spreading algorithm</a:t>
            </a:r>
            <a:endParaRPr lang="en-IN" dirty="0"/>
          </a:p>
        </p:txBody>
      </p:sp>
      <p:sp>
        <p:nvSpPr>
          <p:cNvPr id="9" name="TextBox 8"/>
          <p:cNvSpPr txBox="1"/>
          <p:nvPr/>
        </p:nvSpPr>
        <p:spPr>
          <a:xfrm>
            <a:off x="4953000" y="5943600"/>
            <a:ext cx="3200400" cy="646331"/>
          </a:xfrm>
          <a:prstGeom prst="rect">
            <a:avLst/>
          </a:prstGeom>
          <a:noFill/>
        </p:spPr>
        <p:txBody>
          <a:bodyPr wrap="square" rtlCol="0">
            <a:spAutoFit/>
          </a:bodyPr>
          <a:lstStyle/>
          <a:p>
            <a:r>
              <a:rPr lang="en-IN" dirty="0" smtClean="0"/>
              <a:t>Visualisation of modified </a:t>
            </a:r>
            <a:r>
              <a:rPr lang="en-IN" dirty="0" err="1" smtClean="0"/>
              <a:t>Dijikstra’s</a:t>
            </a:r>
            <a:r>
              <a:rPr lang="en-IN" dirty="0" smtClean="0"/>
              <a:t> algorithm</a:t>
            </a:r>
            <a:endParaRPr lang="en-IN" dirty="0"/>
          </a:p>
        </p:txBody>
      </p:sp>
    </p:spTree>
  </p:cSld>
  <p:clrMapOvr>
    <a:masterClrMapping/>
  </p:clrMapOvr>
  <p:transition advTm="0">
    <p:dissolv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Implementation</a:t>
            </a:r>
            <a:endParaRPr lang="en-IN" b="1" dirty="0"/>
          </a:p>
        </p:txBody>
      </p:sp>
      <p:sp>
        <p:nvSpPr>
          <p:cNvPr id="3" name="Content Placeholder 2"/>
          <p:cNvSpPr>
            <a:spLocks noGrp="1"/>
          </p:cNvSpPr>
          <p:nvPr>
            <p:ph sz="quarter" idx="1"/>
          </p:nvPr>
        </p:nvSpPr>
        <p:spPr/>
        <p:txBody>
          <a:bodyPr>
            <a:normAutofit lnSpcReduction="10000"/>
          </a:bodyPr>
          <a:lstStyle/>
          <a:p>
            <a:r>
              <a:rPr lang="en-IN" dirty="0" err="1" smtClean="0"/>
              <a:t>bfs</a:t>
            </a:r>
            <a:r>
              <a:rPr lang="en-IN" dirty="0" smtClean="0"/>
              <a:t> get each node, push node into a max-heap, output the </a:t>
            </a:r>
            <a:r>
              <a:rPr lang="en-IN" dirty="0" smtClean="0"/>
              <a:t>peak </a:t>
            </a:r>
            <a:r>
              <a:rPr lang="en-IN" dirty="0" smtClean="0"/>
              <a:t>each time</a:t>
            </a:r>
            <a:r>
              <a:rPr lang="en-IN" dirty="0" smtClean="0"/>
              <a:t>.</a:t>
            </a:r>
          </a:p>
          <a:p>
            <a:r>
              <a:rPr lang="en-IN" dirty="0" smtClean="0"/>
              <a:t>sort(</a:t>
            </a:r>
            <a:r>
              <a:rPr lang="en-IN" dirty="0" err="1" smtClean="0"/>
              <a:t>movie.getSimilarMovies</a:t>
            </a:r>
            <a:r>
              <a:rPr lang="en-IN" dirty="0" smtClean="0"/>
              <a:t>()) =&gt; sorted-collection </a:t>
            </a:r>
            <a:r>
              <a:rPr lang="en-IN" dirty="0" smtClean="0"/>
              <a:t>return </a:t>
            </a:r>
            <a:r>
              <a:rPr lang="en-IN" dirty="0" smtClean="0"/>
              <a:t>sub-sorted-collection of size </a:t>
            </a:r>
            <a:r>
              <a:rPr lang="en-IN" dirty="0" err="1" smtClean="0"/>
              <a:t>numTopRatedSimilarMovies</a:t>
            </a:r>
            <a:r>
              <a:rPr lang="en-IN" dirty="0" smtClean="0"/>
              <a:t> .</a:t>
            </a:r>
          </a:p>
          <a:p>
            <a:r>
              <a:rPr lang="en-IN" dirty="0" smtClean="0"/>
              <a:t>Make </a:t>
            </a:r>
            <a:r>
              <a:rPr lang="en-IN" dirty="0" smtClean="0"/>
              <a:t>a sorted list of size </a:t>
            </a:r>
            <a:r>
              <a:rPr lang="en-IN" dirty="0" err="1" smtClean="0"/>
              <a:t>top_rated</a:t>
            </a:r>
            <a:r>
              <a:rPr lang="en-IN" dirty="0" smtClean="0"/>
              <a:t> and , </a:t>
            </a:r>
            <a:r>
              <a:rPr lang="en-IN" dirty="0" smtClean="0"/>
              <a:t>for </a:t>
            </a:r>
            <a:r>
              <a:rPr lang="en-IN" dirty="0" smtClean="0"/>
              <a:t>all connected movies add to the list if the movie rating is greater than the lowest rating of the list(that is the nth node in the list since its sorted); </a:t>
            </a:r>
            <a:r>
              <a:rPr lang="en-IN" dirty="0" smtClean="0"/>
              <a:t>once </a:t>
            </a:r>
            <a:r>
              <a:rPr lang="en-IN" dirty="0" smtClean="0"/>
              <a:t>you finished visiting all the connected movies the list will have the top rated </a:t>
            </a:r>
            <a:r>
              <a:rPr lang="en-IN" dirty="0" smtClean="0"/>
              <a:t>movies.</a:t>
            </a:r>
          </a:p>
          <a:p>
            <a:r>
              <a:rPr lang="en-IN" dirty="0" smtClean="0"/>
              <a:t>use </a:t>
            </a:r>
            <a:r>
              <a:rPr lang="en-IN" dirty="0" err="1" smtClean="0"/>
              <a:t>bfs</a:t>
            </a:r>
            <a:r>
              <a:rPr lang="en-IN" dirty="0" smtClean="0"/>
              <a:t> to traverse the map and get each node, then push the node into a max-heap and output the peak each time</a:t>
            </a: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14400"/>
            <a:ext cx="7772400" cy="1143000"/>
          </a:xfrm>
        </p:spPr>
        <p:txBody>
          <a:bodyPr>
            <a:normAutofit fontScale="90000"/>
          </a:bodyPr>
          <a:lstStyle/>
          <a:p>
            <a:r>
              <a:rPr lang="en-IN" b="1" dirty="0" smtClean="0"/>
              <a:t/>
            </a:r>
            <a:br>
              <a:rPr lang="en-IN" b="1" dirty="0" smtClean="0"/>
            </a:br>
            <a:r>
              <a:rPr lang="en-IN" b="1" dirty="0" smtClean="0"/>
              <a:t/>
            </a:r>
            <a:br>
              <a:rPr lang="en-IN" b="1" dirty="0" smtClean="0"/>
            </a:br>
            <a:r>
              <a:rPr lang="en-IN" b="1" dirty="0" smtClean="0"/>
              <a:t/>
            </a:r>
            <a:br>
              <a:rPr lang="en-IN" b="1" dirty="0" smtClean="0"/>
            </a:br>
            <a:r>
              <a:rPr lang="en-IN" b="1" dirty="0" smtClean="0"/>
              <a:t/>
            </a:r>
            <a:br>
              <a:rPr lang="en-IN" b="1" dirty="0" smtClean="0"/>
            </a:br>
            <a:r>
              <a:rPr lang="en-IN" b="1" dirty="0" smtClean="0"/>
              <a:t/>
            </a:r>
            <a:br>
              <a:rPr lang="en-IN" b="1" dirty="0" smtClean="0"/>
            </a:br>
            <a:r>
              <a:rPr lang="en-IN" b="1" dirty="0" smtClean="0"/>
              <a:t/>
            </a:r>
            <a:br>
              <a:rPr lang="en-IN" b="1" dirty="0" smtClean="0"/>
            </a:br>
            <a:r>
              <a:rPr lang="en-IN" b="1" dirty="0" smtClean="0"/>
              <a:t/>
            </a:r>
            <a:br>
              <a:rPr lang="en-IN" b="1" dirty="0" smtClean="0"/>
            </a:br>
            <a:r>
              <a:rPr lang="en-IN" b="1" dirty="0" smtClean="0"/>
              <a:t/>
            </a:r>
            <a:br>
              <a:rPr lang="en-IN" b="1" dirty="0" smtClean="0"/>
            </a:br>
            <a:r>
              <a:rPr lang="en-IN" b="1" dirty="0" smtClean="0"/>
              <a:t/>
            </a:r>
            <a:br>
              <a:rPr lang="en-IN" b="1" dirty="0" smtClean="0"/>
            </a:br>
            <a:r>
              <a:rPr lang="en-IN" b="1" dirty="0" smtClean="0"/>
              <a:t/>
            </a:r>
            <a:br>
              <a:rPr lang="en-IN" b="1" dirty="0" smtClean="0"/>
            </a:br>
            <a:r>
              <a:rPr lang="en-IN" b="1" dirty="0" smtClean="0"/>
              <a:t/>
            </a:r>
            <a:br>
              <a:rPr lang="en-IN" b="1" dirty="0" smtClean="0"/>
            </a:br>
            <a:r>
              <a:rPr lang="en-IN" b="1" dirty="0" smtClean="0"/>
              <a:t/>
            </a:r>
            <a:br>
              <a:rPr lang="en-IN" b="1" dirty="0" smtClean="0"/>
            </a:br>
            <a:r>
              <a:rPr lang="en-IN" b="1" dirty="0" smtClean="0"/>
              <a:t/>
            </a:r>
            <a:br>
              <a:rPr lang="en-IN" b="1" dirty="0" smtClean="0"/>
            </a:br>
            <a:r>
              <a:rPr lang="en-IN" sz="4400" b="1" dirty="0" smtClean="0"/>
              <a:t>Implementation(contd</a:t>
            </a:r>
            <a:r>
              <a:rPr lang="en-IN" sz="4400" b="1" dirty="0" smtClean="0"/>
              <a:t>.)</a:t>
            </a:r>
            <a:r>
              <a:rPr lang="en-IN" b="1" dirty="0" smtClean="0"/>
              <a:t/>
            </a:r>
            <a:br>
              <a:rPr lang="en-IN" b="1" dirty="0" smtClean="0"/>
            </a:br>
            <a:endParaRPr lang="en-IN" b="1" dirty="0"/>
          </a:p>
        </p:txBody>
      </p:sp>
      <p:sp>
        <p:nvSpPr>
          <p:cNvPr id="3" name="Content Placeholder 2"/>
          <p:cNvSpPr>
            <a:spLocks noGrp="1"/>
          </p:cNvSpPr>
          <p:nvPr>
            <p:ph sz="quarter" idx="1"/>
          </p:nvPr>
        </p:nvSpPr>
        <p:spPr>
          <a:xfrm>
            <a:off x="533400" y="1752600"/>
            <a:ext cx="7772400" cy="4572000"/>
          </a:xfrm>
        </p:spPr>
        <p:txBody>
          <a:bodyPr/>
          <a:lstStyle/>
          <a:p>
            <a:r>
              <a:rPr lang="en-IN" dirty="0" err="1" smtClean="0"/>
              <a:t>bfs</a:t>
            </a:r>
            <a:r>
              <a:rPr lang="en-IN" dirty="0" smtClean="0"/>
              <a:t> -&gt; </a:t>
            </a:r>
            <a:r>
              <a:rPr lang="en-IN" dirty="0" smtClean="0"/>
              <a:t>max heap</a:t>
            </a:r>
          </a:p>
          <a:p>
            <a:r>
              <a:rPr lang="en-IN" dirty="0" smtClean="0"/>
              <a:t>push elements into the min heap until you complete the full traversal of the graph and meanwhile maintain the size of the min heap as equal to the number of movies asked, and keep deleting the minimum. At the end min heap will have the recommended movies. </a:t>
            </a:r>
            <a:br>
              <a:rPr lang="en-IN" dirty="0" smtClean="0"/>
            </a:b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EXPECTED RESULTS</a:t>
            </a:r>
            <a:endParaRPr lang="en-IN" dirty="0"/>
          </a:p>
        </p:txBody>
      </p:sp>
      <p:sp>
        <p:nvSpPr>
          <p:cNvPr id="3" name="Content Placeholder 2"/>
          <p:cNvSpPr>
            <a:spLocks noGrp="1"/>
          </p:cNvSpPr>
          <p:nvPr>
            <p:ph sz="quarter" idx="1"/>
          </p:nvPr>
        </p:nvSpPr>
        <p:spPr/>
        <p:txBody>
          <a:bodyPr/>
          <a:lstStyle/>
          <a:p>
            <a:pPr>
              <a:buFont typeface="Wingdings" pitchFamily="2" charset="2"/>
              <a:buChar char="§"/>
            </a:pPr>
            <a:r>
              <a:rPr lang="en-IN" dirty="0" smtClean="0"/>
              <a:t>As per the surveys done on the above algorithms ,according to the average rating the Union </a:t>
            </a:r>
            <a:r>
              <a:rPr lang="en-IN" dirty="0" err="1" smtClean="0"/>
              <a:t>colors</a:t>
            </a:r>
            <a:r>
              <a:rPr lang="en-IN" dirty="0" smtClean="0"/>
              <a:t> algorithm appears to be the best among all .</a:t>
            </a:r>
          </a:p>
          <a:p>
            <a:pPr>
              <a:buFont typeface="Wingdings" pitchFamily="2" charset="2"/>
              <a:buChar char="§"/>
            </a:pPr>
            <a:r>
              <a:rPr lang="en-IN" dirty="0" smtClean="0"/>
              <a:t>On the other hand ,the rest of the algorithms seems to be quite expensive requiring certain improvisation.</a:t>
            </a:r>
            <a:endParaRPr lang="en-IN" dirty="0"/>
          </a:p>
        </p:txBody>
      </p:sp>
    </p:spTree>
  </p:cSld>
  <p:clrMapOvr>
    <a:masterClrMapping/>
  </p:clrMapOvr>
  <p:transition advTm="0">
    <p:dissolv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JUSTIFICATION</a:t>
            </a:r>
            <a:endParaRPr lang="en-IN" dirty="0"/>
          </a:p>
        </p:txBody>
      </p:sp>
      <p:sp>
        <p:nvSpPr>
          <p:cNvPr id="3" name="Content Placeholder 2"/>
          <p:cNvSpPr>
            <a:spLocks noGrp="1"/>
          </p:cNvSpPr>
          <p:nvPr>
            <p:ph sz="quarter" idx="1"/>
          </p:nvPr>
        </p:nvSpPr>
        <p:spPr/>
        <p:txBody>
          <a:bodyPr>
            <a:normAutofit/>
          </a:bodyPr>
          <a:lstStyle/>
          <a:p>
            <a:r>
              <a:rPr lang="en-IN" dirty="0" smtClean="0"/>
              <a:t>The task of collecting the raw data and information was rationally divided among the group members.</a:t>
            </a:r>
          </a:p>
          <a:p>
            <a:r>
              <a:rPr lang="en-IN" dirty="0" smtClean="0"/>
              <a:t>We individually undertook the task of reading various technical papers based on recommender system and graph traversal algorithm which roughly took about 3 weeks .</a:t>
            </a:r>
          </a:p>
          <a:p>
            <a:r>
              <a:rPr lang="en-IN" dirty="0" smtClean="0"/>
              <a:t>However ,the modification and implementation part of the project is still under process .</a:t>
            </a:r>
            <a:endParaRPr lang="en-IN" dirty="0"/>
          </a:p>
        </p:txBody>
      </p:sp>
    </p:spTree>
  </p:cSld>
  <p:clrMapOvr>
    <a:masterClrMapping/>
  </p:clrMapOvr>
  <p:transition advTm="0">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Introduction</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buFont typeface="Wingdings" pitchFamily="2" charset="2"/>
              <a:buChar char="Ø"/>
            </a:pPr>
            <a:r>
              <a:rPr lang="en-US" dirty="0">
                <a:latin typeface="Arial" pitchFamily="34" charset="0"/>
                <a:cs typeface="Arial" pitchFamily="34" charset="0"/>
              </a:rPr>
              <a:t>Media content recommendation is nowadays a </a:t>
            </a:r>
            <a:r>
              <a:rPr lang="en-US" dirty="0" smtClean="0">
                <a:latin typeface="Arial" pitchFamily="34" charset="0"/>
                <a:cs typeface="Arial" pitchFamily="34" charset="0"/>
              </a:rPr>
              <a:t>common </a:t>
            </a:r>
            <a:r>
              <a:rPr lang="en-US" dirty="0">
                <a:latin typeface="Arial" pitchFamily="34" charset="0"/>
                <a:cs typeface="Arial" pitchFamily="34" charset="0"/>
              </a:rPr>
              <a:t>problem</a:t>
            </a:r>
            <a:r>
              <a:rPr lang="en-US" dirty="0" smtClean="0">
                <a:latin typeface="Arial" pitchFamily="34" charset="0"/>
                <a:cs typeface="Arial" pitchFamily="34" charset="0"/>
              </a:rPr>
              <a:t>.</a:t>
            </a:r>
          </a:p>
          <a:p>
            <a:pPr>
              <a:buFont typeface="Wingdings" pitchFamily="2" charset="2"/>
              <a:buChar char="Ø"/>
            </a:pPr>
            <a:r>
              <a:rPr lang="en-US" dirty="0" smtClean="0">
                <a:latin typeface="Arial" pitchFamily="34" charset="0"/>
                <a:cs typeface="Arial" pitchFamily="34" charset="0"/>
              </a:rPr>
              <a:t>Choosing the right content among large amount of media content produced everyday can be difficult and overwhelming for the user.</a:t>
            </a:r>
          </a:p>
          <a:p>
            <a:pPr>
              <a:buFont typeface="Wingdings" pitchFamily="2" charset="2"/>
              <a:buChar char="Ø"/>
            </a:pPr>
            <a:r>
              <a:rPr lang="en-US" dirty="0" smtClean="0">
                <a:latin typeface="Arial" pitchFamily="34" charset="0"/>
                <a:cs typeface="Arial" pitchFamily="34" charset="0"/>
              </a:rPr>
              <a:t>Ex: Movies, TV Shows, TV Programs etc. </a:t>
            </a:r>
          </a:p>
          <a:p>
            <a:endParaRPr lang="en-US" dirty="0"/>
          </a:p>
        </p:txBody>
      </p:sp>
    </p:spTree>
  </p:cSld>
  <p:clrMapOvr>
    <a:masterClrMapping/>
  </p:clrMapOvr>
  <p:transition advTm="0">
    <p:dissolv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sz="quarter" idx="1"/>
          </p:nvPr>
        </p:nvSpPr>
        <p:spPr/>
        <p:txBody>
          <a:bodyPr>
            <a:normAutofit/>
          </a:bodyPr>
          <a:lstStyle/>
          <a:p>
            <a:r>
              <a:rPr lang="en-IN" dirty="0" smtClean="0"/>
              <a:t>(</a:t>
            </a:r>
            <a:r>
              <a:rPr lang="en-IN" b="1" dirty="0" err="1" smtClean="0"/>
              <a:t>Celma</a:t>
            </a:r>
            <a:r>
              <a:rPr lang="en-IN" b="1" dirty="0" smtClean="0"/>
              <a:t> &amp; </a:t>
            </a:r>
            <a:r>
              <a:rPr lang="en-IN" b="1" dirty="0" err="1" smtClean="0"/>
              <a:t>Lamere</a:t>
            </a:r>
            <a:r>
              <a:rPr lang="en-IN" b="1" dirty="0" smtClean="0"/>
              <a:t>, ISMIR 2007)</a:t>
            </a:r>
          </a:p>
          <a:p>
            <a:r>
              <a:rPr lang="en-IN" dirty="0" smtClean="0"/>
              <a:t>F. Ricci, L. </a:t>
            </a:r>
            <a:r>
              <a:rPr lang="en-IN" dirty="0" err="1" smtClean="0"/>
              <a:t>Rokach</a:t>
            </a:r>
            <a:r>
              <a:rPr lang="en-IN" dirty="0" smtClean="0"/>
              <a:t>, and B. </a:t>
            </a:r>
            <a:r>
              <a:rPr lang="en-IN" dirty="0" err="1" smtClean="0"/>
              <a:t>Shapira,“Introduction</a:t>
            </a:r>
            <a:r>
              <a:rPr lang="en-IN" dirty="0" smtClean="0"/>
              <a:t> to recommender systems handbook,” in </a:t>
            </a:r>
            <a:r>
              <a:rPr lang="en-IN" i="1" dirty="0" smtClean="0"/>
              <a:t>Recommender Systems Handbook. Springer US, 2011</a:t>
            </a:r>
          </a:p>
          <a:p>
            <a:r>
              <a:rPr lang="en-IN" dirty="0" err="1" smtClean="0"/>
              <a:t>Gaurav</a:t>
            </a:r>
            <a:r>
              <a:rPr lang="en-IN" dirty="0" smtClean="0"/>
              <a:t> </a:t>
            </a:r>
            <a:r>
              <a:rPr lang="en-IN" dirty="0" err="1" smtClean="0"/>
              <a:t>Arora,Ashish</a:t>
            </a:r>
            <a:r>
              <a:rPr lang="en-IN" dirty="0" smtClean="0"/>
              <a:t> </a:t>
            </a:r>
            <a:r>
              <a:rPr lang="en-IN" dirty="0" err="1" smtClean="0"/>
              <a:t>Kumar,Gitanjali</a:t>
            </a:r>
            <a:r>
              <a:rPr lang="en-IN" dirty="0" smtClean="0"/>
              <a:t> Sanjay </a:t>
            </a:r>
            <a:r>
              <a:rPr lang="en-IN" dirty="0" err="1" smtClean="0"/>
              <a:t>Devre,Prof</a:t>
            </a:r>
            <a:r>
              <a:rPr lang="en-IN" dirty="0" smtClean="0"/>
              <a:t>. </a:t>
            </a:r>
            <a:r>
              <a:rPr lang="en-IN" dirty="0" err="1" smtClean="0"/>
              <a:t>Amit</a:t>
            </a:r>
            <a:r>
              <a:rPr lang="en-IN" dirty="0" smtClean="0"/>
              <a:t> </a:t>
            </a:r>
            <a:r>
              <a:rPr lang="en-IN" dirty="0" err="1" smtClean="0"/>
              <a:t>Ghumare</a:t>
            </a:r>
            <a:r>
              <a:rPr lang="en-IN" dirty="0" smtClean="0"/>
              <a:t>.”Movie recommendation systems based on user’s similarity,2014</a:t>
            </a:r>
            <a:endParaRPr lang="en-IN" dirty="0"/>
          </a:p>
        </p:txBody>
      </p:sp>
    </p:spTree>
  </p:cSld>
  <p:clrMapOvr>
    <a:masterClrMapping/>
  </p:clrMapOvr>
  <p:transition advTm="0">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Introduction(Cont..)</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buFont typeface="Wingdings" pitchFamily="2" charset="2"/>
              <a:buChar char="Ø"/>
            </a:pPr>
            <a:r>
              <a:rPr lang="en-US" dirty="0" smtClean="0">
                <a:latin typeface="Arial" pitchFamily="34" charset="0"/>
                <a:cs typeface="Arial" pitchFamily="34" charset="0"/>
              </a:rPr>
              <a:t>Recommender Systems creates an accurate recommendation that suits the particular user, based on the analysis.</a:t>
            </a:r>
          </a:p>
          <a:p>
            <a:pPr>
              <a:buFont typeface="Wingdings" pitchFamily="2" charset="2"/>
              <a:buChar char="Ø"/>
            </a:pPr>
            <a:r>
              <a:rPr lang="en-US" dirty="0" smtClean="0">
                <a:latin typeface="Arial" pitchFamily="34" charset="0"/>
                <a:cs typeface="Arial" pitchFamily="34" charset="0"/>
              </a:rPr>
              <a:t>Two main categories of recommendation systems</a:t>
            </a:r>
          </a:p>
          <a:p>
            <a:pPr marL="514350" indent="-514350">
              <a:buFont typeface="+mj-lt"/>
              <a:buAutoNum type="alphaLcPeriod"/>
            </a:pPr>
            <a:r>
              <a:rPr lang="en-US" dirty="0" smtClean="0">
                <a:latin typeface="Arial" pitchFamily="34" charset="0"/>
                <a:cs typeface="Arial" pitchFamily="34" charset="0"/>
              </a:rPr>
              <a:t>content based</a:t>
            </a:r>
          </a:p>
          <a:p>
            <a:pPr marL="514350" indent="-514350">
              <a:buFont typeface="+mj-lt"/>
              <a:buAutoNum type="alphaLcPeriod"/>
            </a:pPr>
            <a:r>
              <a:rPr lang="en-US" dirty="0" smtClean="0">
                <a:latin typeface="Arial" pitchFamily="34" charset="0"/>
                <a:cs typeface="Arial" pitchFamily="34" charset="0"/>
              </a:rPr>
              <a:t>collaborative </a:t>
            </a:r>
            <a:endParaRPr lang="en-US" dirty="0">
              <a:latin typeface="Arial" pitchFamily="34" charset="0"/>
              <a:cs typeface="Arial" pitchFamily="34" charset="0"/>
            </a:endParaRPr>
          </a:p>
        </p:txBody>
      </p:sp>
    </p:spTree>
  </p:cSld>
  <p:clrMapOvr>
    <a:masterClrMapping/>
  </p:clrMapOvr>
  <p:transition advTm="0">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Literature Survey</a:t>
            </a:r>
            <a:endParaRPr lang="en-IN" b="1" dirty="0"/>
          </a:p>
        </p:txBody>
      </p:sp>
      <p:sp>
        <p:nvSpPr>
          <p:cNvPr id="3" name="Content Placeholder 2"/>
          <p:cNvSpPr>
            <a:spLocks noGrp="1"/>
          </p:cNvSpPr>
          <p:nvPr>
            <p:ph sz="quarter" idx="1"/>
          </p:nvPr>
        </p:nvSpPr>
        <p:spPr/>
        <p:txBody>
          <a:bodyPr/>
          <a:lstStyle/>
          <a:p>
            <a:pPr>
              <a:buFont typeface="Wingdings" pitchFamily="2" charset="2"/>
              <a:buChar char="v"/>
            </a:pPr>
            <a:r>
              <a:rPr lang="en-IN" dirty="0" smtClean="0"/>
              <a:t> Large number of recommendation systems use a variety of methods such as content </a:t>
            </a:r>
            <a:r>
              <a:rPr lang="en-IN" dirty="0" err="1" smtClean="0"/>
              <a:t>based,collaborative</a:t>
            </a:r>
            <a:r>
              <a:rPr lang="en-IN" dirty="0" smtClean="0"/>
              <a:t> ,knowledge based and hybrid approach.</a:t>
            </a:r>
          </a:p>
          <a:p>
            <a:pPr>
              <a:buFont typeface="Wingdings" pitchFamily="2" charset="2"/>
              <a:buChar char="v"/>
            </a:pPr>
            <a:r>
              <a:rPr lang="en-IN" dirty="0"/>
              <a:t> </a:t>
            </a:r>
            <a:r>
              <a:rPr lang="en-IN" dirty="0" smtClean="0"/>
              <a:t>There are several social platforms that use this recommendation </a:t>
            </a:r>
            <a:r>
              <a:rPr lang="en-IN" dirty="0" err="1" smtClean="0"/>
              <a:t>sytem</a:t>
            </a:r>
            <a:r>
              <a:rPr lang="en-IN" dirty="0" smtClean="0"/>
              <a:t> approach.</a:t>
            </a:r>
          </a:p>
          <a:p>
            <a:pPr>
              <a:buNone/>
            </a:pPr>
            <a:r>
              <a:rPr lang="en-IN" dirty="0" smtClean="0"/>
              <a:t>    In </a:t>
            </a:r>
            <a:r>
              <a:rPr lang="en-IN" dirty="0" err="1" smtClean="0"/>
              <a:t>particular,we</a:t>
            </a:r>
            <a:r>
              <a:rPr lang="en-IN" dirty="0" smtClean="0"/>
              <a:t> have chosen the movies databases.</a:t>
            </a:r>
            <a:endParaRPr lang="en-IN" dirty="0"/>
          </a:p>
        </p:txBody>
      </p:sp>
    </p:spTree>
  </p:cSld>
  <p:clrMapOvr>
    <a:masterClrMapping/>
  </p:clrMapOvr>
  <p:transition advTm="0">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For example : </a:t>
            </a:r>
            <a:endParaRPr lang="en-IN" dirty="0"/>
          </a:p>
        </p:txBody>
      </p:sp>
      <p:sp>
        <p:nvSpPr>
          <p:cNvPr id="3" name="Content Placeholder 2"/>
          <p:cNvSpPr>
            <a:spLocks noGrp="1"/>
          </p:cNvSpPr>
          <p:nvPr>
            <p:ph sz="quarter" idx="1"/>
          </p:nvPr>
        </p:nvSpPr>
        <p:spPr/>
        <p:txBody>
          <a:bodyPr>
            <a:normAutofit/>
          </a:bodyPr>
          <a:lstStyle/>
          <a:p>
            <a:pPr>
              <a:buNone/>
            </a:pPr>
            <a:r>
              <a:rPr lang="en-IN" sz="2800" dirty="0"/>
              <a:t>• Netflix:</a:t>
            </a:r>
          </a:p>
          <a:p>
            <a:pPr>
              <a:buNone/>
            </a:pPr>
            <a:r>
              <a:rPr lang="en-IN" sz="2800" dirty="0" smtClean="0"/>
              <a:t>   – </a:t>
            </a:r>
            <a:r>
              <a:rPr lang="en-IN" sz="2800" dirty="0"/>
              <a:t>2/3 rented movies are from recommendation</a:t>
            </a:r>
          </a:p>
          <a:p>
            <a:pPr>
              <a:buNone/>
            </a:pPr>
            <a:r>
              <a:rPr lang="en-IN" sz="2800" dirty="0"/>
              <a:t>• Google News</a:t>
            </a:r>
          </a:p>
          <a:p>
            <a:pPr>
              <a:buNone/>
            </a:pPr>
            <a:r>
              <a:rPr lang="en-IN" sz="2800" dirty="0" smtClean="0"/>
              <a:t>   – </a:t>
            </a:r>
            <a:r>
              <a:rPr lang="en-IN" sz="2800" dirty="0"/>
              <a:t>38% more click-through are due to</a:t>
            </a:r>
          </a:p>
          <a:p>
            <a:pPr>
              <a:buNone/>
            </a:pPr>
            <a:r>
              <a:rPr lang="en-IN" sz="2800" dirty="0"/>
              <a:t>recommendation</a:t>
            </a:r>
          </a:p>
          <a:p>
            <a:pPr>
              <a:buNone/>
            </a:pPr>
            <a:r>
              <a:rPr lang="en-IN" sz="2800" dirty="0"/>
              <a:t>• Amazon</a:t>
            </a:r>
          </a:p>
          <a:p>
            <a:pPr>
              <a:buNone/>
            </a:pPr>
            <a:r>
              <a:rPr lang="en-IN" sz="2800" dirty="0" smtClean="0"/>
              <a:t>  – </a:t>
            </a:r>
            <a:r>
              <a:rPr lang="en-IN" sz="2800" dirty="0"/>
              <a:t>35% sales are from </a:t>
            </a:r>
            <a:r>
              <a:rPr lang="en-IN" sz="2800" dirty="0" smtClean="0"/>
              <a:t>recommendation</a:t>
            </a:r>
          </a:p>
          <a:p>
            <a:pPr>
              <a:buNone/>
            </a:pPr>
            <a:endParaRPr lang="en-IN" sz="2800" dirty="0"/>
          </a:p>
        </p:txBody>
      </p:sp>
    </p:spTree>
  </p:cSld>
  <p:clrMapOvr>
    <a:masterClrMapping/>
  </p:clrMapOvr>
  <p:transition advTm="0">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Objectives</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dirty="0" smtClean="0">
                <a:latin typeface="Arial" pitchFamily="34" charset="0"/>
                <a:cs typeface="Arial" pitchFamily="34" charset="0"/>
              </a:rPr>
              <a:t>To design a representation of the data about movies in a graph structure.</a:t>
            </a:r>
          </a:p>
          <a:p>
            <a:pPr>
              <a:buFont typeface="Wingdings" pitchFamily="2" charset="2"/>
              <a:buChar char="Ø"/>
            </a:pPr>
            <a:r>
              <a:rPr lang="en-US" dirty="0" smtClean="0">
                <a:latin typeface="Arial" pitchFamily="34" charset="0"/>
                <a:cs typeface="Arial" pitchFamily="34" charset="0"/>
              </a:rPr>
              <a:t>To design a method which uses data model for recommendation.</a:t>
            </a:r>
          </a:p>
          <a:p>
            <a:pPr>
              <a:buFont typeface="Wingdings" pitchFamily="2" charset="2"/>
              <a:buChar char="Ø"/>
            </a:pPr>
            <a:r>
              <a:rPr lang="en-US" dirty="0" smtClean="0">
                <a:latin typeface="Arial" pitchFamily="34" charset="0"/>
                <a:cs typeface="Arial" pitchFamily="34" charset="0"/>
              </a:rPr>
              <a:t> Compare various graph algorithms for recommendation and find out the best out of them</a:t>
            </a:r>
            <a:r>
              <a:rPr lang="en-US" b="1" dirty="0" smtClean="0">
                <a:latin typeface="Arial" pitchFamily="34" charset="0"/>
                <a:cs typeface="Arial" pitchFamily="34" charset="0"/>
              </a:rPr>
              <a:t>.</a:t>
            </a:r>
            <a:endParaRPr lang="en-US" b="1" dirty="0">
              <a:latin typeface="Arial" pitchFamily="34" charset="0"/>
              <a:cs typeface="Arial" pitchFamily="34" charset="0"/>
            </a:endParaRPr>
          </a:p>
        </p:txBody>
      </p:sp>
    </p:spTree>
  </p:cSld>
  <p:clrMapOvr>
    <a:masterClrMapping/>
  </p:clrMapOvr>
  <p:transition advTm="0">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descr="abc.png"/>
          <p:cNvPicPr>
            <a:picLocks noGrp="1" noChangeAspect="1"/>
          </p:cNvPicPr>
          <p:nvPr>
            <p:ph sz="quarter" idx="1"/>
          </p:nvPr>
        </p:nvPicPr>
        <p:blipFill>
          <a:blip r:embed="rId2"/>
          <a:stretch>
            <a:fillRect/>
          </a:stretch>
        </p:blipFill>
        <p:spPr>
          <a:xfrm>
            <a:off x="685800" y="381000"/>
            <a:ext cx="7848600" cy="5867400"/>
          </a:xfrm>
        </p:spPr>
      </p:pic>
    </p:spTree>
  </p:cSld>
  <p:clrMapOvr>
    <a:masterClrMapping/>
  </p:clrMapOvr>
  <p:transition advTm="0">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Methodology</a:t>
            </a:r>
            <a:endParaRPr lang="en-IN" b="1" dirty="0"/>
          </a:p>
        </p:txBody>
      </p:sp>
      <p:sp>
        <p:nvSpPr>
          <p:cNvPr id="3" name="Content Placeholder 2"/>
          <p:cNvSpPr>
            <a:spLocks noGrp="1"/>
          </p:cNvSpPr>
          <p:nvPr>
            <p:ph sz="quarter" idx="1"/>
          </p:nvPr>
        </p:nvSpPr>
        <p:spPr/>
        <p:txBody>
          <a:bodyPr>
            <a:normAutofit fontScale="77500" lnSpcReduction="20000"/>
          </a:bodyPr>
          <a:lstStyle/>
          <a:p>
            <a:r>
              <a:rPr lang="en-IN" b="1" dirty="0" smtClean="0"/>
              <a:t>UNION COLORS ALGORITHM </a:t>
            </a:r>
            <a:endParaRPr lang="en-IN" b="1" dirty="0"/>
          </a:p>
          <a:p>
            <a:pPr>
              <a:buNone/>
            </a:pPr>
            <a:r>
              <a:rPr lang="en-IN" sz="1900" dirty="0" smtClean="0"/>
              <a:t>1) Mark </a:t>
            </a:r>
            <a:r>
              <a:rPr lang="en-IN" sz="1900" dirty="0"/>
              <a:t>each initial node with a different </a:t>
            </a:r>
            <a:r>
              <a:rPr lang="en-IN" sz="1900" dirty="0" err="1" smtClean="0"/>
              <a:t>color</a:t>
            </a:r>
            <a:r>
              <a:rPr lang="en-IN" sz="1900" dirty="0" smtClean="0"/>
              <a:t>.</a:t>
            </a:r>
          </a:p>
          <a:p>
            <a:pPr marL="514350" indent="-514350">
              <a:buNone/>
            </a:pPr>
            <a:r>
              <a:rPr lang="en-IN" sz="1900" dirty="0" smtClean="0"/>
              <a:t>2</a:t>
            </a:r>
            <a:r>
              <a:rPr lang="en-IN" sz="1900" dirty="0"/>
              <a:t>) Perform a simultaneous BFS from each initial node:</a:t>
            </a:r>
          </a:p>
          <a:p>
            <a:pPr>
              <a:buNone/>
            </a:pPr>
            <a:r>
              <a:rPr lang="en-IN" sz="1900" dirty="0" smtClean="0"/>
              <a:t>     a</a:t>
            </a:r>
            <a:r>
              <a:rPr lang="en-IN" sz="1900" dirty="0"/>
              <a:t>) </a:t>
            </a:r>
            <a:r>
              <a:rPr lang="en-IN" sz="1900" dirty="0" err="1"/>
              <a:t>Enqueue</a:t>
            </a:r>
            <a:r>
              <a:rPr lang="en-IN" sz="1900" dirty="0"/>
              <a:t> all initial nodes.</a:t>
            </a:r>
          </a:p>
          <a:p>
            <a:pPr>
              <a:buNone/>
            </a:pPr>
            <a:r>
              <a:rPr lang="en-IN" sz="1900" dirty="0" smtClean="0"/>
              <a:t>     b</a:t>
            </a:r>
            <a:r>
              <a:rPr lang="en-IN" sz="1900" dirty="0"/>
              <a:t>) </a:t>
            </a:r>
            <a:r>
              <a:rPr lang="en-IN" sz="1900" dirty="0" err="1"/>
              <a:t>Dequeue</a:t>
            </a:r>
            <a:r>
              <a:rPr lang="en-IN" sz="1900" dirty="0"/>
              <a:t> a node and visit it.</a:t>
            </a:r>
          </a:p>
          <a:p>
            <a:pPr>
              <a:buNone/>
            </a:pPr>
            <a:r>
              <a:rPr lang="en-IN" sz="1900" dirty="0" smtClean="0"/>
              <a:t>     c</a:t>
            </a:r>
            <a:r>
              <a:rPr lang="en-IN" sz="1900" dirty="0"/>
              <a:t>) Add all </a:t>
            </a:r>
            <a:r>
              <a:rPr lang="en-IN" sz="1900" dirty="0" err="1"/>
              <a:t>neighbors</a:t>
            </a:r>
            <a:r>
              <a:rPr lang="en-IN" sz="1900" dirty="0"/>
              <a:t> of the visited which are yet</a:t>
            </a:r>
          </a:p>
          <a:p>
            <a:pPr>
              <a:buNone/>
            </a:pPr>
            <a:r>
              <a:rPr lang="en-IN" sz="1900" dirty="0" smtClean="0"/>
              <a:t>         to </a:t>
            </a:r>
            <a:r>
              <a:rPr lang="en-IN" sz="1900" dirty="0"/>
              <a:t>be visited node into the queue.</a:t>
            </a:r>
          </a:p>
          <a:p>
            <a:pPr>
              <a:buNone/>
            </a:pPr>
            <a:r>
              <a:rPr lang="en-IN" sz="1900" dirty="0" smtClean="0"/>
              <a:t>     d</a:t>
            </a:r>
            <a:r>
              <a:rPr lang="en-IN" sz="1900" dirty="0"/>
              <a:t>) Repeat from step b)</a:t>
            </a:r>
          </a:p>
          <a:p>
            <a:pPr>
              <a:buNone/>
            </a:pPr>
            <a:r>
              <a:rPr lang="en-IN" sz="1900" dirty="0"/>
              <a:t>3) When a node is visited</a:t>
            </a:r>
            <a:r>
              <a:rPr lang="en-IN" sz="1900" dirty="0" smtClean="0"/>
              <a:t>:</a:t>
            </a:r>
          </a:p>
          <a:p>
            <a:pPr>
              <a:buNone/>
            </a:pPr>
            <a:r>
              <a:rPr lang="en-IN" sz="1900" dirty="0"/>
              <a:t> </a:t>
            </a:r>
            <a:r>
              <a:rPr lang="en-IN" sz="1900" dirty="0" smtClean="0"/>
              <a:t>    </a:t>
            </a:r>
            <a:r>
              <a:rPr lang="en-IN" sz="2000" dirty="0"/>
              <a:t>a) If it is yet to be </a:t>
            </a:r>
            <a:r>
              <a:rPr lang="en-IN" sz="2000" dirty="0" err="1"/>
              <a:t>colored</a:t>
            </a:r>
            <a:r>
              <a:rPr lang="en-IN" sz="2000" dirty="0"/>
              <a:t>, </a:t>
            </a:r>
            <a:r>
              <a:rPr lang="en-IN" sz="2000" dirty="0" err="1"/>
              <a:t>color</a:t>
            </a:r>
            <a:r>
              <a:rPr lang="en-IN" sz="2000" dirty="0"/>
              <a:t> it with the </a:t>
            </a:r>
            <a:r>
              <a:rPr lang="en-IN" sz="2000" dirty="0" err="1"/>
              <a:t>color</a:t>
            </a:r>
            <a:endParaRPr lang="en-IN" sz="2000" dirty="0"/>
          </a:p>
          <a:p>
            <a:pPr>
              <a:buNone/>
            </a:pPr>
            <a:r>
              <a:rPr lang="en-IN" sz="2000" dirty="0" smtClean="0"/>
              <a:t>         of </a:t>
            </a:r>
            <a:r>
              <a:rPr lang="en-IN" sz="2000" dirty="0"/>
              <a:t>the initial node</a:t>
            </a:r>
          </a:p>
          <a:p>
            <a:pPr>
              <a:buNone/>
            </a:pPr>
            <a:r>
              <a:rPr lang="en-IN" sz="2000" dirty="0" smtClean="0"/>
              <a:t>     b</a:t>
            </a:r>
            <a:r>
              <a:rPr lang="en-IN" sz="2000" dirty="0"/>
              <a:t>) If it is already </a:t>
            </a:r>
            <a:r>
              <a:rPr lang="en-IN" sz="2000" dirty="0" err="1"/>
              <a:t>colored</a:t>
            </a:r>
            <a:r>
              <a:rPr lang="en-IN" sz="2000" dirty="0"/>
              <a:t> (with a different </a:t>
            </a:r>
            <a:r>
              <a:rPr lang="en-IN" sz="2000" dirty="0" err="1"/>
              <a:t>color</a:t>
            </a:r>
            <a:r>
              <a:rPr lang="en-IN" sz="2000" dirty="0" smtClean="0"/>
              <a:t>),merge </a:t>
            </a:r>
            <a:r>
              <a:rPr lang="en-IN" sz="2000" dirty="0"/>
              <a:t>the two </a:t>
            </a:r>
            <a:r>
              <a:rPr lang="en-IN" sz="2000" dirty="0" err="1"/>
              <a:t>colors</a:t>
            </a:r>
            <a:r>
              <a:rPr lang="en-IN" sz="2000" dirty="0"/>
              <a:t> into one - remember </a:t>
            </a:r>
            <a:r>
              <a:rPr lang="en-IN" sz="2000" dirty="0" smtClean="0"/>
              <a:t>that one </a:t>
            </a:r>
            <a:r>
              <a:rPr lang="en-IN" sz="2000" dirty="0" err="1"/>
              <a:t>color</a:t>
            </a:r>
            <a:r>
              <a:rPr lang="en-IN" sz="2000" dirty="0"/>
              <a:t> equals the other</a:t>
            </a:r>
          </a:p>
          <a:p>
            <a:pPr>
              <a:buNone/>
            </a:pPr>
            <a:r>
              <a:rPr lang="en-IN" sz="2000" dirty="0"/>
              <a:t>4) Keep merging </a:t>
            </a:r>
            <a:r>
              <a:rPr lang="en-IN" sz="2000" dirty="0" err="1"/>
              <a:t>colors</a:t>
            </a:r>
            <a:r>
              <a:rPr lang="en-IN" sz="2000" dirty="0"/>
              <a:t> until the last two </a:t>
            </a:r>
            <a:r>
              <a:rPr lang="en-IN" sz="2000" dirty="0" err="1"/>
              <a:t>colors</a:t>
            </a:r>
            <a:r>
              <a:rPr lang="en-IN" sz="2000" dirty="0"/>
              <a:t> are</a:t>
            </a:r>
          </a:p>
          <a:p>
            <a:pPr>
              <a:buNone/>
            </a:pPr>
            <a:r>
              <a:rPr lang="en-IN" sz="2000" dirty="0" smtClean="0"/>
              <a:t>    merged </a:t>
            </a:r>
            <a:r>
              <a:rPr lang="en-IN" sz="2000" dirty="0"/>
              <a:t>and only one </a:t>
            </a:r>
            <a:r>
              <a:rPr lang="en-IN" sz="2000" dirty="0" err="1"/>
              <a:t>color</a:t>
            </a:r>
            <a:r>
              <a:rPr lang="en-IN" sz="2000" dirty="0"/>
              <a:t> remains</a:t>
            </a:r>
          </a:p>
          <a:p>
            <a:pPr>
              <a:buNone/>
            </a:pPr>
            <a:r>
              <a:rPr lang="en-IN" sz="2000" dirty="0"/>
              <a:t>5) Return the current and the next required number of</a:t>
            </a:r>
          </a:p>
          <a:p>
            <a:pPr>
              <a:buNone/>
            </a:pPr>
            <a:r>
              <a:rPr lang="en-IN" sz="2000" dirty="0" smtClean="0"/>
              <a:t>     nodes </a:t>
            </a:r>
            <a:r>
              <a:rPr lang="en-IN" sz="2000" dirty="0"/>
              <a:t>in the queue as the </a:t>
            </a:r>
            <a:r>
              <a:rPr lang="en-IN" sz="2000" dirty="0" smtClean="0"/>
              <a:t>result .</a:t>
            </a:r>
            <a:endParaRPr lang="en-IN" sz="1900" dirty="0"/>
          </a:p>
          <a:p>
            <a:pPr>
              <a:buNone/>
            </a:pPr>
            <a:endParaRPr lang="en-IN" dirty="0"/>
          </a:p>
        </p:txBody>
      </p:sp>
    </p:spTree>
  </p:cSld>
  <p:clrMapOvr>
    <a:masterClrMapping/>
  </p:clrMapOvr>
  <p:transition advTm="0">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flowchart1.png"/>
          <p:cNvPicPr>
            <a:picLocks noGrp="1" noChangeAspect="1"/>
          </p:cNvPicPr>
          <p:nvPr>
            <p:ph sz="quarter" idx="1"/>
          </p:nvPr>
        </p:nvPicPr>
        <p:blipFill>
          <a:blip r:embed="rId2"/>
          <a:stretch>
            <a:fillRect/>
          </a:stretch>
        </p:blipFill>
        <p:spPr>
          <a:xfrm>
            <a:off x="-1219200" y="0"/>
            <a:ext cx="11277600" cy="6858000"/>
          </a:xfrm>
        </p:spPr>
      </p:pic>
      <p:pic>
        <p:nvPicPr>
          <p:cNvPr id="5" name="Picture 4" descr="pic1.png"/>
          <p:cNvPicPr>
            <a:picLocks noChangeAspect="1"/>
          </p:cNvPicPr>
          <p:nvPr/>
        </p:nvPicPr>
        <p:blipFill>
          <a:blip r:embed="rId3"/>
          <a:stretch>
            <a:fillRect/>
          </a:stretch>
        </p:blipFill>
        <p:spPr>
          <a:xfrm>
            <a:off x="-1295400" y="0"/>
            <a:ext cx="11353799" cy="6858000"/>
          </a:xfrm>
          <a:prstGeom prst="rect">
            <a:avLst/>
          </a:prstGeom>
        </p:spPr>
      </p:pic>
    </p:spTree>
  </p:cSld>
  <p:clrMapOvr>
    <a:masterClrMapping/>
  </p:clrMapOvr>
  <p:transition advTm="0">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614</TotalTime>
  <Words>1107</Words>
  <Application>Microsoft Office PowerPoint</Application>
  <PresentationFormat>On-screen Show (4:3)</PresentationFormat>
  <Paragraphs>105</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Equity</vt:lpstr>
      <vt:lpstr>Movie Recommendation based on Graph Traversal Algorithms</vt:lpstr>
      <vt:lpstr>Introduction</vt:lpstr>
      <vt:lpstr>Introduction(Cont..)</vt:lpstr>
      <vt:lpstr>Literature Survey</vt:lpstr>
      <vt:lpstr>For example : </vt:lpstr>
      <vt:lpstr>Objectives</vt:lpstr>
      <vt:lpstr>Slide 7</vt:lpstr>
      <vt:lpstr>Methodology</vt:lpstr>
      <vt:lpstr>Slide 9</vt:lpstr>
      <vt:lpstr>Slide 10</vt:lpstr>
      <vt:lpstr>b. MIXING COLORS ALGORITHM :</vt:lpstr>
      <vt:lpstr>c.MODIFIED DIJIKSTRA’S ALGORITHM:</vt:lpstr>
      <vt:lpstr>d. ENERGY SPREADING ALGORITHM:</vt:lpstr>
      <vt:lpstr>Slide 14</vt:lpstr>
      <vt:lpstr>Slide 15</vt:lpstr>
      <vt:lpstr>Implementation</vt:lpstr>
      <vt:lpstr>             Implementation(contd.) </vt:lpstr>
      <vt:lpstr>EXPECTED RESULTS</vt:lpstr>
      <vt:lpstr>JUSTIFICATION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based on Graph Traversal Algorithms</dc:title>
  <dc:creator>ADMIN</dc:creator>
  <cp:lastModifiedBy>dell</cp:lastModifiedBy>
  <cp:revision>53</cp:revision>
  <dcterms:created xsi:type="dcterms:W3CDTF">2017-03-04T06:24:58Z</dcterms:created>
  <dcterms:modified xsi:type="dcterms:W3CDTF">2017-04-29T07:49:47Z</dcterms:modified>
</cp:coreProperties>
</file>