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Author" initials="A" lastIdx="0" clrIdx="2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E9E6D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9965" autoAdjust="0"/>
    <p:restoredTop sz="95370" autoAdjust="0"/>
  </p:normalViewPr>
  <p:slideViewPr>
    <p:cSldViewPr snapToGrid="0">
      <p:cViewPr varScale="1">
        <p:scale>
          <a:sx n="107" d="100"/>
          <a:sy n="107" d="100"/>
        </p:scale>
        <p:origin x="1064" y="16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commentAuthors" Target="commentAuthors.xml"/><Relationship Id="rId16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8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5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12/15/24</a:t>
            </a:fld>
            <a:endParaRPr dirty="0" lang="en-US"/>
          </a:p>
        </p:txBody>
      </p:sp>
      <p:sp>
        <p:nvSpPr>
          <p:cNvPr id="104865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5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5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12/15/24</a:t>
            </a:fld>
            <a:endParaRPr dirty="0" lang="en-US"/>
          </a:p>
        </p:txBody>
      </p:sp>
      <p:sp>
        <p:nvSpPr>
          <p:cNvPr id="104865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US"/>
          </a:p>
        </p:txBody>
      </p:sp>
      <p:sp>
        <p:nvSpPr>
          <p:cNvPr id="104865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pic>
        <p:nvPicPr>
          <p:cNvPr id="2097152" name="Graphic 6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8454" t="1728"/>
          <a:stretch>
            <a:fillRect/>
          </a:stretch>
        </p:blipFill>
        <p:spPr>
          <a:xfrm>
            <a:off x="-1" y="0"/>
            <a:ext cx="8264995" cy="5320146"/>
          </a:xfrm>
          <a:prstGeom prst="rect"/>
        </p:spPr>
      </p:pic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096000" y="6152378"/>
            <a:ext cx="5674360" cy="696996"/>
          </a:xfrm>
        </p:spPr>
        <p:txBody>
          <a:bodyPr/>
          <a:lstStyle>
            <a:lvl1pPr algn="r" indent="0" marL="0">
              <a:buNone/>
              <a:defRPr baseline="0" cap="small"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edit Master subtitle style</a:t>
            </a:r>
            <a:endParaRPr dirty="0"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raphic 8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b="2330"/>
          <a:stretch>
            <a:fillRect/>
          </a:stretch>
        </p:blipFill>
        <p:spPr>
          <a:xfrm>
            <a:off x="7810500" y="3025140"/>
            <a:ext cx="4381500" cy="3832860"/>
          </a:xfrm>
          <a:prstGeom prst="rect"/>
        </p:spPr>
      </p:pic>
      <p:sp>
        <p:nvSpPr>
          <p:cNvPr id="1048585" name="Title 1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586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4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icon to insert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tx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raphic 8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25445" t="24819" r="46503"/>
          <a:stretch>
            <a:fillRect/>
          </a:stretch>
        </p:blipFill>
        <p:spPr>
          <a:xfrm rot="16200000">
            <a:off x="961221" y="4525179"/>
            <a:ext cx="1371600" cy="3294042"/>
          </a:xfrm>
          <a:prstGeom prst="rect"/>
        </p:spPr>
      </p:pic>
      <p:sp>
        <p:nvSpPr>
          <p:cNvPr id="1048641" name="Title 9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42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raphic 8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25445" t="24819" r="46503"/>
          <a:stretch>
            <a:fillRect/>
          </a:stretch>
        </p:blipFill>
        <p:spPr>
          <a:xfrm rot="16200000">
            <a:off x="961221" y="4525179"/>
            <a:ext cx="1371600" cy="3294042"/>
          </a:xfrm>
          <a:prstGeom prst="rect"/>
        </p:spPr>
      </p:pic>
      <p:sp>
        <p:nvSpPr>
          <p:cNvPr id="1048626" name="Title 9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27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796988"/>
            <a:ext cx="4992709" cy="297244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28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84891" y="2796988"/>
            <a:ext cx="4992709" cy="297244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914399" y="1999489"/>
            <a:ext cx="4992709" cy="797499"/>
          </a:xfrm>
        </p:spPr>
        <p:txBody>
          <a:bodyPr anchor="b"/>
          <a:lstStyle>
            <a:lvl1pPr indent="0" marL="0">
              <a:buNone/>
              <a:defRPr baseline="0" b="1" cap="small" sz="2400">
                <a:solidFill>
                  <a:schemeClr val="bg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2"/>
          </p:nvPr>
        </p:nvSpPr>
        <p:spPr>
          <a:xfrm>
            <a:off x="6284891" y="1999489"/>
            <a:ext cx="4992709" cy="797499"/>
          </a:xfrm>
        </p:spPr>
        <p:txBody>
          <a:bodyPr anchor="b"/>
          <a:lstStyle>
            <a:lvl1pPr indent="0" marL="0">
              <a:buNone/>
              <a:defRPr baseline="0" b="1" cap="small" sz="2400">
                <a:solidFill>
                  <a:schemeClr val="bg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raphic 8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25445" t="24819" r="46503"/>
          <a:stretch>
            <a:fillRect/>
          </a:stretch>
        </p:blipFill>
        <p:spPr>
          <a:xfrm rot="16200000">
            <a:off x="961221" y="4525179"/>
            <a:ext cx="1371600" cy="3294042"/>
          </a:xfrm>
          <a:prstGeom prst="rect"/>
        </p:spPr>
      </p:pic>
      <p:sp>
        <p:nvSpPr>
          <p:cNvPr id="1048596" name="Title 9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raphic 5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tx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Graphic 7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981" t="40714" r="61027" b="44471"/>
          <a:stretch>
            <a:fillRect/>
          </a:stretch>
        </p:blipFill>
        <p:spPr>
          <a:xfrm rot="10800000" flipV="1">
            <a:off x="-26830" y="5950040"/>
            <a:ext cx="2513521" cy="914400"/>
          </a:xfrm>
          <a:prstGeom prst="rect"/>
        </p:spPr>
      </p:pic>
      <p:sp>
        <p:nvSpPr>
          <p:cNvPr id="1048645" name="Title 9"/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46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b="1"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b="1"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b="1"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b="1"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b="1" sz="1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raphic 7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5158" t="-5374" b="78533"/>
          <a:stretch>
            <a:fillRect/>
          </a:stretch>
        </p:blipFill>
        <p:spPr>
          <a:xfrm rot="10800000">
            <a:off x="6324600" y="0"/>
            <a:ext cx="5867400" cy="1647324"/>
          </a:xfrm>
          <a:prstGeom prst="rect"/>
        </p:spPr>
      </p:pic>
      <p:sp>
        <p:nvSpPr>
          <p:cNvPr id="1048590" name="Title 1"/>
          <p:cNvSpPr>
            <a:spLocks noGrp="1"/>
          </p:cNvSpPr>
          <p:nvPr>
            <p:ph type="title" hasCustomPrompt="1"/>
          </p:nvPr>
        </p:nvSpPr>
        <p:spPr>
          <a:xfrm>
            <a:off x="6126480" y="1181249"/>
            <a:ext cx="4805997" cy="268962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591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592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6126162" y="4043599"/>
            <a:ext cx="5795543" cy="2503849"/>
          </a:xfrm>
        </p:spPr>
        <p:txBody>
          <a:bodyPr>
            <a:normAutofit/>
          </a:bodyPr>
          <a:lstStyle>
            <a:lvl1pPr indent="0" marL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 marL="457200">
              <a:buNone/>
              <a:defRPr sz="1800">
                <a:solidFill>
                  <a:schemeClr val="bg1"/>
                </a:solidFill>
              </a:defRPr>
            </a:lvl2pPr>
            <a:lvl3pPr indent="0" marL="914400">
              <a:buNone/>
              <a:defRPr sz="1600">
                <a:solidFill>
                  <a:schemeClr val="bg1"/>
                </a:solidFill>
              </a:defRPr>
            </a:lvl3pPr>
            <a:lvl4pPr indent="0" marL="1371600">
              <a:buNone/>
              <a:defRPr sz="1400">
                <a:solidFill>
                  <a:schemeClr val="bg1"/>
                </a:solidFill>
              </a:defRPr>
            </a:lvl4pPr>
            <a:lvl5pPr indent="0" marL="182880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 lang="en-US"/>
              <a:t>Pitch Deck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dt="0" ftr="0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s://www.pexels.com/photo/wood-light-red-people-6964173/" TargetMode="External"/><Relationship Id="rId3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github.com/barun-saha/slide-deck-ai/tree/main/icons/png128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5833"/>
          </a:bodyPr>
          <a:p>
            <a:r>
              <a:rPr b="1" dirty="0">
                <a:latin typeface="Helvetica" pitchFamily="2" charset="0"/>
              </a:rPr>
              <a:t>Phishing Awareness Training Practices for Cybersecurity</a:t>
            </a:r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sz="2400" lang="en-IN">
                <a:latin typeface="Helvetica" pitchFamily="2" charset="0"/>
              </a:rPr>
              <a:t>B</a:t>
            </a:r>
            <a:r>
              <a:rPr dirty="0" sz="2400">
                <a:latin typeface="Helvetica" pitchFamily="2" charset="0"/>
              </a:rPr>
              <a:t>y</a:t>
            </a:r>
            <a:r>
              <a:rPr dirty="0" sz="2400" lang="en-US">
                <a:latin typeface="Helvetica" pitchFamily="2" charset="0"/>
              </a:rPr>
              <a:t> </a:t>
            </a:r>
            <a:r>
              <a:rPr dirty="0" sz="2400" lang="en-US" err="1">
                <a:latin typeface="Helvetica" pitchFamily="2" charset="0"/>
              </a:rPr>
              <a:t>Akriti</a:t>
            </a:r>
            <a:r>
              <a:rPr dirty="0" sz="2400" lang="en-US">
                <a:latin typeface="Helvetica" pitchFamily="2" charset="0"/>
              </a:rPr>
              <a:t> </a:t>
            </a:r>
            <a:r>
              <a:rPr dirty="0" sz="2400" lang="en-US">
                <a:latin typeface="Helvetica" pitchFamily="2" charset="0"/>
              </a:rPr>
              <a:t>S</a:t>
            </a:r>
            <a:r>
              <a:rPr dirty="0" sz="2400" lang="en-US">
                <a:latin typeface="Helvetica" pitchFamily="2" charset="0"/>
              </a:rPr>
              <a:t>h</a:t>
            </a:r>
            <a:r>
              <a:rPr dirty="0" sz="2400" lang="en-US">
                <a:latin typeface="Helvetica" pitchFamily="2" charset="0"/>
              </a:rPr>
              <a:t>a</a:t>
            </a:r>
            <a:r>
              <a:rPr dirty="0" sz="2400" lang="en-US">
                <a:latin typeface="Helvetica" pitchFamily="2" charset="0"/>
              </a:rPr>
              <a:t>r</a:t>
            </a:r>
            <a:r>
              <a:rPr dirty="0" sz="2400" lang="en-US">
                <a:latin typeface="Helvetica" pitchFamily="2" charset="0"/>
              </a:rPr>
              <a:t>m</a:t>
            </a:r>
            <a:r>
              <a:rPr dirty="0" sz="2400" lang="en-US">
                <a:latin typeface="Helvetica" pitchFamily="2" charset="0"/>
              </a:rPr>
              <a:t>a</a:t>
            </a:r>
            <a:endParaRPr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/>
              <a:t>Understanding Phishing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dirty="0"/>
              <a:t>Phishing is a type of cyber attack where attackers trick users into revealing sensitive information through emails, text messages, or phone calls</a:t>
            </a:r>
          </a:p>
          <a:p>
            <a:r>
              <a:rPr dirty="0"/>
              <a:t>[[email]] Emails are the most common method of phishing attacks</a:t>
            </a:r>
          </a:p>
          <a:p>
            <a:r>
              <a:rPr dirty="0"/>
              <a:t>Attackers use deception to manipulate users into clicking malicious links or downloading malware</a:t>
            </a:r>
          </a:p>
          <a:p>
            <a:r>
              <a:rPr dirty="0"/>
              <a:t>Phishing attacks can lead to identity theft, financial loss, and damage to an organization's reputation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Common Phishing Techniques and Examples</a:t>
            </a:r>
          </a:p>
        </p:txBody>
      </p:sp>
      <p:pic>
        <p:nvPicPr>
          <p:cNvPr id="2097155" name="Picture Placeholder 2" descr="image.jpg"/>
          <p:cNvPicPr>
            <a:picLocks noChangeAspect="1" noGrp="1"/>
          </p:cNvPicPr>
          <p:nvPr>
            <p:ph type="pic" sz="quarter" idx="11"/>
          </p:nvPr>
        </p:nvPicPr>
        <p:blipFill>
          <a:blip xmlns:r="http://schemas.openxmlformats.org/officeDocument/2006/relationships" r:embed="rId1"/>
          <a:srcRect t="12529" b="12529"/>
          <a:stretch>
            <a:fillRect/>
          </a:stretch>
        </p:blipFill>
        <p:spPr/>
      </p:pic>
      <p:sp>
        <p:nvSpPr>
          <p:cNvPr id="104859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t>Baiting: offering something valuable in exchange for sensitive information (Example: 'You’ve won a free iPad! Click here to claim it.)</a:t>
            </a:r>
          </a:p>
          <a:p>
            <a:r>
              <a:t>Spear Phishing: targeted attacks against specific individuals or organizations (Example: 'Dear [Name], your account has been compromised. Click here to reset your password.)</a:t>
            </a:r>
          </a:p>
          <a:p>
            <a:r>
              <a:t>Whaling: targeting high-level executives or other important personnel (Example: 'CFO, please wire $50,000 to this account to finalize a deal.)</a:t>
            </a:r>
          </a:p>
        </p:txBody>
      </p:sp>
      <p:sp>
        <p:nvSpPr>
          <p:cNvPr id="1048595" name="TextBox 4"/>
          <p:cNvSpPr txBox="1"/>
          <p:nvPr/>
        </p:nvSpPr>
        <p:spPr>
          <a:xfrm>
            <a:off x="914400" y="6400800"/>
            <a:ext cx="1586380" cy="231140"/>
          </a:xfrm>
          <a:prstGeom prst="rect"/>
          <a:noFill/>
        </p:spPr>
        <p:txBody>
          <a:bodyPr wrap="none">
            <a:spAutoFit/>
          </a:bodyPr>
          <a:p>
            <a:r>
              <a:rPr sz="1000" u="none">
                <a:hlinkClick r:id="rId2"/>
              </a:rPr>
              <a:t>Photo provided by Pexels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Key Ideas in Phishing Awareness Training</a:t>
            </a:r>
          </a:p>
        </p:txBody>
      </p:sp>
      <p:sp>
        <p:nvSpPr>
          <p:cNvPr id="1048599" name="Rounded Rectangle 2"/>
          <p:cNvSpPr/>
          <p:nvPr/>
        </p:nvSpPr>
        <p:spPr>
          <a:xfrm>
            <a:off x="1761743" y="2651760"/>
            <a:ext cx="914400" cy="914400"/>
          </a:xfrm>
          <a:prstGeom prst="roundRect"/>
          <a:solidFill>
            <a:srgbClr val="556B2F"/>
          </a:solidFill>
          <a:ln>
            <a:solidFill>
              <a:srgbClr val="556B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pic>
        <p:nvPicPr>
          <p:cNvPr id="2097157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53183" y="2743200"/>
            <a:ext cx="731520" cy="731520"/>
          </a:xfrm>
          <a:prstGeom prst="rect"/>
        </p:spPr>
      </p:pic>
      <p:sp>
        <p:nvSpPr>
          <p:cNvPr id="1048600" name="Rounded Rectangle 4"/>
          <p:cNvSpPr/>
          <p:nvPr/>
        </p:nvSpPr>
        <p:spPr>
          <a:xfrm>
            <a:off x="1304543" y="3657600"/>
            <a:ext cx="1828800" cy="1828800"/>
          </a:xfrm>
          <a:prstGeom prst="roundRect"/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 wrap="square"/>
          <a:p>
            <a:pPr algn="ctr"/>
            <a:r>
              <a:rPr dirty="0">
                <a:solidFill>
                  <a:schemeClr val="tx2"/>
                </a:solidFill>
              </a:rPr>
              <a:t>Being aware of common phishing tactics and techniques</a:t>
            </a:r>
          </a:p>
        </p:txBody>
      </p:sp>
      <p:sp>
        <p:nvSpPr>
          <p:cNvPr id="1048601" name="Rounded Rectangle 6"/>
          <p:cNvSpPr/>
          <p:nvPr/>
        </p:nvSpPr>
        <p:spPr>
          <a:xfrm>
            <a:off x="4346447" y="2651760"/>
            <a:ext cx="914400" cy="914400"/>
          </a:xfrm>
          <a:prstGeom prst="roundRect"/>
          <a:solidFill>
            <a:srgbClr val="5F9EA0"/>
          </a:solidFill>
          <a:ln>
            <a:solidFill>
              <a:srgbClr val="5F9E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pic>
        <p:nvPicPr>
          <p:cNvPr id="2097158" name="Picture 7" descr="certificate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37887" y="2743200"/>
            <a:ext cx="731520" cy="731520"/>
          </a:xfrm>
          <a:prstGeom prst="rect"/>
        </p:spPr>
      </p:pic>
      <p:sp>
        <p:nvSpPr>
          <p:cNvPr id="1048602" name="Rounded Rectangle 8"/>
          <p:cNvSpPr/>
          <p:nvPr/>
        </p:nvSpPr>
        <p:spPr>
          <a:xfrm>
            <a:off x="3889247" y="3657600"/>
            <a:ext cx="1828800" cy="1828800"/>
          </a:xfrm>
          <a:prstGeom prst="roundRect"/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 wrap="square"/>
          <a:p>
            <a:pPr algn="ctr"/>
            <a:r>
              <a:rPr>
                <a:solidFill>
                  <a:schemeClr val="tx2"/>
                </a:solidFill>
              </a:rPr>
              <a:t>Verifying the authenticity of emails and websites before sharing information</a:t>
            </a:r>
          </a:p>
        </p:txBody>
      </p:sp>
      <p:sp>
        <p:nvSpPr>
          <p:cNvPr id="1048603" name="Rounded Rectangle 10"/>
          <p:cNvSpPr/>
          <p:nvPr/>
        </p:nvSpPr>
        <p:spPr>
          <a:xfrm>
            <a:off x="6931151" y="2651760"/>
            <a:ext cx="914400" cy="914400"/>
          </a:xfrm>
          <a:prstGeom prst="roundRect"/>
          <a:solidFill>
            <a:srgbClr val="5F9EA0"/>
          </a:solidFill>
          <a:ln>
            <a:solidFill>
              <a:srgbClr val="5F9E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pic>
        <p:nvPicPr>
          <p:cNvPr id="2097159" name="Picture 11" descr="certificate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022591" y="2743200"/>
            <a:ext cx="731520" cy="731520"/>
          </a:xfrm>
          <a:prstGeom prst="rect"/>
        </p:spPr>
      </p:pic>
      <p:sp>
        <p:nvSpPr>
          <p:cNvPr id="1048604" name="Rounded Rectangle 12"/>
          <p:cNvSpPr/>
          <p:nvPr/>
        </p:nvSpPr>
        <p:spPr>
          <a:xfrm>
            <a:off x="6473951" y="3657600"/>
            <a:ext cx="1828800" cy="1828800"/>
          </a:xfrm>
          <a:prstGeom prst="roundRect"/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 wrap="square"/>
          <a:p>
            <a:pPr algn="ctr"/>
            <a:r>
              <a:rPr>
                <a:solidFill>
                  <a:schemeClr val="tx2"/>
                </a:solidFill>
              </a:rPr>
              <a:t>Regular training and testing to maintain awareness and effectiveness</a:t>
            </a:r>
          </a:p>
        </p:txBody>
      </p:sp>
      <p:sp>
        <p:nvSpPr>
          <p:cNvPr id="1048605" name="Rounded Rectangle 14"/>
          <p:cNvSpPr/>
          <p:nvPr/>
        </p:nvSpPr>
        <p:spPr>
          <a:xfrm>
            <a:off x="9515855" y="2651760"/>
            <a:ext cx="914400" cy="914400"/>
          </a:xfrm>
          <a:prstGeom prst="roundRect"/>
          <a:solidFill>
            <a:srgbClr val="556B2F"/>
          </a:solidFill>
          <a:ln>
            <a:solidFill>
              <a:srgbClr val="556B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pic>
        <p:nvPicPr>
          <p:cNvPr id="2097160" name="Picture 15" descr="newspaper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607295" y="2743200"/>
            <a:ext cx="731520" cy="731520"/>
          </a:xfrm>
          <a:prstGeom prst="rect"/>
        </p:spPr>
      </p:pic>
      <p:sp>
        <p:nvSpPr>
          <p:cNvPr id="1048606" name="Rounded Rectangle 16"/>
          <p:cNvSpPr/>
          <p:nvPr/>
        </p:nvSpPr>
        <p:spPr>
          <a:xfrm>
            <a:off x="9058655" y="3657600"/>
            <a:ext cx="1828800" cy="1828800"/>
          </a:xfrm>
          <a:prstGeom prst="roundRect"/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 wrap="square"/>
          <a:p>
            <a:pPr algn="ctr"/>
            <a:r>
              <a:rPr>
                <a:solidFill>
                  <a:schemeClr val="tx2"/>
                </a:solidFill>
              </a:rPr>
              <a:t>Reporting suspicious emails and incidents to the IT department or security team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Icon Slide: Key Concepts in Phishing Awareness</a:t>
            </a:r>
          </a:p>
        </p:txBody>
      </p:sp>
      <p:sp>
        <p:nvSpPr>
          <p:cNvPr id="1048608" name="Rounded Rectangle 2"/>
          <p:cNvSpPr/>
          <p:nvPr/>
        </p:nvSpPr>
        <p:spPr>
          <a:xfrm>
            <a:off x="1761743" y="2651760"/>
            <a:ext cx="914400" cy="914400"/>
          </a:xfrm>
          <a:prstGeom prst="roundRect"/>
          <a:solidFill>
            <a:srgbClr val="4682B4"/>
          </a:solidFill>
          <a:ln>
            <a:solidFill>
              <a:srgbClr val="4682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pic>
        <p:nvPicPr>
          <p:cNvPr id="2097161" name="Picture 3" descr="magne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53183" y="2743200"/>
            <a:ext cx="731520" cy="731520"/>
          </a:xfrm>
          <a:prstGeom prst="rect"/>
        </p:spPr>
      </p:pic>
      <p:sp>
        <p:nvSpPr>
          <p:cNvPr id="1048609" name="Rounded Rectangle 4"/>
          <p:cNvSpPr/>
          <p:nvPr/>
        </p:nvSpPr>
        <p:spPr>
          <a:xfrm>
            <a:off x="1304543" y="3657600"/>
            <a:ext cx="1828800" cy="1828800"/>
          </a:xfrm>
          <a:prstGeom prst="roundRect"/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 wrap="square"/>
          <a:p>
            <a:pPr algn="ctr"/>
            <a:r>
              <a:rPr>
                <a:solidFill>
                  <a:schemeClr val="tx2"/>
                </a:solidFill>
              </a:rPr>
              <a:t>Phishing attacks can be prevented with awareness and training</a:t>
            </a:r>
          </a:p>
        </p:txBody>
      </p:sp>
      <p:sp>
        <p:nvSpPr>
          <p:cNvPr id="1048610" name="TextBox 5"/>
          <p:cNvSpPr txBox="1"/>
          <p:nvPr/>
        </p:nvSpPr>
        <p:spPr>
          <a:xfrm>
            <a:off x="914400" y="6400800"/>
            <a:ext cx="2934366" cy="231140"/>
          </a:xfrm>
          <a:prstGeom prst="rect"/>
          <a:noFill/>
        </p:spPr>
        <p:txBody>
          <a:bodyPr wrap="none">
            <a:spAutoFit/>
          </a:bodyPr>
          <a:p>
            <a:r>
              <a:rPr sz="1000" u="none">
                <a:hlinkClick r:id="rId2"/>
              </a:rPr>
              <a:t>More icons available in the SlideDeck AI repository</a:t>
            </a:r>
          </a:p>
        </p:txBody>
      </p:sp>
      <p:sp>
        <p:nvSpPr>
          <p:cNvPr id="1048611" name="Rounded Rectangle 6"/>
          <p:cNvSpPr/>
          <p:nvPr/>
        </p:nvSpPr>
        <p:spPr>
          <a:xfrm>
            <a:off x="4346447" y="2651760"/>
            <a:ext cx="914400" cy="914400"/>
          </a:xfrm>
          <a:prstGeom prst="roundRect"/>
          <a:solidFill>
            <a:srgbClr val="6A5ACD"/>
          </a:solidFill>
          <a:ln>
            <a:solidFill>
              <a:srgbClr val="6A5AC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pic>
        <p:nvPicPr>
          <p:cNvPr id="2097162" name="Picture 7" descr="police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437887" y="2743200"/>
            <a:ext cx="731520" cy="731520"/>
          </a:xfrm>
          <a:prstGeom prst="rect"/>
        </p:spPr>
      </p:pic>
      <p:sp>
        <p:nvSpPr>
          <p:cNvPr id="1048612" name="Rounded Rectangle 8"/>
          <p:cNvSpPr/>
          <p:nvPr/>
        </p:nvSpPr>
        <p:spPr>
          <a:xfrm>
            <a:off x="3889247" y="3657600"/>
            <a:ext cx="1828800" cy="1828800"/>
          </a:xfrm>
          <a:prstGeom prst="roundRect"/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 wrap="square"/>
          <a:p>
            <a:pPr algn="ctr"/>
            <a:r>
              <a:rPr>
                <a:solidFill>
                  <a:schemeClr val="tx2"/>
                </a:solidFill>
              </a:rPr>
              <a:t>Security measures like firewalls and antivirus software are essential but not foolproof</a:t>
            </a:r>
          </a:p>
        </p:txBody>
      </p:sp>
      <p:sp>
        <p:nvSpPr>
          <p:cNvPr id="1048613" name="TextBox 9"/>
          <p:cNvSpPr txBox="1"/>
          <p:nvPr/>
        </p:nvSpPr>
        <p:spPr>
          <a:xfrm>
            <a:off x="914400" y="6400800"/>
            <a:ext cx="2934366" cy="231140"/>
          </a:xfrm>
          <a:prstGeom prst="rect"/>
          <a:noFill/>
        </p:spPr>
        <p:txBody>
          <a:bodyPr wrap="none">
            <a:spAutoFit/>
          </a:bodyPr>
          <a:p>
            <a:r>
              <a:rPr sz="1000" u="none">
                <a:hlinkClick r:id="rId2"/>
              </a:rPr>
              <a:t>More icons available in the SlideDeck AI repository</a:t>
            </a:r>
          </a:p>
        </p:txBody>
      </p:sp>
      <p:sp>
        <p:nvSpPr>
          <p:cNvPr id="1048614" name="Rounded Rectangle 10"/>
          <p:cNvSpPr/>
          <p:nvPr/>
        </p:nvSpPr>
        <p:spPr>
          <a:xfrm>
            <a:off x="6931151" y="2651760"/>
            <a:ext cx="914400" cy="914400"/>
          </a:xfrm>
          <a:prstGeom prst="roundRect"/>
          <a:solidFill>
            <a:srgbClr val="6A5ACD"/>
          </a:solidFill>
          <a:ln>
            <a:solidFill>
              <a:srgbClr val="6A5AC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pic>
        <p:nvPicPr>
          <p:cNvPr id="2097163" name="Picture 11" descr="artificial-intelligence-brain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022591" y="2743200"/>
            <a:ext cx="731520" cy="731520"/>
          </a:xfrm>
          <a:prstGeom prst="rect"/>
        </p:spPr>
      </p:pic>
      <p:sp>
        <p:nvSpPr>
          <p:cNvPr id="1048615" name="Rounded Rectangle 12"/>
          <p:cNvSpPr/>
          <p:nvPr/>
        </p:nvSpPr>
        <p:spPr>
          <a:xfrm>
            <a:off x="6473951" y="3657600"/>
            <a:ext cx="1828800" cy="1828800"/>
          </a:xfrm>
          <a:prstGeom prst="roundRect"/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 wrap="square"/>
          <a:p>
            <a:pPr algn="ctr"/>
            <a:r>
              <a:rPr>
                <a:solidFill>
                  <a:schemeClr val="tx2"/>
                </a:solidFill>
              </a:rPr>
              <a:t>Human error is a significant factor in successful phishing attacks</a:t>
            </a:r>
          </a:p>
        </p:txBody>
      </p:sp>
      <p:sp>
        <p:nvSpPr>
          <p:cNvPr id="1048616" name="TextBox 13"/>
          <p:cNvSpPr txBox="1"/>
          <p:nvPr/>
        </p:nvSpPr>
        <p:spPr>
          <a:xfrm>
            <a:off x="914400" y="6400800"/>
            <a:ext cx="2934366" cy="231140"/>
          </a:xfrm>
          <a:prstGeom prst="rect"/>
          <a:noFill/>
        </p:spPr>
        <p:txBody>
          <a:bodyPr wrap="none">
            <a:spAutoFit/>
          </a:bodyPr>
          <a:p>
            <a:r>
              <a:rPr sz="1000" u="none">
                <a:hlinkClick r:id="rId2"/>
              </a:rPr>
              <a:t>More icons available in the SlideDeck AI repository</a:t>
            </a:r>
          </a:p>
        </p:txBody>
      </p:sp>
      <p:sp>
        <p:nvSpPr>
          <p:cNvPr id="1048617" name="Rounded Rectangle 14"/>
          <p:cNvSpPr/>
          <p:nvPr/>
        </p:nvSpPr>
        <p:spPr>
          <a:xfrm>
            <a:off x="9515855" y="2651760"/>
            <a:ext cx="914400" cy="914400"/>
          </a:xfrm>
          <a:prstGeom prst="roundRect"/>
          <a:solidFill>
            <a:srgbClr val="2F4F4F"/>
          </a:solidFill>
          <a:ln>
            <a:solidFill>
              <a:srgbClr val="2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pic>
        <p:nvPicPr>
          <p:cNvPr id="2097164" name="Picture 15" descr="onigiri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9607295" y="2743200"/>
            <a:ext cx="731520" cy="731520"/>
          </a:xfrm>
          <a:prstGeom prst="rect"/>
        </p:spPr>
      </p:pic>
      <p:sp>
        <p:nvSpPr>
          <p:cNvPr id="1048618" name="Rounded Rectangle 16"/>
          <p:cNvSpPr/>
          <p:nvPr/>
        </p:nvSpPr>
        <p:spPr>
          <a:xfrm>
            <a:off x="9058655" y="3657600"/>
            <a:ext cx="1828800" cy="1828800"/>
          </a:xfrm>
          <a:prstGeom prst="roundRect"/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 wrap="square"/>
          <a:p>
            <a:pPr algn="ctr"/>
            <a:r>
              <a:rPr>
                <a:solidFill>
                  <a:schemeClr val="tx2"/>
                </a:solidFill>
              </a:rPr>
              <a:t>Staying vigilant and skeptical of unsolicited communications is crucial</a:t>
            </a:r>
          </a:p>
        </p:txBody>
      </p:sp>
      <p:sp>
        <p:nvSpPr>
          <p:cNvPr id="1048619" name="TextBox 17"/>
          <p:cNvSpPr txBox="1"/>
          <p:nvPr/>
        </p:nvSpPr>
        <p:spPr>
          <a:xfrm>
            <a:off x="914400" y="6400800"/>
            <a:ext cx="2934366" cy="231140"/>
          </a:xfrm>
          <a:prstGeom prst="rect"/>
          <a:noFill/>
        </p:spPr>
        <p:txBody>
          <a:bodyPr wrap="none">
            <a:spAutoFit/>
          </a:bodyPr>
          <a:p>
            <a:r>
              <a:rPr sz="1000" u="none">
                <a:hlinkClick r:id="rId2"/>
              </a:rPr>
              <a:t>More icons available in the SlideDeck AI repository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Steps to Report and Respond to Phishing Attacks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p/>
        </p:txBody>
      </p:sp>
      <p:sp>
        <p:nvSpPr>
          <p:cNvPr id="1048622" name="Chevron 3"/>
          <p:cNvSpPr/>
          <p:nvPr/>
        </p:nvSpPr>
        <p:spPr>
          <a:xfrm>
            <a:off x="64007" y="3429000"/>
            <a:ext cx="3038856" cy="1371600"/>
          </a:xfrm>
          <a:prstGeom prst="chevron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t>Identify the attack: check for suspicious emails or websites</a:t>
            </a:r>
          </a:p>
        </p:txBody>
      </p:sp>
      <p:sp>
        <p:nvSpPr>
          <p:cNvPr id="1048623" name="Chevron 4"/>
          <p:cNvSpPr/>
          <p:nvPr/>
        </p:nvSpPr>
        <p:spPr>
          <a:xfrm>
            <a:off x="2737103" y="3429000"/>
            <a:ext cx="3038856" cy="1371600"/>
          </a:xfrm>
          <a:prstGeom prst="chevron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t>Isolate the threat: do not click on any links or download attachments</a:t>
            </a:r>
          </a:p>
        </p:txBody>
      </p:sp>
      <p:sp>
        <p:nvSpPr>
          <p:cNvPr id="1048624" name="Chevron 5"/>
          <p:cNvSpPr/>
          <p:nvPr/>
        </p:nvSpPr>
        <p:spPr>
          <a:xfrm>
            <a:off x="5410199" y="3429000"/>
            <a:ext cx="3038856" cy="1371600"/>
          </a:xfrm>
          <a:prstGeom prst="chevron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t>Report the attack: notify your IT department or security team</a:t>
            </a:r>
          </a:p>
        </p:txBody>
      </p:sp>
      <p:sp>
        <p:nvSpPr>
          <p:cNvPr id="1048625" name="Chevron 6"/>
          <p:cNvSpPr/>
          <p:nvPr/>
        </p:nvSpPr>
        <p:spPr>
          <a:xfrm>
            <a:off x="8083295" y="3429000"/>
            <a:ext cx="3038856" cy="1371600"/>
          </a:xfrm>
          <a:prstGeom prst="chevron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t>Learn from the attack: review the incident and adjust your security practices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Double Column Layout: Old vs. New Phishing Techniques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t>Emails with malicious attachments or links</a:t>
            </a:r>
          </a:p>
          <a:p>
            <a:r>
              <a:t>Websites mimicking legitimate sites</a:t>
            </a:r>
          </a:p>
          <a:p>
            <a:r>
              <a:t>Social engineering tactics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t>Spear phishing attacks using personal information</a:t>
            </a:r>
          </a:p>
          <a:p>
            <a:r>
              <a:t>Whaling attacks targeting high-level executives</a:t>
            </a:r>
          </a:p>
          <a:p>
            <a:r>
              <a:t>Smishing attacks via SMS messages</a:t>
            </a:r>
          </a:p>
          <a:p>
            <a:r>
              <a:t>Vishing attacks via phone calls</a:t>
            </a:r>
          </a:p>
        </p:txBody>
      </p:sp>
      <p:sp>
        <p:nvSpPr>
          <p:cNvPr id="104863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Old Phishing Techniques</a:t>
            </a:r>
          </a:p>
        </p:txBody>
      </p:sp>
      <p:sp>
        <p:nvSpPr>
          <p:cNvPr id="1048636" name="Text Placeholder 5"/>
          <p:cNvSpPr>
            <a:spLocks noGrp="1"/>
          </p:cNvSpPr>
          <p:nvPr>
            <p:ph type="body" idx="12"/>
          </p:nvPr>
        </p:nvSpPr>
        <p:spPr/>
        <p:txBody>
          <a:bodyPr/>
          <a:p>
            <a:r>
              <a:t>New Phishing Techniques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Thank you!</a:t>
            </a:r>
          </a:p>
        </p:txBody>
      </p:sp>
      <p:sp>
        <p:nvSpPr>
          <p:cNvPr id="1048638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 err="1"/>
              <a:t>Akriti</a:t>
            </a:r>
            <a:r>
              <a:rPr dirty="0" lang="en-US"/>
              <a:t> Sharma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anchor="ctr" rtlCol="0"/>
      <a:lstStyle>
        <a:defPPr algn="l">
          <a:defRPr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Pitch deck</dc:title>
  <dc:creator>Barun Saha</dc:creator>
  <cp:lastModifiedBy>Drago OP</cp:lastModifiedBy>
  <dcterms:created xsi:type="dcterms:W3CDTF">2024-01-03T20:32:45Z</dcterms:created>
  <dcterms:modified xsi:type="dcterms:W3CDTF">2024-12-15T15:16:14Z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bec911970dca41dab913ffd878260a64</vt:lpwstr>
  </property>
</Properties>
</file>