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8"/>
  </p:notesMasterIdLst>
  <p:sldIdLst>
    <p:sldId id="301" r:id="rId3"/>
    <p:sldId id="271" r:id="rId4"/>
    <p:sldId id="305" r:id="rId5"/>
    <p:sldId id="261" r:id="rId6"/>
    <p:sldId id="310" r:id="rId7"/>
    <p:sldId id="302" r:id="rId8"/>
    <p:sldId id="296" r:id="rId9"/>
    <p:sldId id="306" r:id="rId10"/>
    <p:sldId id="307" r:id="rId11"/>
    <p:sldId id="308" r:id="rId12"/>
    <p:sldId id="309" r:id="rId13"/>
    <p:sldId id="272" r:id="rId14"/>
    <p:sldId id="265" r:id="rId15"/>
    <p:sldId id="304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7C"/>
    <a:srgbClr val="EA8E8E"/>
    <a:srgbClr val="E89690"/>
    <a:srgbClr val="666666"/>
    <a:srgbClr val="E7AA91"/>
    <a:srgbClr val="E5C893"/>
    <a:srgbClr val="E4E094"/>
    <a:srgbClr val="CBE395"/>
    <a:srgbClr val="B1E395"/>
    <a:srgbClr val="98E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>
      <p:cViewPr varScale="1">
        <p:scale>
          <a:sx n="203" d="100"/>
          <a:sy n="203" d="100"/>
        </p:scale>
        <p:origin x="852" y="1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5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8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3147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544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8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2137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67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60872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85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45223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01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0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951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695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0498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592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AD217C-B744-4064-A017-8E9198FA6F3D}"/>
              </a:ext>
            </a:extLst>
          </p:cNvPr>
          <p:cNvSpPr/>
          <p:nvPr/>
        </p:nvSpPr>
        <p:spPr>
          <a:xfrm>
            <a:off x="1619672" y="195486"/>
            <a:ext cx="5832648" cy="469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CC8C3AE-BD7B-462F-9D4D-5E6901FF5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219" y="1785637"/>
            <a:ext cx="5220072" cy="792089"/>
          </a:xfrm>
        </p:spPr>
        <p:txBody>
          <a:bodyPr/>
          <a:lstStyle/>
          <a:p>
            <a:pPr lvl="0" algn="l"/>
            <a:r>
              <a:rPr lang="en-US" altLang="ko-KR" sz="3200" dirty="0">
                <a:ea typeface="맑은 고딕" pitchFamily="50" charset="-127"/>
              </a:rPr>
              <a:t>              Courses Analysis</a:t>
            </a:r>
            <a:endParaRPr lang="en-US" altLang="ko-KR" sz="32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E8FA3B0-EADF-48BE-8093-3A70F9EEE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7263" y="2446799"/>
            <a:ext cx="5219924" cy="371469"/>
          </a:xfrm>
        </p:spPr>
        <p:txBody>
          <a:bodyPr>
            <a:norm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/>
              <a:t>EDA Project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D0585B-7402-406D-B328-75D3C3060429}"/>
              </a:ext>
            </a:extLst>
          </p:cNvPr>
          <p:cNvGrpSpPr/>
          <p:nvPr/>
        </p:nvGrpSpPr>
        <p:grpSpPr>
          <a:xfrm>
            <a:off x="2899063" y="1785583"/>
            <a:ext cx="57385" cy="1440160"/>
            <a:chOff x="3424672" y="2643758"/>
            <a:chExt cx="283232" cy="1584176"/>
          </a:xfrm>
          <a:solidFill>
            <a:srgbClr val="A435F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F05D74-A892-4F58-B5D9-FABE484B6985}"/>
                </a:ext>
              </a:extLst>
            </p:cNvPr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BBAA78-4C31-4541-B416-934EB2818296}"/>
                </a:ext>
              </a:extLst>
            </p:cNvPr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F68DA5-E8A6-49E1-A8F4-5C61EA4C17B3}"/>
                </a:ext>
              </a:extLst>
            </p:cNvPr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523956-1143-4ADB-8643-A0AA21F50D0E}"/>
                </a:ext>
              </a:extLst>
            </p:cNvPr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Picture 24" descr="A picture containing building, floor&#10;&#10;Description automatically generated">
            <a:extLst>
              <a:ext uri="{FF2B5EF4-FFF2-40B4-BE49-F238E27FC236}">
                <a16:creationId xmlns:a16="http://schemas.microsoft.com/office/drawing/2014/main" id="{98C36BC2-CA18-4EF9-B213-30C4A7A43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1" y="1779662"/>
            <a:ext cx="2163739" cy="1422119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622F75F-31B4-4DE7-83D3-735C2D717EFB}"/>
              </a:ext>
            </a:extLst>
          </p:cNvPr>
          <p:cNvSpPr txBox="1">
            <a:spLocks/>
          </p:cNvSpPr>
          <p:nvPr/>
        </p:nvSpPr>
        <p:spPr>
          <a:xfrm>
            <a:off x="2885595" y="3057407"/>
            <a:ext cx="521992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800" b="1" dirty="0"/>
              <a:t>By Abdulkareem Alanazi</a:t>
            </a:r>
          </a:p>
        </p:txBody>
      </p:sp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4504DE1D-1CB7-4002-80DF-CA30A7C0B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35" y="1891964"/>
            <a:ext cx="1453253" cy="5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Problem Solutions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Q4: </a:t>
            </a:r>
            <a:r>
              <a:rPr lang="en-US" sz="1400" dirty="0"/>
              <a:t>what the popular category over years?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992863"/>
            <a:ext cx="8064896" cy="98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1276ACC-421A-423A-A872-F48E3504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9622"/>
            <a:ext cx="59931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Problem Solutions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Q5: </a:t>
            </a:r>
            <a:r>
              <a:rPr lang="en-US" sz="1400" dirty="0"/>
              <a:t>is there relation between price and subscribers?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992863"/>
            <a:ext cx="8064896" cy="98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5" descr="A picture containing text, indoor, screenshot, display&#10;&#10;Description automatically generated">
            <a:extLst>
              <a:ext uri="{FF2B5EF4-FFF2-40B4-BE49-F238E27FC236}">
                <a16:creationId xmlns:a16="http://schemas.microsoft.com/office/drawing/2014/main" id="{CD8F00D2-87A9-4B3D-933E-56E5129F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16" y="1292498"/>
            <a:ext cx="6084168" cy="32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Challenges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635647"/>
            <a:ext cx="3878566" cy="7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57932" y="1635647"/>
            <a:ext cx="3878567" cy="71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9248" y="1901025"/>
            <a:ext cx="283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Plotly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Library Used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67C8C-CEBE-463A-97B7-2B9222829F30}"/>
              </a:ext>
            </a:extLst>
          </p:cNvPr>
          <p:cNvSpPr/>
          <p:nvPr/>
        </p:nvSpPr>
        <p:spPr>
          <a:xfrm>
            <a:off x="246587" y="2159876"/>
            <a:ext cx="1800200" cy="792088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Web Developer </a:t>
            </a:r>
            <a:br>
              <a:rPr lang="en-US" sz="1200" dirty="0"/>
            </a:br>
            <a:r>
              <a:rPr lang="en-US" sz="1200" dirty="0"/>
              <a:t>Bootcamp</a:t>
            </a:r>
            <a:endParaRPr lang="ar-SA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70728A-0A79-46B3-8D55-30FA7711DF6C}"/>
              </a:ext>
            </a:extLst>
          </p:cNvPr>
          <p:cNvSpPr/>
          <p:nvPr/>
        </p:nvSpPr>
        <p:spPr>
          <a:xfrm>
            <a:off x="244900" y="2015860"/>
            <a:ext cx="1800200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  <a:endParaRPr lang="ar-SA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54818-5572-476B-B3A0-F7DF4690F960}"/>
              </a:ext>
            </a:extLst>
          </p:cNvPr>
          <p:cNvSpPr/>
          <p:nvPr/>
        </p:nvSpPr>
        <p:spPr>
          <a:xfrm>
            <a:off x="246587" y="3404194"/>
            <a:ext cx="1800200" cy="792088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</a:t>
            </a:r>
            <a:r>
              <a:rPr lang="en-US" sz="1200" dirty="0">
                <a:solidFill>
                  <a:srgbClr val="FFFF00"/>
                </a:solidFill>
              </a:rPr>
              <a:t>Web</a:t>
            </a:r>
            <a:r>
              <a:rPr lang="en-US" sz="1200" dirty="0"/>
              <a:t> Developer </a:t>
            </a:r>
            <a:br>
              <a:rPr lang="en-US" sz="1200" dirty="0"/>
            </a:br>
            <a:r>
              <a:rPr lang="en-US" sz="1200" dirty="0"/>
              <a:t>Bootcamp</a:t>
            </a:r>
            <a:endParaRPr lang="ar-SA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4DFC1E-B7EC-49FE-94B6-2F9FB9CA94D6}"/>
              </a:ext>
            </a:extLst>
          </p:cNvPr>
          <p:cNvSpPr/>
          <p:nvPr/>
        </p:nvSpPr>
        <p:spPr>
          <a:xfrm>
            <a:off x="244900" y="3260178"/>
            <a:ext cx="1800200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  <a:endParaRPr lang="ar-SA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F712E3-CD84-45AE-91EB-0F811EA71003}"/>
              </a:ext>
            </a:extLst>
          </p:cNvPr>
          <p:cNvSpPr/>
          <p:nvPr/>
        </p:nvSpPr>
        <p:spPr>
          <a:xfrm>
            <a:off x="3053212" y="3404194"/>
            <a:ext cx="934417" cy="1152128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  <a:endParaRPr lang="ar-SA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1C77C9-9BFC-4D5F-9472-C0114D86CEF6}"/>
              </a:ext>
            </a:extLst>
          </p:cNvPr>
          <p:cNvSpPr/>
          <p:nvPr/>
        </p:nvSpPr>
        <p:spPr>
          <a:xfrm>
            <a:off x="3053211" y="3188170"/>
            <a:ext cx="934417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Categories</a:t>
            </a:r>
            <a:endParaRPr lang="ar-SA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E8F06E5-3635-4D96-AF8F-7C1166A76E3A}"/>
              </a:ext>
            </a:extLst>
          </p:cNvPr>
          <p:cNvSpPr/>
          <p:nvPr/>
        </p:nvSpPr>
        <p:spPr>
          <a:xfrm>
            <a:off x="2081104" y="3613943"/>
            <a:ext cx="828092" cy="252028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0787F-F252-4A59-8769-65A0E0621B20}"/>
              </a:ext>
            </a:extLst>
          </p:cNvPr>
          <p:cNvSpPr txBox="1"/>
          <p:nvPr/>
        </p:nvSpPr>
        <p:spPr>
          <a:xfrm>
            <a:off x="107502" y="1355416"/>
            <a:ext cx="387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Extract Categories From Course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0F812-1A25-4193-929B-0EC3C2179DE0}"/>
              </a:ext>
            </a:extLst>
          </p:cNvPr>
          <p:cNvSpPr txBox="1"/>
          <p:nvPr/>
        </p:nvSpPr>
        <p:spPr>
          <a:xfrm>
            <a:off x="5157931" y="1355416"/>
            <a:ext cx="387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Plotting Graphs</a:t>
            </a: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666666"/>
                </a:solidFill>
              </a:rPr>
              <a:t>Conclusion</a:t>
            </a:r>
            <a:endParaRPr lang="ko-KR" altLang="en-US" b="1" dirty="0">
              <a:solidFill>
                <a:srgbClr val="66666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1026" y="806932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17130" y="1017367"/>
            <a:ext cx="3969358" cy="712832"/>
            <a:chOff x="496119" y="2473474"/>
            <a:chExt cx="2610472" cy="71283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246253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applications and its languages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HTML, CSS.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73474"/>
              <a:ext cx="2610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Focus on specific trending category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8514" y="84968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1026" y="2115228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17130" y="2350866"/>
            <a:ext cx="2664296" cy="716746"/>
            <a:chOff x="496119" y="2469560"/>
            <a:chExt cx="1752190" cy="716746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 of the users focus on bootcamps courses.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Bootcamps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58514" y="215797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81026" y="3395857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17130" y="3701943"/>
            <a:ext cx="5879207" cy="311032"/>
            <a:chOff x="496119" y="2724641"/>
            <a:chExt cx="3866495" cy="311032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358235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727896"/>
              <a:ext cx="3866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Number of lectures and prices not matter that much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58514" y="343860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Tools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B36236AC-EB3B-442A-927D-F0A374F650E6}"/>
              </a:ext>
            </a:extLst>
          </p:cNvPr>
          <p:cNvSpPr/>
          <p:nvPr/>
        </p:nvSpPr>
        <p:spPr>
          <a:xfrm>
            <a:off x="2267744" y="1131590"/>
            <a:ext cx="400619" cy="348549"/>
          </a:xfrm>
          <a:prstGeom prst="hexagon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0CD83-E54A-4F13-9D63-60D900EA874D}"/>
              </a:ext>
            </a:extLst>
          </p:cNvPr>
          <p:cNvSpPr txBox="1"/>
          <p:nvPr/>
        </p:nvSpPr>
        <p:spPr>
          <a:xfrm>
            <a:off x="2668363" y="1100336"/>
            <a:ext cx="23042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5675D8"/>
                </a:solidFill>
              </a:rPr>
              <a:t>Jupyter</a:t>
            </a:r>
            <a:endParaRPr lang="ar-SA" sz="1600" dirty="0">
              <a:solidFill>
                <a:srgbClr val="5675D8"/>
              </a:solidFill>
            </a:endParaRP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23B422F1-AE00-4E25-8A80-F718113CC892}"/>
              </a:ext>
            </a:extLst>
          </p:cNvPr>
          <p:cNvSpPr/>
          <p:nvPr/>
        </p:nvSpPr>
        <p:spPr>
          <a:xfrm>
            <a:off x="2267744" y="1664909"/>
            <a:ext cx="400619" cy="348549"/>
          </a:xfrm>
          <a:prstGeom prst="hexagon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CF3F51-CFE4-41E0-9E46-B209302929D3}"/>
              </a:ext>
            </a:extLst>
          </p:cNvPr>
          <p:cNvSpPr txBox="1"/>
          <p:nvPr/>
        </p:nvSpPr>
        <p:spPr>
          <a:xfrm>
            <a:off x="2668362" y="1633655"/>
            <a:ext cx="58640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5675D8"/>
                </a:solidFill>
              </a:rPr>
              <a:t>Python (</a:t>
            </a:r>
            <a:r>
              <a:rPr lang="en-US" dirty="0" err="1">
                <a:solidFill>
                  <a:srgbClr val="5675D8"/>
                </a:solidFill>
              </a:rPr>
              <a:t>Numpy</a:t>
            </a:r>
            <a:r>
              <a:rPr lang="en-US" dirty="0">
                <a:solidFill>
                  <a:srgbClr val="5675D8"/>
                </a:solidFill>
              </a:rPr>
              <a:t>, Pandas, Matplotlib, Seaborn, </a:t>
            </a:r>
            <a:r>
              <a:rPr lang="en-US" dirty="0" err="1">
                <a:solidFill>
                  <a:srgbClr val="5675D8"/>
                </a:solidFill>
              </a:rPr>
              <a:t>Plotly</a:t>
            </a:r>
            <a:r>
              <a:rPr lang="en-US" dirty="0">
                <a:solidFill>
                  <a:srgbClr val="5675D8"/>
                </a:solidFill>
              </a:rPr>
              <a:t>)</a:t>
            </a:r>
            <a:endParaRPr lang="ar-SA" sz="1600" dirty="0">
              <a:solidFill>
                <a:srgbClr val="5675D8"/>
              </a:solidFill>
            </a:endParaRP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4FFA8463-83DB-4BAB-8386-8386E18263E2}"/>
              </a:ext>
            </a:extLst>
          </p:cNvPr>
          <p:cNvSpPr/>
          <p:nvPr/>
        </p:nvSpPr>
        <p:spPr>
          <a:xfrm>
            <a:off x="2267744" y="2198228"/>
            <a:ext cx="400619" cy="348549"/>
          </a:xfrm>
          <a:prstGeom prst="hexagon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BAE20B-F6B8-4076-B955-FDB21BC1869E}"/>
              </a:ext>
            </a:extLst>
          </p:cNvPr>
          <p:cNvSpPr txBox="1"/>
          <p:nvPr/>
        </p:nvSpPr>
        <p:spPr>
          <a:xfrm>
            <a:off x="2668363" y="2166974"/>
            <a:ext cx="23042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5675D8"/>
                </a:solidFill>
              </a:rPr>
              <a:t>Power Point</a:t>
            </a:r>
            <a:endParaRPr lang="ar-SA" sz="1600" dirty="0">
              <a:solidFill>
                <a:srgbClr val="5675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3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3700" y="2643758"/>
            <a:ext cx="2736303" cy="43204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n-US" altLang="ko-KR" dirty="0"/>
              <a:t> Listening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533991-FDDA-4D8D-AFB2-65FBD24DC7E6}"/>
              </a:ext>
            </a:extLst>
          </p:cNvPr>
          <p:cNvCxnSpPr>
            <a:cxnSpLocks/>
          </p:cNvCxnSpPr>
          <p:nvPr/>
        </p:nvCxnSpPr>
        <p:spPr>
          <a:xfrm>
            <a:off x="336966" y="2571750"/>
            <a:ext cx="8460940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771550"/>
            <a:ext cx="91440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Outline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2963891" y="2110795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CBE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869083" y="2377167"/>
            <a:ext cx="111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b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Questions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91B415A7-FAB5-4151-8F98-B779468FBAF0}"/>
              </a:ext>
            </a:extLst>
          </p:cNvPr>
          <p:cNvSpPr/>
          <p:nvPr/>
        </p:nvSpPr>
        <p:spPr>
          <a:xfrm>
            <a:off x="1849289" y="2110795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B1E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747E3-38EF-4448-BE0C-F438F7A77B65}"/>
              </a:ext>
            </a:extLst>
          </p:cNvPr>
          <p:cNvSpPr txBox="1"/>
          <p:nvPr/>
        </p:nvSpPr>
        <p:spPr>
          <a:xfrm>
            <a:off x="1754481" y="2377167"/>
            <a:ext cx="1115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About</a:t>
            </a:r>
            <a:b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1F17C917-F7AB-4392-B8CA-76945B94A631}"/>
              </a:ext>
            </a:extLst>
          </p:cNvPr>
          <p:cNvSpPr/>
          <p:nvPr/>
        </p:nvSpPr>
        <p:spPr>
          <a:xfrm>
            <a:off x="733410" y="2110795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98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34AC74-682C-4883-91CE-AB9CA567E327}"/>
              </a:ext>
            </a:extLst>
          </p:cNvPr>
          <p:cNvSpPr txBox="1"/>
          <p:nvPr/>
        </p:nvSpPr>
        <p:spPr>
          <a:xfrm>
            <a:off x="638602" y="2444792"/>
            <a:ext cx="111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Value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56C99CA2-306E-493E-8B7D-FD721FB0D5A2}"/>
              </a:ext>
            </a:extLst>
          </p:cNvPr>
          <p:cNvSpPr/>
          <p:nvPr/>
        </p:nvSpPr>
        <p:spPr>
          <a:xfrm>
            <a:off x="6390024" y="2109257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E7A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2E9ACB-D774-4085-BC1A-C41A8B98807E}"/>
              </a:ext>
            </a:extLst>
          </p:cNvPr>
          <p:cNvSpPr txBox="1"/>
          <p:nvPr/>
        </p:nvSpPr>
        <p:spPr>
          <a:xfrm>
            <a:off x="6295216" y="2453562"/>
            <a:ext cx="111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305DDA81-F984-4E35-915E-6FF6F61FE73F}"/>
              </a:ext>
            </a:extLst>
          </p:cNvPr>
          <p:cNvSpPr/>
          <p:nvPr/>
        </p:nvSpPr>
        <p:spPr>
          <a:xfrm>
            <a:off x="5280008" y="2109257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E5C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93434-FABB-4C25-849C-E8E55C7E4952}"/>
              </a:ext>
            </a:extLst>
          </p:cNvPr>
          <p:cNvSpPr txBox="1"/>
          <p:nvPr/>
        </p:nvSpPr>
        <p:spPr>
          <a:xfrm>
            <a:off x="5185200" y="2465652"/>
            <a:ext cx="111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Challenges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E4289EDC-FF23-4CDA-8F9C-CF1AA4AAE6A8}"/>
              </a:ext>
            </a:extLst>
          </p:cNvPr>
          <p:cNvSpPr/>
          <p:nvPr/>
        </p:nvSpPr>
        <p:spPr>
          <a:xfrm>
            <a:off x="4169992" y="2109257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E4E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49E586-6DD7-49A2-8E24-0F278EC13F44}"/>
              </a:ext>
            </a:extLst>
          </p:cNvPr>
          <p:cNvSpPr txBox="1"/>
          <p:nvPr/>
        </p:nvSpPr>
        <p:spPr>
          <a:xfrm>
            <a:off x="4075184" y="2375629"/>
            <a:ext cx="111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b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FD85C653-D072-450E-80CC-0471C1E4C1F9}"/>
              </a:ext>
            </a:extLst>
          </p:cNvPr>
          <p:cNvSpPr/>
          <p:nvPr/>
        </p:nvSpPr>
        <p:spPr>
          <a:xfrm>
            <a:off x="7500040" y="2109257"/>
            <a:ext cx="924986" cy="924986"/>
          </a:xfrm>
          <a:prstGeom prst="diamond">
            <a:avLst/>
          </a:prstGeom>
          <a:solidFill>
            <a:schemeClr val="bg1"/>
          </a:solidFill>
          <a:ln w="38100">
            <a:solidFill>
              <a:srgbClr val="E89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02534E-70CE-47CE-9EDF-7EF4EFB95310}"/>
              </a:ext>
            </a:extLst>
          </p:cNvPr>
          <p:cNvSpPr txBox="1"/>
          <p:nvPr/>
        </p:nvSpPr>
        <p:spPr>
          <a:xfrm>
            <a:off x="7405232" y="2437769"/>
            <a:ext cx="111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Tools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C4C69B04-5CB2-4686-8D0D-9310C97DEFA5}"/>
              </a:ext>
            </a:extLst>
          </p:cNvPr>
          <p:cNvSpPr/>
          <p:nvPr/>
        </p:nvSpPr>
        <p:spPr>
          <a:xfrm rot="5400000">
            <a:off x="8742321" y="2446230"/>
            <a:ext cx="230190" cy="251040"/>
          </a:xfrm>
          <a:prstGeom prst="triangle">
            <a:avLst/>
          </a:prstGeom>
          <a:solidFill>
            <a:srgbClr val="E4837C"/>
          </a:solidFill>
          <a:ln>
            <a:solidFill>
              <a:srgbClr val="E48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388380-3CCB-4817-B0B9-D0A6A40C18F6}"/>
              </a:ext>
            </a:extLst>
          </p:cNvPr>
          <p:cNvSpPr/>
          <p:nvPr/>
        </p:nvSpPr>
        <p:spPr>
          <a:xfrm>
            <a:off x="2411760" y="339502"/>
            <a:ext cx="4320480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D3889-BE6F-46DD-9065-E7C3E69FF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Value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73BC22-4F07-4237-8025-1D41C51F4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24" y="1635646"/>
            <a:ext cx="3059949" cy="11423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2D80C7-18D9-49F9-BE2F-210A2889A326}"/>
              </a:ext>
            </a:extLst>
          </p:cNvPr>
          <p:cNvSpPr/>
          <p:nvPr/>
        </p:nvSpPr>
        <p:spPr>
          <a:xfrm>
            <a:off x="2591779" y="3027190"/>
            <a:ext cx="3960440" cy="912712"/>
          </a:xfrm>
          <a:prstGeom prst="rect">
            <a:avLst/>
          </a:prstGeom>
          <a:solidFill>
            <a:srgbClr val="B9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Profit Average</a:t>
            </a:r>
            <a:br>
              <a:rPr lang="en-US" sz="2400" b="1" dirty="0"/>
            </a:br>
            <a:r>
              <a:rPr lang="en-US" sz="2400" b="1" dirty="0"/>
              <a:t>102, 000 SR</a:t>
            </a:r>
            <a:endParaRPr lang="ar-SA" sz="2400" b="1" dirty="0"/>
          </a:p>
        </p:txBody>
      </p:sp>
    </p:spTree>
    <p:extLst>
      <p:ext uri="{BB962C8B-B14F-4D97-AF65-F5344CB8AC3E}">
        <p14:creationId xmlns:p14="http://schemas.microsoft.com/office/powerpoint/2010/main" val="21412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2377" y="267494"/>
            <a:ext cx="639287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About Data</a:t>
            </a:r>
          </a:p>
        </p:txBody>
      </p:sp>
      <p:sp>
        <p:nvSpPr>
          <p:cNvPr id="10" name="TextBox 10"/>
          <p:cNvSpPr txBox="1"/>
          <p:nvPr/>
        </p:nvSpPr>
        <p:spPr bwMode="auto">
          <a:xfrm>
            <a:off x="2552377" y="1482455"/>
            <a:ext cx="639287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10,000 Course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C53B24-3544-4CF0-BF0C-4678C4E2A332}"/>
              </a:ext>
            </a:extLst>
          </p:cNvPr>
          <p:cNvSpPr/>
          <p:nvPr/>
        </p:nvSpPr>
        <p:spPr>
          <a:xfrm>
            <a:off x="2555776" y="1157772"/>
            <a:ext cx="6392872" cy="282439"/>
          </a:xfrm>
          <a:prstGeom prst="roundRect">
            <a:avLst>
              <a:gd name="adj" fmla="val 50000"/>
            </a:avLst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Sample</a:t>
            </a:r>
            <a:endParaRPr lang="ar-SA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D17FFF-B02A-4219-9FDF-144C99AB6B1F}"/>
              </a:ext>
            </a:extLst>
          </p:cNvPr>
          <p:cNvSpPr/>
          <p:nvPr/>
        </p:nvSpPr>
        <p:spPr>
          <a:xfrm>
            <a:off x="2555776" y="2053095"/>
            <a:ext cx="6392872" cy="282439"/>
          </a:xfrm>
          <a:prstGeom prst="roundRect">
            <a:avLst>
              <a:gd name="adj" fmla="val 50000"/>
            </a:avLst>
          </a:prstGeom>
          <a:solidFill>
            <a:srgbClr val="8FA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Features</a:t>
            </a:r>
            <a:endParaRPr lang="en-US" b="1" dirty="0"/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0895BF3B-9A6B-473A-8ACC-A06FDCE69F18}"/>
              </a:ext>
            </a:extLst>
          </p:cNvPr>
          <p:cNvSpPr txBox="1"/>
          <p:nvPr/>
        </p:nvSpPr>
        <p:spPr bwMode="auto">
          <a:xfrm>
            <a:off x="2552377" y="2346887"/>
            <a:ext cx="639287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 Feature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1B1DF88-0670-4655-88B6-9DAE74AB2D95}"/>
              </a:ext>
            </a:extLst>
          </p:cNvPr>
          <p:cNvSpPr/>
          <p:nvPr/>
        </p:nvSpPr>
        <p:spPr>
          <a:xfrm>
            <a:off x="2555776" y="2928880"/>
            <a:ext cx="6392872" cy="282439"/>
          </a:xfrm>
          <a:prstGeom prst="roundRect">
            <a:avLst>
              <a:gd name="adj" fmla="val 50000"/>
            </a:avLst>
          </a:prstGeom>
          <a:solidFill>
            <a:srgbClr val="738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Sample Range</a:t>
            </a:r>
          </a:p>
        </p:txBody>
      </p:sp>
      <p:sp>
        <p:nvSpPr>
          <p:cNvPr id="44" name="TextBox 10">
            <a:extLst>
              <a:ext uri="{FF2B5EF4-FFF2-40B4-BE49-F238E27FC236}">
                <a16:creationId xmlns:a16="http://schemas.microsoft.com/office/drawing/2014/main" id="{7D1E9084-97D5-4375-B062-5FD371BD1A3C}"/>
              </a:ext>
            </a:extLst>
          </p:cNvPr>
          <p:cNvSpPr txBox="1"/>
          <p:nvPr/>
        </p:nvSpPr>
        <p:spPr bwMode="auto">
          <a:xfrm>
            <a:off x="2552377" y="3222672"/>
            <a:ext cx="639287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2011 - 2020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F3942B6-144A-4752-8BD0-B70F88060F4E}"/>
              </a:ext>
            </a:extLst>
          </p:cNvPr>
          <p:cNvSpPr/>
          <p:nvPr/>
        </p:nvSpPr>
        <p:spPr>
          <a:xfrm>
            <a:off x="2555776" y="3860353"/>
            <a:ext cx="6392872" cy="282439"/>
          </a:xfrm>
          <a:prstGeom prst="roundRect">
            <a:avLst>
              <a:gd name="adj" fmla="val 50000"/>
            </a:avLst>
          </a:prstGeom>
          <a:solidFill>
            <a:srgbClr val="6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Source</a:t>
            </a: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F83AFB94-24A2-4DB5-9142-E54394C4D45B}"/>
              </a:ext>
            </a:extLst>
          </p:cNvPr>
          <p:cNvSpPr txBox="1"/>
          <p:nvPr/>
        </p:nvSpPr>
        <p:spPr bwMode="auto">
          <a:xfrm>
            <a:off x="2552377" y="4154145"/>
            <a:ext cx="6392872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Kaggle website: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https://www.kaggle.com/jilkothari/udemy-courses-development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2377" y="267494"/>
            <a:ext cx="639287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About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CD020-2602-46D6-94D1-D7D826BA1E75}"/>
              </a:ext>
            </a:extLst>
          </p:cNvPr>
          <p:cNvSpPr/>
          <p:nvPr/>
        </p:nvSpPr>
        <p:spPr>
          <a:xfrm>
            <a:off x="2444039" y="1563638"/>
            <a:ext cx="639287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2D3B31-109B-4A48-8962-6E30A930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563638"/>
            <a:ext cx="63531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340384" y="267494"/>
            <a:ext cx="662410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Problem Questions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40384" y="1275606"/>
            <a:ext cx="6624104" cy="652477"/>
            <a:chOff x="1222550" y="3126854"/>
            <a:chExt cx="6481650" cy="1035692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222550" y="3126854"/>
              <a:ext cx="725350" cy="10356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01228" y="1398062"/>
            <a:ext cx="61960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Q1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145184" y="1467312"/>
            <a:ext cx="5387256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/>
              <a:t>what is the most development topic that the users interested in?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44167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36620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365151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7211C9-2D19-4E9D-9EC6-49670DB9FF4D}"/>
              </a:ext>
            </a:extLst>
          </p:cNvPr>
          <p:cNvGrpSpPr/>
          <p:nvPr/>
        </p:nvGrpSpPr>
        <p:grpSpPr>
          <a:xfrm>
            <a:off x="2340384" y="1959520"/>
            <a:ext cx="6624104" cy="652477"/>
            <a:chOff x="1222550" y="3126854"/>
            <a:chExt cx="6481650" cy="1035692"/>
          </a:xfrm>
        </p:grpSpPr>
        <p:sp>
          <p:nvSpPr>
            <p:cNvPr id="38" name="Pentagon 4">
              <a:extLst>
                <a:ext uri="{FF2B5EF4-FFF2-40B4-BE49-F238E27FC236}">
                  <a16:creationId xmlns:a16="http://schemas.microsoft.com/office/drawing/2014/main" id="{CCDFDE09-A95F-4921-9E59-F8713394CA5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Pentagon 5">
              <a:extLst>
                <a:ext uri="{FF2B5EF4-FFF2-40B4-BE49-F238E27FC236}">
                  <a16:creationId xmlns:a16="http://schemas.microsoft.com/office/drawing/2014/main" id="{2108B007-734E-4FBB-A14D-ACA5A0A6E5FE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6045E4BE-E08D-49EB-A77F-96C2C880342A}"/>
                </a:ext>
              </a:extLst>
            </p:cNvPr>
            <p:cNvSpPr/>
            <p:nvPr/>
          </p:nvSpPr>
          <p:spPr>
            <a:xfrm>
              <a:off x="1222550" y="3126854"/>
              <a:ext cx="725350" cy="10356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39">
            <a:extLst>
              <a:ext uri="{FF2B5EF4-FFF2-40B4-BE49-F238E27FC236}">
                <a16:creationId xmlns:a16="http://schemas.microsoft.com/office/drawing/2014/main" id="{9B757219-0857-452E-8B71-D5A943CD8FC2}"/>
              </a:ext>
            </a:extLst>
          </p:cNvPr>
          <p:cNvSpPr/>
          <p:nvPr/>
        </p:nvSpPr>
        <p:spPr>
          <a:xfrm>
            <a:off x="2401228" y="2081976"/>
            <a:ext cx="61960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Q2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6836DC09-0668-4668-8865-36BFBEC23390}"/>
              </a:ext>
            </a:extLst>
          </p:cNvPr>
          <p:cNvSpPr txBox="1"/>
          <p:nvPr/>
        </p:nvSpPr>
        <p:spPr bwMode="auto">
          <a:xfrm>
            <a:off x="3145184" y="2151226"/>
            <a:ext cx="5387256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/>
              <a:t>is the number of lectures make difference?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6A5DB1-FCFA-48A0-B06B-4DF0A825091C}"/>
              </a:ext>
            </a:extLst>
          </p:cNvPr>
          <p:cNvGrpSpPr/>
          <p:nvPr/>
        </p:nvGrpSpPr>
        <p:grpSpPr>
          <a:xfrm>
            <a:off x="2340384" y="2638660"/>
            <a:ext cx="6624104" cy="652477"/>
            <a:chOff x="1222550" y="3126854"/>
            <a:chExt cx="6481650" cy="1035692"/>
          </a:xfrm>
        </p:grpSpPr>
        <p:sp>
          <p:nvSpPr>
            <p:cNvPr id="44" name="Pentagon 4">
              <a:extLst>
                <a:ext uri="{FF2B5EF4-FFF2-40B4-BE49-F238E27FC236}">
                  <a16:creationId xmlns:a16="http://schemas.microsoft.com/office/drawing/2014/main" id="{0FC40B63-7A0C-41AA-848D-96113A96640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Pentagon 5">
              <a:extLst>
                <a:ext uri="{FF2B5EF4-FFF2-40B4-BE49-F238E27FC236}">
                  <a16:creationId xmlns:a16="http://schemas.microsoft.com/office/drawing/2014/main" id="{AA696267-5B16-4B2D-9388-C38B82EB52B0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A320508D-4FC5-4E62-BE1A-BC13F53143EF}"/>
                </a:ext>
              </a:extLst>
            </p:cNvPr>
            <p:cNvSpPr/>
            <p:nvPr/>
          </p:nvSpPr>
          <p:spPr>
            <a:xfrm>
              <a:off x="1222550" y="3126854"/>
              <a:ext cx="725350" cy="10356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직사각형 39">
            <a:extLst>
              <a:ext uri="{FF2B5EF4-FFF2-40B4-BE49-F238E27FC236}">
                <a16:creationId xmlns:a16="http://schemas.microsoft.com/office/drawing/2014/main" id="{BD5E131F-0BAF-4AFD-AC45-1CEDC7469FCB}"/>
              </a:ext>
            </a:extLst>
          </p:cNvPr>
          <p:cNvSpPr/>
          <p:nvPr/>
        </p:nvSpPr>
        <p:spPr>
          <a:xfrm>
            <a:off x="2401228" y="2761116"/>
            <a:ext cx="61960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Q3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AD15F39A-3E3A-42E3-A506-41F85ABE73C8}"/>
              </a:ext>
            </a:extLst>
          </p:cNvPr>
          <p:cNvSpPr txBox="1"/>
          <p:nvPr/>
        </p:nvSpPr>
        <p:spPr bwMode="auto">
          <a:xfrm>
            <a:off x="3145184" y="2830366"/>
            <a:ext cx="5387256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/>
              <a:t>is the bootcamps courses have more subscribers?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직사각형 39">
            <a:extLst>
              <a:ext uri="{FF2B5EF4-FFF2-40B4-BE49-F238E27FC236}">
                <a16:creationId xmlns:a16="http://schemas.microsoft.com/office/drawing/2014/main" id="{305EDE46-B58A-4A77-BDAC-B63D13D54727}"/>
              </a:ext>
            </a:extLst>
          </p:cNvPr>
          <p:cNvSpPr/>
          <p:nvPr/>
        </p:nvSpPr>
        <p:spPr>
          <a:xfrm>
            <a:off x="2509438" y="316552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7CD9F75F-6249-4C30-B991-B32CE2AD17CC}"/>
              </a:ext>
            </a:extLst>
          </p:cNvPr>
          <p:cNvSpPr/>
          <p:nvPr/>
        </p:nvSpPr>
        <p:spPr>
          <a:xfrm>
            <a:off x="2401228" y="3445030"/>
            <a:ext cx="61960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Q4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FA5090-2D33-4AAE-BC7B-9522B73512CD}"/>
              </a:ext>
            </a:extLst>
          </p:cNvPr>
          <p:cNvGrpSpPr/>
          <p:nvPr/>
        </p:nvGrpSpPr>
        <p:grpSpPr>
          <a:xfrm>
            <a:off x="2340384" y="3362504"/>
            <a:ext cx="6624104" cy="652477"/>
            <a:chOff x="1222550" y="3126854"/>
            <a:chExt cx="6481650" cy="1035692"/>
          </a:xfrm>
        </p:grpSpPr>
        <p:sp>
          <p:nvSpPr>
            <p:cNvPr id="57" name="Pentagon 4">
              <a:extLst>
                <a:ext uri="{FF2B5EF4-FFF2-40B4-BE49-F238E27FC236}">
                  <a16:creationId xmlns:a16="http://schemas.microsoft.com/office/drawing/2014/main" id="{1C397B6E-BBBF-4483-A30B-80CFC19A38DC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Pentagon 5">
              <a:extLst>
                <a:ext uri="{FF2B5EF4-FFF2-40B4-BE49-F238E27FC236}">
                  <a16:creationId xmlns:a16="http://schemas.microsoft.com/office/drawing/2014/main" id="{144AA924-A72F-468A-97FA-632A91660B6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96478912-8E4A-44D9-BF86-5D6CBCD7D391}"/>
                </a:ext>
              </a:extLst>
            </p:cNvPr>
            <p:cNvSpPr/>
            <p:nvPr/>
          </p:nvSpPr>
          <p:spPr>
            <a:xfrm>
              <a:off x="1222550" y="3126854"/>
              <a:ext cx="725350" cy="10356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20E80C76-F4A5-4F12-B667-248FBCD7F750}"/>
              </a:ext>
            </a:extLst>
          </p:cNvPr>
          <p:cNvSpPr/>
          <p:nvPr/>
        </p:nvSpPr>
        <p:spPr>
          <a:xfrm>
            <a:off x="2401228" y="3484960"/>
            <a:ext cx="61960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Q5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729AC58B-DC0C-475D-9C6E-E2A0ED1D7C9F}"/>
              </a:ext>
            </a:extLst>
          </p:cNvPr>
          <p:cNvSpPr txBox="1"/>
          <p:nvPr/>
        </p:nvSpPr>
        <p:spPr bwMode="auto">
          <a:xfrm>
            <a:off x="3145184" y="3554210"/>
            <a:ext cx="5387256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/>
              <a:t>what the popular category over years?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B43A8-5548-4CC0-B5E0-1D7C1B52DFA9}"/>
              </a:ext>
            </a:extLst>
          </p:cNvPr>
          <p:cNvGrpSpPr/>
          <p:nvPr/>
        </p:nvGrpSpPr>
        <p:grpSpPr>
          <a:xfrm>
            <a:off x="2340384" y="4046418"/>
            <a:ext cx="6624104" cy="652477"/>
            <a:chOff x="1222550" y="3126854"/>
            <a:chExt cx="6481650" cy="1035692"/>
          </a:xfrm>
        </p:grpSpPr>
        <p:sp>
          <p:nvSpPr>
            <p:cNvPr id="64" name="Pentagon 4">
              <a:extLst>
                <a:ext uri="{FF2B5EF4-FFF2-40B4-BE49-F238E27FC236}">
                  <a16:creationId xmlns:a16="http://schemas.microsoft.com/office/drawing/2014/main" id="{45C20C95-618E-4360-8A5F-EF58EFE0E63A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Pentagon 5">
              <a:extLst>
                <a:ext uri="{FF2B5EF4-FFF2-40B4-BE49-F238E27FC236}">
                  <a16:creationId xmlns:a16="http://schemas.microsoft.com/office/drawing/2014/main" id="{0607DD13-75C9-4A00-B774-EC09FB1EA1EB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E6E43C6A-91C2-4FA7-8435-2458344F7171}"/>
                </a:ext>
              </a:extLst>
            </p:cNvPr>
            <p:cNvSpPr/>
            <p:nvPr/>
          </p:nvSpPr>
          <p:spPr>
            <a:xfrm>
              <a:off x="1222550" y="3126854"/>
              <a:ext cx="725350" cy="103569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직사각형 39">
            <a:extLst>
              <a:ext uri="{FF2B5EF4-FFF2-40B4-BE49-F238E27FC236}">
                <a16:creationId xmlns:a16="http://schemas.microsoft.com/office/drawing/2014/main" id="{82E10B5F-0610-47CE-AEED-9E3CC4CEA600}"/>
              </a:ext>
            </a:extLst>
          </p:cNvPr>
          <p:cNvSpPr/>
          <p:nvPr/>
        </p:nvSpPr>
        <p:spPr>
          <a:xfrm>
            <a:off x="2401228" y="4168874"/>
            <a:ext cx="61960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Q6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8" name="TextBox 10">
            <a:extLst>
              <a:ext uri="{FF2B5EF4-FFF2-40B4-BE49-F238E27FC236}">
                <a16:creationId xmlns:a16="http://schemas.microsoft.com/office/drawing/2014/main" id="{6FE08CD6-C9A6-4E75-8CCC-50434E76C70B}"/>
              </a:ext>
            </a:extLst>
          </p:cNvPr>
          <p:cNvSpPr txBox="1"/>
          <p:nvPr/>
        </p:nvSpPr>
        <p:spPr bwMode="auto">
          <a:xfrm>
            <a:off x="3145184" y="4238124"/>
            <a:ext cx="5387256" cy="2616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/>
              <a:t>is there relation between price and subscribers?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6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Problem Solutions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/>
              <a:t>Q1: </a:t>
            </a:r>
            <a:r>
              <a:rPr lang="en-US" dirty="0"/>
              <a:t>what is the most development topic that the users interested in?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539552" y="992863"/>
            <a:ext cx="8064896" cy="98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F049A72-16D5-453D-996B-B25A765C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2" y="1203598"/>
            <a:ext cx="6930516" cy="3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Problem Solutions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Q2: </a:t>
            </a:r>
            <a:r>
              <a:rPr lang="en-US" sz="1400" dirty="0"/>
              <a:t>is the number of lectures make difference?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992863"/>
            <a:ext cx="8064896" cy="98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BC95E96-3856-4120-9A79-C53DBFA67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53" y="1131219"/>
            <a:ext cx="6792893" cy="36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Problem Solutions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Q3: </a:t>
            </a:r>
            <a:r>
              <a:rPr lang="en-US" sz="1400" dirty="0"/>
              <a:t>is the bootcamps courses have more subscribers?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992863"/>
            <a:ext cx="8064896" cy="98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5C87D1E-1CF9-40DD-8EE3-525794D3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61" y="1246758"/>
            <a:ext cx="3723878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07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262</Words>
  <Application>Microsoft Office PowerPoint</Application>
  <PresentationFormat>On-screen Show (16:9)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Abdulkareem Murdhi</cp:lastModifiedBy>
  <cp:revision>76</cp:revision>
  <dcterms:created xsi:type="dcterms:W3CDTF">2016-12-05T23:26:54Z</dcterms:created>
  <dcterms:modified xsi:type="dcterms:W3CDTF">2021-11-18T02:15:10Z</dcterms:modified>
</cp:coreProperties>
</file>