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2" r:id="rId4"/>
    <p:sldId id="264" r:id="rId5"/>
    <p:sldId id="260" r:id="rId6"/>
    <p:sldId id="262" r:id="rId7"/>
    <p:sldId id="263" r:id="rId8"/>
    <p:sldId id="265" r:id="rId9"/>
    <p:sldId id="268" r:id="rId10"/>
    <p:sldId id="267" r:id="rId11"/>
    <p:sldId id="271" r:id="rId12"/>
    <p:sldId id="266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9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6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16F14-9E2C-D84B-A24F-D6D4F9051A6B}" type="datetimeFigureOut">
              <a:rPr lang="en-US" smtClean="0"/>
              <a:t>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451BA-E16A-B645-8B32-DED21B04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0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70043-E317-3943-B824-8F20A2DA99C2}" type="datetimeFigureOut">
              <a:rPr lang="en-US" smtClean="0"/>
              <a:t>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B777C-BE36-FB49-80F3-F29F4139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6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chi-square or </a:t>
            </a:r>
            <a:r>
              <a:rPr lang="en-US" dirty="0" err="1" smtClean="0"/>
              <a:t>anova</a:t>
            </a:r>
            <a:r>
              <a:rPr lang="en-US" dirty="0" smtClean="0"/>
              <a:t> test to chec</a:t>
            </a:r>
            <a:r>
              <a:rPr lang="en-US" baseline="0" dirty="0" smtClean="0"/>
              <a:t>k statistical significance between volunteer and career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B777C-BE36-FB49-80F3-F29F413918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B777C-BE36-FB49-80F3-F29F413918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on career and volunteer. For</a:t>
            </a:r>
            <a:r>
              <a:rPr lang="en-US" baseline="0" dirty="0" smtClean="0"/>
              <a:t> volunteers, how often are they called. They could have other jobs while volunteering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B777C-BE36-FB49-80F3-F29F413918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5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quantify polynomial correlation? How strong is the fit between age and </a:t>
            </a:r>
            <a:r>
              <a:rPr lang="en-US" smtClean="0"/>
              <a:t>heart attack?</a:t>
            </a:r>
            <a:r>
              <a:rPr lang="en-US" baseline="0" smtClean="0"/>
              <a:t>  </a:t>
            </a:r>
            <a:r>
              <a:rPr lang="en-US" smtClean="0"/>
              <a:t> </a:t>
            </a:r>
            <a:r>
              <a:rPr lang="en-US" dirty="0" smtClean="0"/>
              <a:t>Shorten text. Bullet</a:t>
            </a:r>
            <a:r>
              <a:rPr lang="en-US" baseline="0" dirty="0" smtClean="0"/>
              <a:t>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B777C-BE36-FB49-80F3-F29F413918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2003</a:t>
            </a:r>
            <a:r>
              <a:rPr lang="en-US" baseline="0" dirty="0" smtClean="0"/>
              <a:t> – 56 heart attacks, 2014 – 52 heart attacks. Compare 10 years later, not much change. </a:t>
            </a:r>
            <a:r>
              <a:rPr lang="en-US" dirty="0" smtClean="0"/>
              <a:t>There are no consistent changes in heart attack fatalities for both Career and Volunteer firefighters after the Heart-Healthy Firefighter program was implemented in 2003.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Time Series – </a:t>
            </a:r>
            <a:r>
              <a:rPr lang="en-US" dirty="0" err="1" smtClean="0"/>
              <a:t>staistical</a:t>
            </a:r>
            <a:r>
              <a:rPr lang="en-US" dirty="0" smtClean="0"/>
              <a:t> analysis </a:t>
            </a:r>
            <a:r>
              <a:rPr lang="en-US" baseline="0" dirty="0" smtClean="0"/>
              <a:t>of all years.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B777C-BE36-FB49-80F3-F29F413918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3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B777C-BE36-FB49-80F3-F29F413918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89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B777C-BE36-FB49-80F3-F29F413918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BDC8-37ED-0943-922D-3871EB76AD10}" type="datetime1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8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5CE5-6A30-2946-B088-7904AA3DD401}" type="datetime1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CBF1-DA3D-644B-950B-3A7A85AF9D9C}" type="datetime1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E08E-ABC5-FE4A-95D2-60F451E082F3}" type="datetime1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C6B9-BCFA-0B4E-9889-99BF3BB8A0A8}" type="datetime1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0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F48D-5816-3245-919C-9B03D4F819CC}" type="datetime1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9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0081-0A21-1B4E-8C68-C8FDFB60054F}" type="datetime1">
              <a:rPr lang="en-US" smtClean="0"/>
              <a:t>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0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F0DD-B8E1-384D-9AC9-9E47B2F87452}" type="datetime1">
              <a:rPr lang="en-US" smtClean="0"/>
              <a:t>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2A35-2390-3643-98ED-7135A0005874}" type="datetime1">
              <a:rPr lang="en-US" smtClean="0"/>
              <a:t>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A360-DC55-A549-920F-EF13404522EA}" type="datetime1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8B63-5C92-7546-96D5-9AB7C811D363}" type="datetime1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2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F745-9A49-1F43-B66F-4B3046723948}" type="datetime1">
              <a:rPr lang="en-US" smtClean="0"/>
              <a:t>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3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6" r:id="rId1"/>
    <p:sldLayoutId id="2147484837" r:id="rId2"/>
    <p:sldLayoutId id="2147484838" r:id="rId3"/>
    <p:sldLayoutId id="2147484839" r:id="rId4"/>
    <p:sldLayoutId id="2147484840" r:id="rId5"/>
    <p:sldLayoutId id="2147484841" r:id="rId6"/>
    <p:sldLayoutId id="2147484842" r:id="rId7"/>
    <p:sldLayoutId id="2147484843" r:id="rId8"/>
    <p:sldLayoutId id="2147484844" r:id="rId9"/>
    <p:sldLayoutId id="2147484845" r:id="rId10"/>
    <p:sldLayoutId id="214748484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9214" y="692855"/>
            <a:ext cx="7973489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/>
                <a:cs typeface="Cambria"/>
              </a:rPr>
              <a:t>U.S. Firefighter Fatalities </a:t>
            </a:r>
            <a:b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/>
                <a:cs typeface="Cambria"/>
              </a:rPr>
            </a:b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/>
                <a:cs typeface="Cambria"/>
              </a:rPr>
              <a:t>Analysis, 2000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–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/>
                <a:cs typeface="Cambria"/>
              </a:rPr>
              <a:t> 2015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/>
              <a:cs typeface="Cambr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2257" y="6163316"/>
            <a:ext cx="764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/>
                <a:cs typeface="Times New Roman"/>
              </a:rPr>
              <a:t>Angela Krontiris</a:t>
            </a:r>
            <a:endParaRPr lang="en-US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/>
              <a:cs typeface="Times New Roman"/>
            </a:endParaRPr>
          </a:p>
        </p:txBody>
      </p:sp>
      <p:pic>
        <p:nvPicPr>
          <p:cNvPr id="2" name="Picture 1" descr="7230226_ori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57" y="2471886"/>
            <a:ext cx="7422352" cy="335355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Is there a correlation between heart attack and age?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5204141"/>
            <a:ext cx="82296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maximum number of heart attack fatalities is between 45 – 65 </a:t>
            </a:r>
            <a:r>
              <a:rPr lang="en-US" dirty="0"/>
              <a:t>years of age. After 65, the graph begins to decrease. Most </a:t>
            </a:r>
            <a:r>
              <a:rPr lang="en-US" dirty="0" smtClean="0"/>
              <a:t>Career </a:t>
            </a:r>
            <a:r>
              <a:rPr lang="en-US" dirty="0"/>
              <a:t>firefighters retire after 65 years of </a:t>
            </a:r>
            <a:r>
              <a:rPr lang="en-US" dirty="0" smtClean="0"/>
              <a:t>age, which explains </a:t>
            </a:r>
            <a:r>
              <a:rPr lang="en-US" dirty="0"/>
              <a:t>why it decreases after that point.  Firefighters under 40 years old are typically in better shape and healthier, which is why </a:t>
            </a:r>
            <a:r>
              <a:rPr lang="en-US" dirty="0" smtClean="0"/>
              <a:t>the number of  </a:t>
            </a:r>
            <a:r>
              <a:rPr lang="en-US" dirty="0"/>
              <a:t>heart attack </a:t>
            </a:r>
            <a:r>
              <a:rPr lang="en-US" dirty="0" smtClean="0"/>
              <a:t>fatalities </a:t>
            </a:r>
            <a:r>
              <a:rPr lang="en-US" dirty="0"/>
              <a:t>is lower in </a:t>
            </a:r>
            <a:r>
              <a:rPr lang="en-US" dirty="0" smtClean="0"/>
              <a:t>the 25 </a:t>
            </a:r>
            <a:r>
              <a:rPr lang="en-US" dirty="0"/>
              <a:t>– 40 range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 descr="scatter_heart_attack_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22" y="1111892"/>
            <a:ext cx="5189444" cy="391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2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Statistical Analysis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09718"/>
              </p:ext>
            </p:extLst>
          </p:nvPr>
        </p:nvGraphicFramePr>
        <p:xfrm>
          <a:off x="457199" y="2193901"/>
          <a:ext cx="8229598" cy="1765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19"/>
                <a:gridCol w="791723"/>
                <a:gridCol w="956666"/>
                <a:gridCol w="973161"/>
                <a:gridCol w="1006149"/>
                <a:gridCol w="1121609"/>
                <a:gridCol w="1016971"/>
              </a:tblGrid>
              <a:tr h="414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– 34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– 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 – 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 – 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# Career</a:t>
                      </a:r>
                      <a:r>
                        <a:rPr lang="en-US" sz="1700" baseline="0" dirty="0" smtClean="0"/>
                        <a:t> Heart Attack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64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# Volunteer Heart Attack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65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P-value</a:t>
                      </a:r>
                      <a:r>
                        <a:rPr lang="en-US" sz="1700" baseline="0" dirty="0" smtClean="0"/>
                        <a:t> (significance level of 0.05)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0.65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0.34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0.93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4.46</a:t>
                      </a:r>
                      <a:r>
                        <a:rPr lang="en-US" baseline="0" dirty="0" smtClean="0"/>
                        <a:t>e-16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2.17e-20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2133"/>
              </p:ext>
            </p:extLst>
          </p:nvPr>
        </p:nvGraphicFramePr>
        <p:xfrm>
          <a:off x="2837011" y="1779665"/>
          <a:ext cx="5849787" cy="414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787"/>
              </a:tblGrid>
              <a:tr h="4142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r>
                        <a:rPr lang="en-US" baseline="0" dirty="0" smtClean="0"/>
                        <a:t> Group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Left Brace 10"/>
          <p:cNvSpPr/>
          <p:nvPr/>
        </p:nvSpPr>
        <p:spPr>
          <a:xfrm rot="16200000">
            <a:off x="7397908" y="3357139"/>
            <a:ext cx="329415" cy="1533967"/>
          </a:xfrm>
          <a:prstGeom prst="lef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95632" y="4313571"/>
            <a:ext cx="1533967" cy="379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P-value &lt; 0.05</a:t>
            </a:r>
            <a:endParaRPr lang="en-US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5113602"/>
            <a:ext cx="822959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relationship between the number of Career and Volunteer heart attack fatalities aged 55 and up is statistically significant.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4" y="1232972"/>
            <a:ext cx="822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Chi-square test to validate the relationship between heart </a:t>
            </a:r>
            <a:r>
              <a:rPr lang="en-US" b="1" dirty="0"/>
              <a:t>a</a:t>
            </a:r>
            <a:r>
              <a:rPr lang="en-US" b="1" dirty="0" smtClean="0"/>
              <a:t>ttack and 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37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Has the heart attack death rate decreased after the Heart-Healthy Firefighter Program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was implemented?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32915" y="2265994"/>
            <a:ext cx="2953885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 2003, the National Volunteer Fire Council (NVFC) launched the Heart-Healthy Firefighter Program to reduce the number of firefighter deaths from heart attack. The program provides firefighters with fitness and nutritional education.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2915" y="1720578"/>
            <a:ext cx="29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About the Program</a:t>
            </a:r>
            <a:endParaRPr lang="en-US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 descr="heart_attack_ye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5849"/>
            <a:ext cx="5069134" cy="3767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4584" y="5714587"/>
            <a:ext cx="360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7% </a:t>
            </a:r>
            <a:r>
              <a:rPr lang="en-US" sz="1200" dirty="0" smtClean="0"/>
              <a:t>decrease from 2003 </a:t>
            </a:r>
            <a:r>
              <a:rPr lang="en-US" sz="1200" dirty="0"/>
              <a:t>–</a:t>
            </a:r>
            <a:r>
              <a:rPr lang="en-US" sz="1200" dirty="0" smtClean="0"/>
              <a:t> 2014</a:t>
            </a:r>
            <a:endParaRPr lang="en-US" sz="12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734584" y="5518710"/>
            <a:ext cx="3608487" cy="2111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34584" y="5314448"/>
            <a:ext cx="0" cy="400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8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47701"/>
            <a:ext cx="8229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cs typeface="Times New Roman"/>
              </a:rPr>
              <a:t>Each year, an average of 125 firefighters die in the line of duty from a variety of causes including, but not limited to, extreme physical exertion, underlying medical conditions, and structural collapse. 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/>
              </a:rPr>
              <a:t>Heart attack remains the leading cause of firefighter line-of-duty deaths.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During 2000 – 2015</a:t>
            </a:r>
            <a:r>
              <a:rPr lang="en-US" sz="1600" dirty="0"/>
              <a:t>, there was a total of 953 career and 880 volunteer firefighters fatalities. 42% of </a:t>
            </a:r>
            <a:r>
              <a:rPr lang="en-US" sz="1600" dirty="0" smtClean="0"/>
              <a:t>fatalities </a:t>
            </a:r>
            <a:r>
              <a:rPr lang="en-US" sz="1600" dirty="0"/>
              <a:t>were caused by stress and overexertion. 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median age was 55 years (range: 19 – 95 years) for volunteers and 48 years (range: 20 – 74 years) for career firefighters. </a:t>
            </a: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 </a:t>
            </a:r>
            <a:r>
              <a:rPr lang="en-US" sz="16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both volunteer and career firefighters, most heart attack deaths occurred among persons 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aged 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45 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– 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54 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years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majority of heart attack deaths were attributed to stress and overexertion in both volunteer (93%) and career (87%) firefighters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While the NYFD have taken steps to improve firefighters health and safety, we </a:t>
            </a:r>
            <a:r>
              <a:rPr lang="en-US" sz="1600" dirty="0"/>
              <a:t>still see a high proportion of deaths due to cardiac issues. </a:t>
            </a:r>
          </a:p>
        </p:txBody>
      </p:sp>
    </p:spTree>
    <p:extLst>
      <p:ext uri="{BB962C8B-B14F-4D97-AF65-F5344CB8AC3E}">
        <p14:creationId xmlns:p14="http://schemas.microsoft.com/office/powerpoint/2010/main" val="248141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5525"/>
          </a:xfrm>
        </p:spPr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to do Next?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2658824"/>
            <a:ext cx="8229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Excerpts backing up recommendation</a:t>
            </a:r>
            <a:r>
              <a:rPr lang="en-US" sz="1600" dirty="0" smtClean="0"/>
              <a:t>: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“Firefighters experience </a:t>
            </a:r>
            <a:r>
              <a:rPr lang="en-US" sz="1600" dirty="0"/>
              <a:t>a number </a:t>
            </a:r>
            <a:r>
              <a:rPr lang="en-US" sz="1600" dirty="0" smtClean="0"/>
              <a:t>of</a:t>
            </a:r>
            <a:r>
              <a:rPr lang="en-US" sz="1600" dirty="0"/>
              <a:t> 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work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-related stressors and repeated exposure to traumatic events that can put them at even greater risk of suffering from behavioral health issues, such as anxiety and depression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.” </a:t>
            </a:r>
            <a:r>
              <a:rPr lang="en-US" sz="1600" dirty="0" smtClean="0"/>
              <a:t>Excerpt </a:t>
            </a:r>
            <a:r>
              <a:rPr lang="en-US" sz="1600" dirty="0"/>
              <a:t>From: U.S. Fire Administration. “</a:t>
            </a:r>
            <a:r>
              <a:rPr lang="en-US" sz="1600" i="1" dirty="0"/>
              <a:t>Critical Health and Safety Issues </a:t>
            </a:r>
            <a:r>
              <a:rPr lang="en-US" sz="1600" i="1" dirty="0" smtClean="0"/>
              <a:t>in </a:t>
            </a:r>
            <a:r>
              <a:rPr lang="en-US" sz="1600" i="1" dirty="0"/>
              <a:t>the Volunteer Fire Service</a:t>
            </a:r>
            <a:r>
              <a:rPr lang="en-US" sz="1600" dirty="0"/>
              <a:t>.</a:t>
            </a:r>
            <a:r>
              <a:rPr lang="en-US" sz="1600" dirty="0" smtClean="0"/>
              <a:t>”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In </a:t>
            </a:r>
            <a:r>
              <a:rPr lang="en-US" sz="1600" dirty="0"/>
              <a:t>an article about firefighter heart health, NFFF Executive Director Ronald </a:t>
            </a:r>
            <a:r>
              <a:rPr lang="en-US" sz="1600" dirty="0" err="1"/>
              <a:t>Siarnicki</a:t>
            </a:r>
            <a:r>
              <a:rPr lang="en-US" sz="1600" dirty="0"/>
              <a:t> noted</a:t>
            </a:r>
            <a:r>
              <a:rPr lang="en-US" sz="1600" dirty="0" smtClean="0"/>
              <a:t>:                                                                                                                                               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“If 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more firefighters are aware of their potential risks for cardiovascular 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disease 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 receive guidance on how to manage their lifestyles, the fire 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service </a:t>
            </a:r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may continue to see fewer incident-related 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deaths… </a:t>
            </a:r>
            <a:r>
              <a:rPr lang="en-US" sz="1600" dirty="0"/>
              <a:t>There will always be incidents that are beyond our control, and there will continue to be line-of-duty deaths, but when there is something like this that can be corrected, it just makes sense to take those preventative steps</a:t>
            </a:r>
            <a:r>
              <a:rPr lang="en-US" sz="1600" dirty="0" smtClean="0"/>
              <a:t>.”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More information on behavioral interventions and why they are key to any health program: https://</a:t>
            </a:r>
            <a:r>
              <a:rPr lang="en-US" sz="1600" dirty="0" err="1"/>
              <a:t>www.ncbi.nlm.nih.gov</a:t>
            </a:r>
            <a:r>
              <a:rPr lang="en-US" sz="1600" dirty="0"/>
              <a:t>/books/NBK25527/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310482"/>
            <a:ext cx="8229600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Recommendation:</a:t>
            </a:r>
          </a:p>
          <a:p>
            <a:r>
              <a:rPr lang="en-US" sz="1600" dirty="0"/>
              <a:t>Implement a behavioral component to the Heart-Healthy Firefighter program. Behavioral intervention can improve the firefighters relative health status or help change their stage of readiness. The program should be mandatory for all firefighters.  </a:t>
            </a:r>
          </a:p>
        </p:txBody>
      </p:sp>
    </p:spTree>
    <p:extLst>
      <p:ext uri="{BB962C8B-B14F-4D97-AF65-F5344CB8AC3E}">
        <p14:creationId xmlns:p14="http://schemas.microsoft.com/office/powerpoint/2010/main" val="215124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/>
                <a:cs typeface="Cambria"/>
              </a:rPr>
              <a:t>Introduction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/>
              <a:cs typeface="Cambri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644" y="1466058"/>
            <a:ext cx="77016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cs typeface="Times New Roman"/>
              </a:rPr>
              <a:t>What will this project deliver?</a:t>
            </a:r>
          </a:p>
          <a:p>
            <a:endParaRPr lang="en-US" b="1" u="sng" dirty="0" smtClean="0">
              <a:cs typeface="Times New Roman"/>
            </a:endParaRPr>
          </a:p>
          <a:p>
            <a:r>
              <a:rPr lang="en-US" u="sng" dirty="0" smtClean="0">
                <a:cs typeface="Times New Roman"/>
              </a:rPr>
              <a:t>Insight into the causes of firefighter fatalities:</a:t>
            </a:r>
          </a:p>
          <a:p>
            <a:endParaRPr lang="en-US" dirty="0" smtClean="0"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Times New Roman"/>
              </a:rPr>
              <a:t>What is the leading cause of firefighter fatalities?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Times New Roman"/>
              </a:rPr>
              <a:t>Are certain job types  or age groups impacted more than others?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Times New Roman"/>
              </a:rPr>
              <a:t>If so, then what is the number one type of death related to the leading cause?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Times New Roman"/>
              </a:rPr>
              <a:t>Is there anything that can be done to improve the health and safety of firefighters?</a:t>
            </a:r>
          </a:p>
          <a:p>
            <a:endParaRPr lang="en-US" b="1" u="sng" dirty="0" smtClean="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7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Introduction (Cont’d)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1" y="1868714"/>
            <a:ext cx="8229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will the analysis be performed?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Times New Roman"/>
              </a:rPr>
              <a:t>Analysis performed with Python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Times New Roman"/>
              </a:rPr>
              <a:t>Packages used: Pandas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NumPy</a:t>
            </a:r>
            <a:r>
              <a:rPr lang="en-US" dirty="0">
                <a:cs typeface="Times New Roman"/>
              </a:rPr>
              <a:t>, Stats Model, </a:t>
            </a:r>
            <a:r>
              <a:rPr lang="en-US" dirty="0" err="1">
                <a:cs typeface="Times New Roman"/>
              </a:rPr>
              <a:t>Matplotlib</a:t>
            </a:r>
            <a:r>
              <a:rPr lang="en-US" dirty="0">
                <a:cs typeface="Times New Roman"/>
              </a:rPr>
              <a:t>, </a:t>
            </a:r>
            <a:r>
              <a:rPr lang="en-US" dirty="0" err="1" smtClean="0">
                <a:cs typeface="Times New Roman"/>
              </a:rPr>
              <a:t>Seaborn</a:t>
            </a:r>
            <a:endParaRPr lang="en-US" dirty="0" smtClean="0"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Times New Roman"/>
              </a:rPr>
              <a:t>Dataset: </a:t>
            </a:r>
            <a:r>
              <a:rPr lang="en-US" i="1" dirty="0">
                <a:cs typeface="Times New Roman"/>
              </a:rPr>
              <a:t>Firefighter </a:t>
            </a:r>
            <a:r>
              <a:rPr lang="en-US" i="1" dirty="0" smtClean="0">
                <a:cs typeface="Times New Roman"/>
              </a:rPr>
              <a:t>Fatalities in the </a:t>
            </a:r>
            <a:r>
              <a:rPr lang="en-US" i="1" dirty="0">
                <a:cs typeface="Times New Roman"/>
              </a:rPr>
              <a:t>U.S. (2000 </a:t>
            </a:r>
            <a:r>
              <a:rPr lang="en-US" dirty="0"/>
              <a:t> – </a:t>
            </a:r>
            <a:r>
              <a:rPr lang="en-US" i="1" dirty="0">
                <a:cs typeface="Times New Roman"/>
              </a:rPr>
              <a:t>2015) </a:t>
            </a:r>
            <a:r>
              <a:rPr lang="en-US" dirty="0">
                <a:cs typeface="Times New Roman"/>
              </a:rPr>
              <a:t>acquired from </a:t>
            </a:r>
            <a:r>
              <a:rPr lang="en-US" dirty="0" err="1">
                <a:cs typeface="Times New Roman"/>
              </a:rPr>
              <a:t>kaggle.com</a:t>
            </a:r>
            <a:r>
              <a:rPr lang="en-US" dirty="0">
                <a:cs typeface="Times New Roman"/>
              </a:rPr>
              <a:t> </a:t>
            </a:r>
            <a:endParaRPr lang="en-US" dirty="0" smtClean="0">
              <a:cs typeface="Times New Roman"/>
            </a:endParaRPr>
          </a:p>
          <a:p>
            <a:endParaRPr lang="en-US" dirty="0" smtClean="0">
              <a:cs typeface="Times New Roman"/>
            </a:endParaRPr>
          </a:p>
          <a:p>
            <a:r>
              <a:rPr lang="en-US" sz="2400" b="1" dirty="0" smtClean="0">
                <a:cs typeface="Times New Roman"/>
              </a:rPr>
              <a:t>Where to access project code?</a:t>
            </a:r>
            <a:endParaRPr lang="en-US" b="1" dirty="0" smtClean="0">
              <a:cs typeface="Times New Roman"/>
            </a:endParaRPr>
          </a:p>
          <a:p>
            <a:endParaRPr lang="en-US" b="1" dirty="0" smtClean="0">
              <a:cs typeface="Times New Roman"/>
            </a:endParaRPr>
          </a:p>
          <a:p>
            <a:r>
              <a:rPr lang="en-US" dirty="0" err="1" smtClean="0">
                <a:cs typeface="Times New Roman"/>
              </a:rPr>
              <a:t>GitHub</a:t>
            </a:r>
            <a:r>
              <a:rPr lang="en-US" dirty="0">
                <a:cs typeface="Times New Roman"/>
              </a:rPr>
              <a:t>: https://</a:t>
            </a:r>
            <a:r>
              <a:rPr lang="en-US" dirty="0" err="1">
                <a:cs typeface="Times New Roman"/>
              </a:rPr>
              <a:t>github.com</a:t>
            </a:r>
            <a:r>
              <a:rPr lang="en-US" dirty="0">
                <a:cs typeface="Times New Roman"/>
              </a:rPr>
              <a:t>/akront1104/</a:t>
            </a:r>
            <a:r>
              <a:rPr lang="en-US" dirty="0" err="1">
                <a:cs typeface="Times New Roman"/>
              </a:rPr>
              <a:t>Capstone_Project_Firefighter_Fatalities.git</a:t>
            </a:r>
            <a:endParaRPr lang="en-US" dirty="0">
              <a:cs typeface="Times New Roman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7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24" y="281306"/>
            <a:ext cx="8278976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Number of Firefighter Deaths Per Year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824" y="5394358"/>
            <a:ext cx="827897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/>
              </a:rPr>
              <a:t>In 2001, 343 out of 451 deaths reported were from the September 11 attacks.  Average death count for all causes between 2000 – 2015 is 125.</a:t>
            </a:r>
            <a:endParaRPr lang="en-US" dirty="0">
              <a:cs typeface="Times New Roman"/>
            </a:endParaRPr>
          </a:p>
        </p:txBody>
      </p:sp>
      <p:pic>
        <p:nvPicPr>
          <p:cNvPr id="6" name="Picture 5" descr="deaths_per_y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04" y="1424306"/>
            <a:ext cx="5604669" cy="39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7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36166" y="4660547"/>
            <a:ext cx="596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mbria"/>
                <a:cs typeface="Cambria"/>
              </a:rPr>
              <a:t>Other includes</a:t>
            </a:r>
            <a:r>
              <a:rPr lang="en-US" sz="1200" dirty="0">
                <a:latin typeface="Cambria"/>
                <a:cs typeface="Cambria"/>
              </a:rPr>
              <a:t>: Fall, Exposure, </a:t>
            </a:r>
            <a:r>
              <a:rPr lang="en-US" sz="1200" dirty="0" smtClean="0">
                <a:latin typeface="Cambria"/>
                <a:cs typeface="Cambria"/>
              </a:rPr>
              <a:t>Disorientation, </a:t>
            </a:r>
            <a:r>
              <a:rPr lang="en-US" sz="1200" dirty="0">
                <a:latin typeface="Cambria"/>
                <a:cs typeface="Cambria"/>
              </a:rPr>
              <a:t>Assault</a:t>
            </a:r>
            <a:r>
              <a:rPr lang="en-US" sz="1200" dirty="0" smtClean="0">
                <a:latin typeface="Cambria"/>
                <a:cs typeface="Cambria"/>
              </a:rPr>
              <a:t>, Smoke</a:t>
            </a:r>
            <a:r>
              <a:rPr lang="en-US" sz="1200" dirty="0">
                <a:latin typeface="Cambria"/>
                <a:cs typeface="Cambria"/>
              </a:rPr>
              <a:t>, Unknown, and </a:t>
            </a:r>
            <a:r>
              <a:rPr lang="en-US" sz="1200" dirty="0" smtClean="0">
                <a:latin typeface="Cambria"/>
                <a:cs typeface="Cambria"/>
              </a:rPr>
              <a:t>Contact</a:t>
            </a:r>
            <a:endParaRPr lang="en-US" sz="1200" dirty="0">
              <a:latin typeface="Cambria"/>
              <a:cs typeface="Cambr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648" y="5436590"/>
            <a:ext cx="750396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Times New Roman"/>
              </a:rPr>
              <a:t>42% of firefighter </a:t>
            </a:r>
            <a:r>
              <a:rPr lang="en-US" dirty="0">
                <a:solidFill>
                  <a:srgbClr val="000000"/>
                </a:solidFill>
                <a:cs typeface="Times New Roman"/>
              </a:rPr>
              <a:t>fatalities </a:t>
            </a:r>
            <a:r>
              <a:rPr lang="en-US" dirty="0" smtClean="0">
                <a:solidFill>
                  <a:srgbClr val="000000"/>
                </a:solidFill>
                <a:cs typeface="Times New Roman"/>
              </a:rPr>
              <a:t>are </a:t>
            </a:r>
            <a:r>
              <a:rPr lang="en-US" dirty="0">
                <a:solidFill>
                  <a:srgbClr val="000000"/>
                </a:solidFill>
                <a:cs typeface="Times New Roman"/>
              </a:rPr>
              <a:t>due to </a:t>
            </a:r>
            <a:r>
              <a:rPr lang="en-US" dirty="0" smtClean="0">
                <a:solidFill>
                  <a:srgbClr val="000000"/>
                </a:solidFill>
                <a:cs typeface="Times New Roman"/>
              </a:rPr>
              <a:t>overexertion and stress. </a:t>
            </a:r>
            <a:endParaRPr lang="en-US" dirty="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7728" y="442733"/>
            <a:ext cx="8399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/>
                <a:cs typeface="Cambria"/>
              </a:rPr>
              <a:t>What is the leading cause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/>
                <a:cs typeface="Cambria"/>
              </a:rPr>
              <a:t>of firefighter fatalities?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 descr="pie_chart_cau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08" y="1213061"/>
            <a:ext cx="4729117" cy="34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1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7911" y="274638"/>
            <a:ext cx="8348889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Firefighter Fatalities </a:t>
            </a:r>
            <a:r>
              <a:rPr 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by </a:t>
            </a:r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Job Type 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9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010547"/>
              </p:ext>
            </p:extLst>
          </p:nvPr>
        </p:nvGraphicFramePr>
        <p:xfrm>
          <a:off x="582607" y="1794494"/>
          <a:ext cx="4194762" cy="4465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47689"/>
                <a:gridCol w="1947073"/>
              </a:tblGrid>
              <a:tr h="4465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Job Type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Number of Deaths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465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Career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953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465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Volunteer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880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465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Wildland Full-Time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46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465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Wildland Contract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40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465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Wildland Part-Time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35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465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Paid-on-Call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26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465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Part-Time (Paid)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16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465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Industrial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6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46588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  <a:cs typeface="Times New Roman"/>
                        </a:rPr>
                        <a:t>Total</a:t>
                      </a:r>
                      <a:endParaRPr lang="en-US" b="1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  <a:cs typeface="Times New Roman"/>
                        </a:rPr>
                        <a:t>2002</a:t>
                      </a:r>
                      <a:endParaRPr lang="en-US" b="1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Brace 9"/>
          <p:cNvSpPr/>
          <p:nvPr/>
        </p:nvSpPr>
        <p:spPr>
          <a:xfrm>
            <a:off x="4777369" y="2262024"/>
            <a:ext cx="304800" cy="848011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307355"/>
              </p:ext>
            </p:extLst>
          </p:nvPr>
        </p:nvGraphicFramePr>
        <p:xfrm>
          <a:off x="5437596" y="1959905"/>
          <a:ext cx="2629226" cy="131284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314613"/>
                <a:gridCol w="1314613"/>
              </a:tblGrid>
              <a:tr h="44768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Highest Rates of Death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8623">
                <a:tc>
                  <a:txBody>
                    <a:bodyPr/>
                    <a:lstStyle/>
                    <a:p>
                      <a:r>
                        <a:rPr lang="en-US" dirty="0" smtClean="0"/>
                        <a:t>Career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48%</a:t>
                      </a:r>
                      <a:endParaRPr lang="en-US" dirty="0"/>
                    </a:p>
                  </a:txBody>
                  <a:tcPr/>
                </a:tc>
              </a:tr>
              <a:tr h="436531">
                <a:tc>
                  <a:txBody>
                    <a:bodyPr/>
                    <a:lstStyle/>
                    <a:p>
                      <a:r>
                        <a:rPr lang="en-US" dirty="0" smtClean="0"/>
                        <a:t>Volunteer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84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is the most common cause of death for a Career and Volunteer firefighter?</a:t>
            </a:r>
            <a:b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1" y="5197267"/>
            <a:ext cx="829455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/>
              </a:rPr>
              <a:t>The most common cause of death for Career and Volunteer firefighters is overexertion and stress. </a:t>
            </a:r>
            <a:r>
              <a:rPr lang="en-US" dirty="0">
                <a:cs typeface="Times New Roman"/>
              </a:rPr>
              <a:t>The problem is greater among Volunteer firefighters. This has been a consistent trend each year, except for 2001. In 2001, a major cause of death for Career firefighters was collapse, which is most likely </a:t>
            </a:r>
            <a:r>
              <a:rPr lang="en-US" dirty="0" smtClean="0">
                <a:cs typeface="Times New Roman"/>
              </a:rPr>
              <a:t>due to the </a:t>
            </a:r>
            <a:r>
              <a:rPr lang="en-US" dirty="0">
                <a:cs typeface="Times New Roman"/>
              </a:rPr>
              <a:t>9-11 attacks. </a:t>
            </a:r>
          </a:p>
        </p:txBody>
      </p:sp>
      <p:pic>
        <p:nvPicPr>
          <p:cNvPr id="13" name="Picture 12" descr="career_cause_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131012"/>
            <a:ext cx="3993029" cy="38211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volunteer_cause_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168" y="1131012"/>
            <a:ext cx="3978589" cy="3838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878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is the leading type of death due to Stress and Overexertion?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894667" cy="639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Career Stress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92133" y="1535113"/>
            <a:ext cx="3894667" cy="639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Volunteer Stress</a:t>
            </a:r>
          </a:p>
        </p:txBody>
      </p:sp>
      <p:graphicFrame>
        <p:nvGraphicFramePr>
          <p:cNvPr id="10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386537"/>
              </p:ext>
            </p:extLst>
          </p:nvPr>
        </p:nvGraphicFramePr>
        <p:xfrm>
          <a:off x="457200" y="2351315"/>
          <a:ext cx="3894667" cy="267866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52133"/>
                <a:gridCol w="1642534"/>
              </a:tblGrid>
              <a:tr h="5612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+mj-lt"/>
                          <a:cs typeface="Times New Roman"/>
                        </a:rPr>
                        <a:t>Nature</a:t>
                      </a:r>
                      <a:r>
                        <a:rPr lang="en-US" baseline="0" dirty="0" smtClean="0">
                          <a:latin typeface="+mj-lt"/>
                          <a:cs typeface="Times New Roman"/>
                        </a:rPr>
                        <a:t> Of Death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+mj-lt"/>
                          <a:cs typeface="Times New Roman"/>
                        </a:rPr>
                        <a:t>Count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Heart Attack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241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Stroke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23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Other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8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Heat Exhaustion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3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Unknown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1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8595574"/>
              </p:ext>
            </p:extLst>
          </p:nvPr>
        </p:nvGraphicFramePr>
        <p:xfrm>
          <a:off x="4792133" y="2351315"/>
          <a:ext cx="3894667" cy="267555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52133"/>
                <a:gridCol w="1642534"/>
              </a:tblGrid>
              <a:tr h="55810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+mj-lt"/>
                          <a:cs typeface="Times New Roman"/>
                        </a:rPr>
                        <a:t>Nature</a:t>
                      </a:r>
                      <a:r>
                        <a:rPr lang="en-US" baseline="0" dirty="0" smtClean="0">
                          <a:latin typeface="+mj-lt"/>
                          <a:cs typeface="Times New Roman"/>
                        </a:rPr>
                        <a:t> Of Death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+mj-lt"/>
                          <a:cs typeface="Times New Roman"/>
                        </a:rPr>
                        <a:t>Count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Heart Attack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472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Stroke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29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Other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4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Heat Exhaustion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3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  <a:tr h="42348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Unknown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  <a:cs typeface="Times New Roman"/>
                        </a:rPr>
                        <a:t>1</a:t>
                      </a:r>
                      <a:endParaRPr lang="en-US" dirty="0">
                        <a:latin typeface="+mj-lt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57200" y="2892266"/>
            <a:ext cx="389466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92133" y="2920900"/>
            <a:ext cx="389466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7200" y="3342301"/>
            <a:ext cx="389466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92133" y="3331251"/>
            <a:ext cx="389466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686800" y="2920900"/>
            <a:ext cx="0" cy="4214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92133" y="2909850"/>
            <a:ext cx="0" cy="4214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51867" y="2909850"/>
            <a:ext cx="0" cy="4214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200" y="2892266"/>
            <a:ext cx="0" cy="4214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13853" y="3110531"/>
            <a:ext cx="243347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08625" y="3110531"/>
            <a:ext cx="5228" cy="250484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13853" y="5615375"/>
            <a:ext cx="2167332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686800" y="3110531"/>
            <a:ext cx="24334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924073" y="3110531"/>
            <a:ext cx="5228" cy="250484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6667319" y="5615375"/>
            <a:ext cx="2261983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20088" y="5476479"/>
            <a:ext cx="403311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Leading Type of Death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5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28" y="274638"/>
            <a:ext cx="7977941" cy="1143000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Between 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ages is it likely for Career and Volunteer firefighters to have a heart attack? </a:t>
            </a:r>
            <a:b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7128" y="5710019"/>
            <a:ext cx="797794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both </a:t>
            </a:r>
            <a:r>
              <a:rPr lang="en-US" dirty="0" smtClean="0"/>
              <a:t>Career and Volunteer firefighters</a:t>
            </a:r>
            <a:r>
              <a:rPr lang="en-US" dirty="0"/>
              <a:t>, most heart attack deaths occurred among persons aged </a:t>
            </a:r>
            <a:r>
              <a:rPr lang="en-US" b="1" dirty="0" smtClean="0"/>
              <a:t>45</a:t>
            </a:r>
            <a:r>
              <a:rPr lang="en-US" dirty="0"/>
              <a:t> – </a:t>
            </a:r>
            <a:r>
              <a:rPr lang="en-US" b="1" dirty="0" smtClean="0"/>
              <a:t>54 </a:t>
            </a:r>
            <a:r>
              <a:rPr lang="en-US" b="1" dirty="0"/>
              <a:t>years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heart_attack_by_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31" y="1417638"/>
            <a:ext cx="5203556" cy="398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4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3749</TotalTime>
  <Words>1077</Words>
  <Application>Microsoft Macintosh PowerPoint</Application>
  <PresentationFormat>On-screen Show (4:3)</PresentationFormat>
  <Paragraphs>170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U.S. Firefighter Fatalities  Analysis, 2000 – 2015</vt:lpstr>
      <vt:lpstr>Introduction</vt:lpstr>
      <vt:lpstr>Introduction (Cont’d)</vt:lpstr>
      <vt:lpstr>Number of Firefighter Deaths Per Year</vt:lpstr>
      <vt:lpstr>PowerPoint Presentation</vt:lpstr>
      <vt:lpstr>Firefighter Fatalities by Job Type </vt:lpstr>
      <vt:lpstr>What is the most common cause of death for a Career and Volunteer firefighter? </vt:lpstr>
      <vt:lpstr>What is the leading type of death due to Stress and Overexertion?</vt:lpstr>
      <vt:lpstr> Between what ages is it likely for Career and Volunteer firefighters to have a heart attack?  </vt:lpstr>
      <vt:lpstr>Is there a correlation between heart attack and age?</vt:lpstr>
      <vt:lpstr>Statistical Analysis</vt:lpstr>
      <vt:lpstr>Has the heart attack death rate decreased after the Heart-Healthy Firefighter Program  was implemented? </vt:lpstr>
      <vt:lpstr>Summary</vt:lpstr>
      <vt:lpstr> What to do Next?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Firefighter </dc:title>
  <dc:creator>Angela Krontiris</dc:creator>
  <cp:lastModifiedBy>Angela Krontiris</cp:lastModifiedBy>
  <cp:revision>86</cp:revision>
  <dcterms:created xsi:type="dcterms:W3CDTF">2017-12-04T17:05:17Z</dcterms:created>
  <dcterms:modified xsi:type="dcterms:W3CDTF">2018-01-03T03:04:35Z</dcterms:modified>
</cp:coreProperties>
</file>