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6" r:id="rId3"/>
    <p:sldId id="269" r:id="rId4"/>
    <p:sldId id="280" r:id="rId5"/>
    <p:sldId id="274" r:id="rId6"/>
    <p:sldId id="275" r:id="rId7"/>
    <p:sldId id="276" r:id="rId8"/>
    <p:sldId id="277" r:id="rId9"/>
    <p:sldId id="279" r:id="rId10"/>
    <p:sldId id="278" r:id="rId11"/>
    <p:sldId id="28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0000"/>
    <a:srgbClr val="3D1C05"/>
    <a:srgbClr val="FEF6F0"/>
    <a:srgbClr val="000000"/>
    <a:srgbClr val="002060"/>
    <a:srgbClr val="9E3C3C"/>
    <a:srgbClr val="080058"/>
    <a:srgbClr val="0F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3" autoAdjust="0"/>
    <p:restoredTop sz="94660"/>
  </p:normalViewPr>
  <p:slideViewPr>
    <p:cSldViewPr>
      <p:cViewPr>
        <p:scale>
          <a:sx n="100" d="100"/>
          <a:sy n="100" d="100"/>
        </p:scale>
        <p:origin x="1014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7522-54DE-44B6-9E62-6589D28A5A0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F92C7-5E8D-44E1-8EC8-8415A317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E0F-A9D0-4530-B610-B7C199EEB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53008-D186-419C-B718-54C6C442F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A9D-627F-4942-B2E4-0610B8D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6A7D-04FD-4193-A308-E8F0DEDD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A032-43FC-417E-BDEF-F739FCB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9E4B-1308-4076-9877-283B5C2B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E69E7-69C4-4FF1-A235-3E57CFE45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5713-4DDE-4785-8659-C48E06CD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2F42-A88F-47E2-A87E-2B9B300B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BD888-4B36-412D-B013-EBB4C26F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53CC-ACF2-4123-86F0-52A6DD89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1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B363-13AB-43A3-9681-040BD969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71A75-20E1-4BC1-B592-7E7DCBAF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537F-F3AA-4829-A008-7772DA5B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066C-5686-4C42-89F1-F7ECCF33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EA0B-95B2-45BD-B8EB-3E7585B5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99298-86C7-4FFE-9626-87CFCDDDD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1C75-47A9-4F26-B35A-5FD83568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6697-A0BA-4FAC-B0DE-FE106E5A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10D2-8DF5-4B23-A5F3-B199FB1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5B1F-9017-4F2A-B97C-ADDB184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2C27-6686-4CE0-8849-80512559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24C8-7788-4787-B2FE-D5AC6012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E3AE-EA88-4263-AD8C-5010C602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DB9E-A47E-47E9-A307-11C3BDAA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07936-369A-41D2-B5F2-1CE273ED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5F4F-8467-41D8-88F5-344CE3AE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03484-08AF-4824-A433-39CA0A7A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2431-C3B2-491E-A0B8-CCE79710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676E4-36D1-4E7D-875B-3EAFF405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24EC-0F57-4494-A5B9-A5DF70F8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32A2-0CD3-46C9-844D-AC518A48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EEAE0-C4D1-4738-85D1-710E0794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1BAF-9851-4371-9905-BD865FD9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1FC8-E633-49FF-8ACF-A63A2AAC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F16E-91C7-4309-A5FE-6B1C344F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5DF7-38F1-40B5-AF39-76681ED83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F4AE1-268D-46EF-902D-8F8EC2736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0A087-814E-46A2-81A2-AB43D580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A466-7696-4F47-8071-FD1CD7E5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24448-08CB-41E0-B7FB-EB28B998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065B-92E1-4569-88A2-D950B75D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CD6A-041E-442A-A7C0-40F83B1AE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8C7D-3E49-42B0-BC74-CB3F26283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2867E-9198-47FF-8C44-AEE91229A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C637B-9C7C-4265-BF72-040E2558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2D0DB-1C77-46A4-91A7-AF552D52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3F657-87A9-4671-AFCF-BBF8C603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D5E0E-098A-42F3-9239-69BBC5DE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E7A8-4195-4212-BFD5-2C8365D7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A4594-4A0C-418F-AE95-A65956DE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0ED2-D762-4E10-B4C7-B7239FFD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E9051-AD1A-4E99-A055-53243212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00AF5-AA2A-4B6B-BB00-3263D8EE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73E5D-2261-4889-9537-3E7AC62C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34E8-91F1-4335-8A5A-3C039E4A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F877-8989-40EE-8960-BE64152E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D9DE-6C2C-4D94-AAAA-750116AE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3C01-58FB-4649-92EF-A5D2A40E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98997-8E44-4F6A-B2C3-C5059AF3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D29D-BD0C-4FA7-B763-840BAA23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CBEB8-D27E-45A6-9370-8C3AD48C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6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5B929-DE8F-4648-A2B4-CDDDA32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EB29-D2C6-4B06-8E9F-4DBC29D3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D851-DD55-4810-A304-A6DEB7EB0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393C-7AF0-4F81-A1B4-939F83A7E9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1A46-E596-48AF-A0E1-E467F2924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900E-813C-4F13-97B4-88659C6C9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E2EF-FA67-4C5E-8336-90DCC6E0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382441" y="0"/>
            <a:ext cx="6114359" cy="6858001"/>
            <a:chOff x="6382441" y="0"/>
            <a:chExt cx="6114359" cy="6858001"/>
          </a:xfrm>
          <a:solidFill>
            <a:schemeClr val="accent2">
              <a:lumMod val="40000"/>
              <a:lumOff val="60000"/>
              <a:alpha val="94000"/>
            </a:schemeClr>
          </a:solidFill>
        </p:grpSpPr>
        <p:pic>
          <p:nvPicPr>
            <p:cNvPr id="10" name="Picture 4" descr="Image result for march madnes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5" r="24114"/>
            <a:stretch/>
          </p:blipFill>
          <p:spPr bwMode="auto">
            <a:xfrm>
              <a:off x="6400801" y="1"/>
              <a:ext cx="6095999" cy="6858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382441" y="0"/>
              <a:ext cx="609904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26" y="762000"/>
            <a:ext cx="8624455" cy="1979303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Heavy" panose="020B0903020102020204" pitchFamily="34" charset="0"/>
                <a:cs typeface="Aharoni" panose="02010803020104030203" pitchFamily="2" charset="-79"/>
              </a:rPr>
              <a:t>March Data Crunch Madness</a:t>
            </a:r>
            <a:endParaRPr lang="en-US" sz="8000" dirty="0">
              <a:solidFill>
                <a:schemeClr val="accent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7000" y="2468563"/>
            <a:ext cx="7342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cs typeface="Aharoni" panose="02010803020104030203" pitchFamily="2" charset="-79"/>
              </a:rPr>
              <a:t>Millennial Miners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Franklin Gothic Demi" panose="020B07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5869" y="4274344"/>
            <a:ext cx="2151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Janelle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Cordero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34650" y="4274344"/>
            <a:ext cx="2151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Angela</a:t>
            </a:r>
          </a:p>
          <a:p>
            <a:pPr algn="ct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Krontiris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30122" y="4274344"/>
            <a:ext cx="2151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Runbo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Li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296400" y="4274343"/>
            <a:ext cx="2151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Tianyi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Zhang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63417" y="660408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>
                <a:solidFill>
                  <a:schemeClr val="bg1">
                    <a:lumMod val="95000"/>
                  </a:schemeClr>
                </a:solidFill>
              </a:rPr>
              <a:t>Sporting News</a:t>
            </a:r>
            <a:endParaRPr lang="en-US" sz="1050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Image result for fordham universit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312" y="5576792"/>
            <a:ext cx="1154250" cy="11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eloitte logo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650" y="5190219"/>
            <a:ext cx="2800090" cy="192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1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D404BD-E2CD-C947-B5CA-F3333EEED1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20294"/>
              </p:ext>
            </p:extLst>
          </p:nvPr>
        </p:nvGraphicFramePr>
        <p:xfrm>
          <a:off x="7007258" y="1338925"/>
          <a:ext cx="4366977" cy="4572001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825882">
                  <a:extLst>
                    <a:ext uri="{9D8B030D-6E8A-4147-A177-3AD203B41FA5}">
                      <a16:colId xmlns:a16="http://schemas.microsoft.com/office/drawing/2014/main" val="1657941691"/>
                    </a:ext>
                  </a:extLst>
                </a:gridCol>
                <a:gridCol w="1255383">
                  <a:extLst>
                    <a:ext uri="{9D8B030D-6E8A-4147-A177-3AD203B41FA5}">
                      <a16:colId xmlns:a16="http://schemas.microsoft.com/office/drawing/2014/main" val="2827007453"/>
                    </a:ext>
                  </a:extLst>
                </a:gridCol>
                <a:gridCol w="1285712">
                  <a:extLst>
                    <a:ext uri="{9D8B030D-6E8A-4147-A177-3AD203B41FA5}">
                      <a16:colId xmlns:a16="http://schemas.microsoft.com/office/drawing/2014/main" val="4123666595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 Loss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Accuracy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530113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0.58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73%</a:t>
                      </a:r>
                      <a:endParaRPr lang="en-US" sz="16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20986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1600" dirty="0"/>
                        <a:t>SVM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0.53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73%</a:t>
                      </a:r>
                      <a:endParaRPr lang="en-US" sz="16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498768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0.54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72%</a:t>
                      </a:r>
                      <a:endParaRPr lang="en-US" sz="16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91794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kNN</a:t>
                      </a:r>
                      <a:endParaRPr lang="en-US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0.55</a:t>
                      </a:r>
                      <a:endParaRPr lang="en-US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63%</a:t>
                      </a:r>
                      <a:endParaRPr lang="en-US" sz="16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440579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0.54</a:t>
                      </a:r>
                      <a:endParaRPr lang="en-US" sz="1600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75%</a:t>
                      </a:r>
                      <a:endParaRPr lang="en-US" sz="1600" kern="1200" dirty="0">
                        <a:solidFill>
                          <a:schemeClr val="lt1"/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49386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Majority Vote</a:t>
                      </a:r>
                      <a:endParaRPr lang="en-US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73%</a:t>
                      </a:r>
                      <a:endParaRPr lang="en-US" sz="16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38648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1777" y="7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Final Results on 2018 data</a:t>
            </a:r>
            <a:endParaRPr lang="en-US" dirty="0">
              <a:solidFill>
                <a:srgbClr val="4D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6C2A8B-CC43-1D48-9B86-AF07374194B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7200" y="1319081"/>
            <a:ext cx="5791200" cy="537924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 smtClean="0">
                <a:latin typeface="Franklin Gothic Book" panose="020B0503020102020204" pitchFamily="34" charset="0"/>
              </a:rPr>
              <a:t>Tested several classification models</a:t>
            </a:r>
          </a:p>
          <a:p>
            <a:pPr lvl="1">
              <a:lnSpc>
                <a:spcPct val="160000"/>
              </a:lnSpc>
            </a:pPr>
            <a:r>
              <a:rPr lang="en-US" sz="1400" dirty="0" smtClean="0">
                <a:latin typeface="Franklin Gothic Book" panose="020B0503020102020204" pitchFamily="34" charset="0"/>
              </a:rPr>
              <a:t>Logistics Regression</a:t>
            </a:r>
          </a:p>
          <a:p>
            <a:pPr lvl="1">
              <a:lnSpc>
                <a:spcPct val="160000"/>
              </a:lnSpc>
            </a:pPr>
            <a:r>
              <a:rPr lang="en-US" sz="1400" dirty="0" smtClean="0">
                <a:latin typeface="Franklin Gothic Book" panose="020B0503020102020204" pitchFamily="34" charset="0"/>
              </a:rPr>
              <a:t>Support Vector Machine</a:t>
            </a:r>
          </a:p>
          <a:p>
            <a:pPr lvl="1">
              <a:lnSpc>
                <a:spcPct val="160000"/>
              </a:lnSpc>
            </a:pPr>
            <a:r>
              <a:rPr lang="en-US" sz="1400" dirty="0" smtClean="0">
                <a:latin typeface="Franklin Gothic Book" panose="020B0503020102020204" pitchFamily="34" charset="0"/>
              </a:rPr>
              <a:t>Random Forest</a:t>
            </a:r>
          </a:p>
          <a:p>
            <a:pPr lvl="1">
              <a:lnSpc>
                <a:spcPct val="160000"/>
              </a:lnSpc>
            </a:pPr>
            <a:r>
              <a:rPr lang="en-US" sz="1400" dirty="0" err="1" smtClean="0">
                <a:latin typeface="Franklin Gothic Book" panose="020B0503020102020204" pitchFamily="34" charset="0"/>
              </a:rPr>
              <a:t>kNN</a:t>
            </a:r>
            <a:endParaRPr lang="en-US" sz="1400" dirty="0" smtClean="0">
              <a:latin typeface="Franklin Gothic Book" panose="020B05030201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sz="1400" dirty="0" smtClean="0">
                <a:latin typeface="Franklin Gothic Book" panose="020B0503020102020204" pitchFamily="34" charset="0"/>
              </a:rPr>
              <a:t>Ensemble: Average of all predictions</a:t>
            </a:r>
          </a:p>
          <a:p>
            <a:pPr lvl="1">
              <a:lnSpc>
                <a:spcPct val="160000"/>
              </a:lnSpc>
            </a:pPr>
            <a:r>
              <a:rPr lang="en-US" sz="1400" dirty="0" smtClean="0">
                <a:latin typeface="Franklin Gothic Book" panose="020B0503020102020204" pitchFamily="34" charset="0"/>
              </a:rPr>
              <a:t>Ensemble: Majority vote (not a probability)</a:t>
            </a:r>
          </a:p>
          <a:p>
            <a:pPr>
              <a:lnSpc>
                <a:spcPct val="160000"/>
              </a:lnSpc>
            </a:pPr>
            <a:r>
              <a:rPr lang="en-US" sz="2000" dirty="0" smtClean="0">
                <a:latin typeface="Franklin Gothic Book" panose="020B0503020102020204" pitchFamily="34" charset="0"/>
              </a:rPr>
              <a:t>SVM produced the smallest log loss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latin typeface="Franklin Gothic Book" panose="020B0503020102020204" pitchFamily="34" charset="0"/>
              </a:rPr>
              <a:t>As of 3/27/19:</a:t>
            </a:r>
          </a:p>
          <a:p>
            <a:pPr lvl="1">
              <a:lnSpc>
                <a:spcPct val="160000"/>
              </a:lnSpc>
            </a:pPr>
            <a:r>
              <a:rPr lang="en-US" sz="1400" dirty="0" smtClean="0">
                <a:latin typeface="Franklin Gothic Book" panose="020B0503020102020204" pitchFamily="34" charset="0"/>
              </a:rPr>
              <a:t>Log loss = 0.46</a:t>
            </a:r>
          </a:p>
          <a:p>
            <a:pPr lvl="1">
              <a:lnSpc>
                <a:spcPct val="160000"/>
              </a:lnSpc>
            </a:pPr>
            <a:r>
              <a:rPr lang="en-US" sz="1400" dirty="0" smtClean="0">
                <a:latin typeface="Franklin Gothic Book" panose="020B0503020102020204" pitchFamily="34" charset="0"/>
              </a:rPr>
              <a:t>Accuracy = 77%</a:t>
            </a:r>
          </a:p>
          <a:p>
            <a:pPr lvl="1">
              <a:lnSpc>
                <a:spcPct val="160000"/>
              </a:lnSpc>
            </a:pP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81800" y="2590800"/>
            <a:ext cx="4800600" cy="7620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7352" y="49274"/>
            <a:ext cx="3557823" cy="1325563"/>
          </a:xfrm>
        </p:spPr>
        <p:txBody>
          <a:bodyPr/>
          <a:lstStyle/>
          <a:p>
            <a:r>
              <a:rPr lang="en-US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Predictions</a:t>
            </a:r>
            <a:endParaRPr lang="en-US" dirty="0">
              <a:solidFill>
                <a:srgbClr val="4D0000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72" y="1359805"/>
            <a:ext cx="3747507" cy="2498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25341" y="1040953"/>
            <a:ext cx="924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1200" dirty="0" smtClean="0">
                <a:latin typeface="Franklin Gothic Book" panose="020B0503020102020204" pitchFamily="34" charset="0"/>
              </a:rPr>
              <a:t>Team 1 win</a:t>
            </a:r>
            <a:endParaRPr lang="en-US" sz="1200" dirty="0">
              <a:latin typeface="Franklin Gothic Book" panose="020B05030201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91996" y="1097984"/>
            <a:ext cx="192024" cy="1956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9780" y="1589984"/>
            <a:ext cx="20301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anklin Gothic Book" panose="020B0503020102020204" pitchFamily="34" charset="0"/>
              </a:rPr>
              <a:t>When team 2 had a high seed value, it was predicted that team 1 would win (and predictions are usually correct after a certain threshold).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02477" y="1097984"/>
            <a:ext cx="192024" cy="1956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171948" y="1067732"/>
            <a:ext cx="908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Team 1 loss</a:t>
            </a:r>
            <a:endParaRPr lang="en-US" sz="1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8122" y="27626"/>
            <a:ext cx="3557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Model</a:t>
            </a:r>
            <a:endParaRPr lang="en-US" dirty="0">
              <a:solidFill>
                <a:srgbClr val="4D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6127" y="4064668"/>
            <a:ext cx="2168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Franklin Gothic Book" panose="020B0503020102020204" pitchFamily="34" charset="0"/>
              </a:rPr>
              <a:t>When team 2 had 1 or more top 10 players, it was predicted that team 1 would lose. This prediction was usually correct, except for one instance (2018 – Syracuse vs Duke).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2" y="3848407"/>
            <a:ext cx="3386580" cy="22577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73" y="1121390"/>
            <a:ext cx="5186504" cy="3457669"/>
          </a:xfrm>
          <a:prstGeom prst="rect">
            <a:avLst/>
          </a:prstGeom>
        </p:spPr>
      </p:pic>
      <p:pic>
        <p:nvPicPr>
          <p:cNvPr id="16386" name="Picture 2" descr="Image result for basketb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724400"/>
            <a:ext cx="35242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467600" y="4724400"/>
            <a:ext cx="3524250" cy="1981201"/>
          </a:xfrm>
          <a:prstGeom prst="rect">
            <a:avLst/>
          </a:prstGeom>
          <a:solidFill>
            <a:schemeClr val="accent2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96000" y="1055940"/>
            <a:ext cx="0" cy="4883895"/>
          </a:xfrm>
          <a:prstGeom prst="line">
            <a:avLst/>
          </a:prstGeom>
          <a:ln w="19050">
            <a:solidFill>
              <a:srgbClr val="FEF6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66900" y="1066800"/>
            <a:ext cx="8458200" cy="4953000"/>
            <a:chOff x="1358900" y="2116996"/>
            <a:chExt cx="9334499" cy="43758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DC20B7-FD9D-4E21-9655-B2134B705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8900" y="2116996"/>
              <a:ext cx="9334499" cy="43758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FC1343-D5D0-44B3-84D4-960D53747808}"/>
                </a:ext>
              </a:extLst>
            </p:cNvPr>
            <p:cNvSpPr txBox="1"/>
            <p:nvPr/>
          </p:nvSpPr>
          <p:spPr>
            <a:xfrm>
              <a:off x="3968750" y="2477807"/>
              <a:ext cx="1130300" cy="24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Duke: 73%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98C9F9-0D2E-463C-8B0C-9B39419D0C2C}"/>
                </a:ext>
              </a:extLst>
            </p:cNvPr>
            <p:cNvSpPr txBox="1"/>
            <p:nvPr/>
          </p:nvSpPr>
          <p:spPr>
            <a:xfrm>
              <a:off x="3968750" y="3746500"/>
              <a:ext cx="90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LSU: 58%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50344-8B65-4488-93A9-4D0735210343}"/>
                </a:ext>
              </a:extLst>
            </p:cNvPr>
            <p:cNvSpPr txBox="1"/>
            <p:nvPr/>
          </p:nvSpPr>
          <p:spPr>
            <a:xfrm>
              <a:off x="3968749" y="4648200"/>
              <a:ext cx="1253068" cy="24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Florida St: 62%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326ACB-34B0-4795-9B38-1E521BB875B0}"/>
                </a:ext>
              </a:extLst>
            </p:cNvPr>
            <p:cNvSpPr txBox="1"/>
            <p:nvPr/>
          </p:nvSpPr>
          <p:spPr>
            <a:xfrm>
              <a:off x="3950232" y="6141904"/>
              <a:ext cx="1473457" cy="24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Texas Tech: 83%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6A266E-68C8-4B9E-98BB-C9CC309629CD}"/>
                </a:ext>
              </a:extLst>
            </p:cNvPr>
            <p:cNvSpPr txBox="1"/>
            <p:nvPr/>
          </p:nvSpPr>
          <p:spPr>
            <a:xfrm>
              <a:off x="6915150" y="2413000"/>
              <a:ext cx="113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B0F0"/>
                  </a:solidFill>
                </a:rPr>
                <a:t>Virginia: 92%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9E9754-FFC5-43FC-B094-4291115C5FAB}"/>
                </a:ext>
              </a:extLst>
            </p:cNvPr>
            <p:cNvSpPr txBox="1"/>
            <p:nvPr/>
          </p:nvSpPr>
          <p:spPr>
            <a:xfrm>
              <a:off x="6915150" y="3746499"/>
              <a:ext cx="113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B0F0"/>
                  </a:solidFill>
                </a:rPr>
                <a:t>Purdue: 89%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472D99-3192-4B83-9591-DAB8BD8D12B3}"/>
                </a:ext>
              </a:extLst>
            </p:cNvPr>
            <p:cNvSpPr txBox="1"/>
            <p:nvPr/>
          </p:nvSpPr>
          <p:spPr>
            <a:xfrm>
              <a:off x="6306454" y="4648199"/>
              <a:ext cx="1768903" cy="24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B0F0"/>
                  </a:solidFill>
                </a:rPr>
                <a:t>North Carolina: 89%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F40708-04E4-4625-B762-880AE6AEF2E8}"/>
                </a:ext>
              </a:extLst>
            </p:cNvPr>
            <p:cNvSpPr txBox="1"/>
            <p:nvPr/>
          </p:nvSpPr>
          <p:spPr>
            <a:xfrm>
              <a:off x="6026151" y="5163301"/>
              <a:ext cx="1390651" cy="24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B0F0"/>
                  </a:solidFill>
                </a:rPr>
                <a:t>Kentucky: 79%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04D25-5EEC-4F53-9D98-062D1E695350}"/>
                </a:ext>
              </a:extLst>
            </p:cNvPr>
            <p:cNvSpPr txBox="1"/>
            <p:nvPr/>
          </p:nvSpPr>
          <p:spPr>
            <a:xfrm>
              <a:off x="4610100" y="2967100"/>
              <a:ext cx="1092199" cy="24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Duke: 71%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95B6AA-6B15-4191-9E97-1411C36A6F2B}"/>
                </a:ext>
              </a:extLst>
            </p:cNvPr>
            <p:cNvSpPr txBox="1"/>
            <p:nvPr/>
          </p:nvSpPr>
          <p:spPr>
            <a:xfrm>
              <a:off x="4572000" y="5163301"/>
              <a:ext cx="1285961" cy="24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Florida St: 77%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E7D7F-B614-41C8-9700-418FD75C9600}"/>
                </a:ext>
              </a:extLst>
            </p:cNvPr>
            <p:cNvSpPr txBox="1"/>
            <p:nvPr/>
          </p:nvSpPr>
          <p:spPr>
            <a:xfrm>
              <a:off x="6311902" y="2967100"/>
              <a:ext cx="113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B0F0"/>
                  </a:solidFill>
                </a:rPr>
                <a:t>Virginia: 60%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76EB6C-05B5-45DB-A186-DB010DB96BFE}"/>
                </a:ext>
              </a:extLst>
            </p:cNvPr>
            <p:cNvSpPr txBox="1"/>
            <p:nvPr/>
          </p:nvSpPr>
          <p:spPr>
            <a:xfrm>
              <a:off x="4589449" y="4218054"/>
              <a:ext cx="1054100" cy="24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Duke: 72%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59FA1-4FF0-452A-A41C-E758046C8407}"/>
                </a:ext>
              </a:extLst>
            </p:cNvPr>
            <p:cNvSpPr txBox="1"/>
            <p:nvPr/>
          </p:nvSpPr>
          <p:spPr>
            <a:xfrm>
              <a:off x="6660077" y="6108548"/>
              <a:ext cx="1385372" cy="24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B0F0"/>
                  </a:solidFill>
                </a:rPr>
                <a:t>Kentucky: 60%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79D2E2-F87D-4A6D-BF84-6F523C44EBB7}"/>
                </a:ext>
              </a:extLst>
            </p:cNvPr>
            <p:cNvSpPr txBox="1"/>
            <p:nvPr/>
          </p:nvSpPr>
          <p:spPr>
            <a:xfrm>
              <a:off x="6403594" y="4218054"/>
              <a:ext cx="1130300" cy="231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B0F0"/>
                  </a:solidFill>
                </a:rPr>
                <a:t>Virginia: 71%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FB9B59-30D7-4E4F-BA3B-8B09914D6A4D}"/>
                </a:ext>
              </a:extLst>
            </p:cNvPr>
            <p:cNvSpPr txBox="1"/>
            <p:nvPr/>
          </p:nvSpPr>
          <p:spPr>
            <a:xfrm>
              <a:off x="5412576" y="4218054"/>
              <a:ext cx="113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B0F0"/>
                  </a:solidFill>
                </a:rPr>
                <a:t>Virginia: 64%</a:t>
              </a: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-17841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Predictions as of 3/27/19</a:t>
            </a:r>
            <a:endParaRPr lang="en-US" dirty="0">
              <a:solidFill>
                <a:srgbClr val="4D0000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020" y="-51534"/>
            <a:ext cx="3220290" cy="3220290"/>
          </a:xfrm>
          <a:prstGeom prst="rect">
            <a:avLst/>
          </a:prstGeom>
        </p:spPr>
      </p:pic>
      <p:pic>
        <p:nvPicPr>
          <p:cNvPr id="15364" name="Picture 4" descr="Image result for uva cavaliers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726" y="353300"/>
            <a:ext cx="3098849" cy="21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C0D0DFD-2D2E-2443-9777-32C172573E45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/>
          </a:blip>
          <a:srcRect l="38741" r="13192"/>
          <a:stretch/>
        </p:blipFill>
        <p:spPr>
          <a:xfrm>
            <a:off x="6096000" y="1"/>
            <a:ext cx="6096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2952" y="0"/>
            <a:ext cx="609904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24" y="191294"/>
            <a:ext cx="6018276" cy="3237706"/>
          </a:xfrm>
        </p:spPr>
        <p:txBody>
          <a:bodyPr>
            <a:noAutofit/>
          </a:bodyPr>
          <a:lstStyle/>
          <a:p>
            <a:r>
              <a:rPr lang="en-US" sz="6500" dirty="0" smtClean="0">
                <a:solidFill>
                  <a:srgbClr val="3D1C05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Data </a:t>
            </a:r>
            <a:br>
              <a:rPr lang="en-US" sz="6500" dirty="0" smtClean="0">
                <a:solidFill>
                  <a:srgbClr val="3D1C05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</a:br>
            <a:r>
              <a:rPr lang="en-US" sz="6500" dirty="0" smtClean="0">
                <a:solidFill>
                  <a:srgbClr val="3D1C05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Preprocessing</a:t>
            </a:r>
            <a:endParaRPr lang="en-US" sz="6500" dirty="0">
              <a:solidFill>
                <a:srgbClr val="3D1C05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466307"/>
            <a:ext cx="7342909" cy="339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cs typeface="Aharoni" panose="02010803020104030203" pitchFamily="2" charset="-79"/>
              </a:rPr>
              <a:t>Creating target label</a:t>
            </a:r>
          </a:p>
          <a:p>
            <a:pPr marL="457200" indent="-4572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cs typeface="Aharoni" panose="02010803020104030203" pitchFamily="2" charset="-79"/>
              </a:rPr>
              <a:t>Imputing missing values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cs typeface="Aharoni" panose="02010803020104030203" pitchFamily="2" charset="-79"/>
              </a:rPr>
              <a:t>Modifying data types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cs typeface="Aharoni" panose="02010803020104030203" pitchFamily="2" charset="-79"/>
              </a:rPr>
              <a:t>Creating dummy variables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3124200"/>
            <a:ext cx="2514600" cy="3764"/>
          </a:xfrm>
          <a:prstGeom prst="line">
            <a:avLst/>
          </a:prstGeom>
          <a:ln>
            <a:solidFill>
              <a:srgbClr val="FEF6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93159"/>
            <a:ext cx="5711952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3D1C05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Creating Target Label</a:t>
            </a:r>
            <a:endParaRPr lang="en-US" dirty="0">
              <a:solidFill>
                <a:srgbClr val="3D1C05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1" y="1949359"/>
            <a:ext cx="5181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Franklin Gothic Book" panose="020B0503020102020204" pitchFamily="34" charset="0"/>
              </a:rPr>
              <a:t>The data was </a:t>
            </a:r>
            <a:r>
              <a:rPr lang="en-US" sz="1500" dirty="0" smtClean="0">
                <a:latin typeface="Franklin Gothic Book" panose="020B0503020102020204" pitchFamily="34" charset="0"/>
              </a:rPr>
              <a:t>provided such that team </a:t>
            </a:r>
            <a:r>
              <a:rPr lang="en-US" sz="1500" dirty="0">
                <a:latin typeface="Franklin Gothic Book" panose="020B0503020102020204" pitchFamily="34" charset="0"/>
              </a:rPr>
              <a:t>1 was always the winning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Franklin Gothic Book" panose="020B0503020102020204" pitchFamily="34" charset="0"/>
              </a:rPr>
              <a:t>We randomly </a:t>
            </a:r>
            <a:r>
              <a:rPr lang="en-US" sz="1500" dirty="0">
                <a:latin typeface="Franklin Gothic Book" panose="020B0503020102020204" pitchFamily="34" charset="0"/>
              </a:rPr>
              <a:t>selected half of the data and swapped their team 1 and team 2 </a:t>
            </a:r>
            <a:r>
              <a:rPr lang="en-US" sz="1500" dirty="0" smtClean="0">
                <a:latin typeface="Franklin Gothic Book" panose="020B0503020102020204" pitchFamily="34" charset="0"/>
              </a:rPr>
              <a:t>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Franklin Gothic Book" panose="020B0503020102020204" pitchFamily="34" charset="0"/>
              </a:rPr>
              <a:t>We created </a:t>
            </a:r>
            <a:r>
              <a:rPr lang="en-US" sz="1500" dirty="0">
                <a:latin typeface="Franklin Gothic Book" panose="020B0503020102020204" pitchFamily="34" charset="0"/>
              </a:rPr>
              <a:t>a binary “team1_outcome” variable. 1 = a team1 win and 0 = a team1 loss.</a:t>
            </a:r>
            <a:endParaRPr lang="en-US" sz="1500" dirty="0">
              <a:latin typeface="Franklin Gothic Book" panose="020B0503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2865" y="4104897"/>
            <a:ext cx="1838634" cy="1595075"/>
            <a:chOff x="381001" y="4434681"/>
            <a:chExt cx="2181216" cy="19848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9C736B-D5F6-0442-B8E8-AC4071C30110}"/>
                </a:ext>
              </a:extLst>
            </p:cNvPr>
            <p:cNvGrpSpPr/>
            <p:nvPr/>
          </p:nvGrpSpPr>
          <p:grpSpPr>
            <a:xfrm>
              <a:off x="381001" y="4434681"/>
              <a:ext cx="1971989" cy="1685194"/>
              <a:chOff x="7430096" y="473090"/>
              <a:chExt cx="1491551" cy="1723203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B371852-C27D-2A4E-B370-F1221FA3F488}"/>
                  </a:ext>
                </a:extLst>
              </p:cNvPr>
              <p:cNvSpPr/>
              <p:nvPr/>
            </p:nvSpPr>
            <p:spPr>
              <a:xfrm>
                <a:off x="7430096" y="473090"/>
                <a:ext cx="1491551" cy="1723203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4D000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ounded Rectangle 4">
                <a:extLst>
                  <a:ext uri="{FF2B5EF4-FFF2-40B4-BE49-F238E27FC236}">
                    <a16:creationId xmlns:a16="http://schemas.microsoft.com/office/drawing/2014/main" id="{8CE9A75A-4349-B847-B44D-A359C46827BF}"/>
                  </a:ext>
                </a:extLst>
              </p:cNvPr>
              <p:cNvSpPr txBox="1"/>
              <p:nvPr/>
            </p:nvSpPr>
            <p:spPr>
              <a:xfrm>
                <a:off x="7473782" y="516776"/>
                <a:ext cx="1404179" cy="1635831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b="1" kern="1200" dirty="0">
                    <a:latin typeface="Bell MT" panose="02020503060305020303" pitchFamily="18" charset="77"/>
                  </a:rPr>
                  <a:t>Team 1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8CBC547-1223-8A43-BABE-593ED95D8B66}"/>
                </a:ext>
              </a:extLst>
            </p:cNvPr>
            <p:cNvSpPr/>
            <p:nvPr/>
          </p:nvSpPr>
          <p:spPr>
            <a:xfrm>
              <a:off x="1668086" y="5619283"/>
              <a:ext cx="894131" cy="80025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75000">
                  <a:srgbClr val="E5966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Bell MT" panose="02020503060305020303" pitchFamily="18" charset="77"/>
                </a:rPr>
                <a:t>1</a:t>
              </a:r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12696" y="5056871"/>
            <a:ext cx="1668707" cy="1479446"/>
            <a:chOff x="3512893" y="4845154"/>
            <a:chExt cx="2169549" cy="19848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B9C736B-D5F6-0442-B8E8-AC4071C30110}"/>
                </a:ext>
              </a:extLst>
            </p:cNvPr>
            <p:cNvGrpSpPr/>
            <p:nvPr/>
          </p:nvGrpSpPr>
          <p:grpSpPr>
            <a:xfrm>
              <a:off x="3512893" y="4845154"/>
              <a:ext cx="1971989" cy="1685194"/>
              <a:chOff x="7430096" y="473090"/>
              <a:chExt cx="1491551" cy="1723203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3B371852-C27D-2A4E-B370-F1221FA3F488}"/>
                  </a:ext>
                </a:extLst>
              </p:cNvPr>
              <p:cNvSpPr/>
              <p:nvPr/>
            </p:nvSpPr>
            <p:spPr>
              <a:xfrm>
                <a:off x="7430096" y="473090"/>
                <a:ext cx="1491551" cy="1723203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4D000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8CE9A75A-4349-B847-B44D-A359C46827BF}"/>
                  </a:ext>
                </a:extLst>
              </p:cNvPr>
              <p:cNvSpPr txBox="1"/>
              <p:nvPr/>
            </p:nvSpPr>
            <p:spPr>
              <a:xfrm>
                <a:off x="7473782" y="516776"/>
                <a:ext cx="1404179" cy="1635831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b="1" kern="1200" dirty="0">
                    <a:latin typeface="Bell MT" panose="02020503060305020303" pitchFamily="18" charset="77"/>
                  </a:rPr>
                  <a:t>Team </a:t>
                </a:r>
                <a:r>
                  <a:rPr lang="en-US" sz="2000" b="1" kern="1200" dirty="0" smtClean="0">
                    <a:latin typeface="Bell MT" panose="02020503060305020303" pitchFamily="18" charset="77"/>
                  </a:rPr>
                  <a:t>2</a:t>
                </a:r>
                <a:endParaRPr lang="en-US" sz="2000" b="1" kern="1200" dirty="0">
                  <a:latin typeface="Bell MT" panose="02020503060305020303" pitchFamily="18" charset="77"/>
                </a:endParaRPr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8CBC547-1223-8A43-BABE-593ED95D8B66}"/>
                </a:ext>
              </a:extLst>
            </p:cNvPr>
            <p:cNvSpPr/>
            <p:nvPr/>
          </p:nvSpPr>
          <p:spPr>
            <a:xfrm>
              <a:off x="4788311" y="6029756"/>
              <a:ext cx="894131" cy="80025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75000">
                  <a:srgbClr val="E5966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875142" y="4357378"/>
            <a:ext cx="2316858" cy="2500622"/>
            <a:chOff x="8382001" y="2081719"/>
            <a:chExt cx="3459858" cy="409947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E7B0A94-38B2-3C45-BA06-91A4CBC1A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33" r="40334" b="1"/>
            <a:stretch/>
          </p:blipFill>
          <p:spPr>
            <a:xfrm>
              <a:off x="8382001" y="2108940"/>
              <a:ext cx="3459857" cy="4042706"/>
            </a:xfrm>
            <a:prstGeom prst="rect">
              <a:avLst/>
            </a:prstGeom>
            <a:solidFill>
              <a:schemeClr val="accent2">
                <a:lumMod val="50000"/>
                <a:alpha val="88000"/>
              </a:schemeClr>
            </a:solidFill>
          </p:spPr>
        </p:pic>
        <p:sp>
          <p:nvSpPr>
            <p:cNvPr id="4" name="Rectangle 3"/>
            <p:cNvSpPr/>
            <p:nvPr/>
          </p:nvSpPr>
          <p:spPr>
            <a:xfrm>
              <a:off x="8382001" y="2081719"/>
              <a:ext cx="3459858" cy="409947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6480048" y="393159"/>
            <a:ext cx="571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D1C05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Modifying Data Types</a:t>
            </a:r>
            <a:endParaRPr lang="en-US" dirty="0">
              <a:solidFill>
                <a:srgbClr val="3D1C05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80048" y="1955511"/>
            <a:ext cx="51053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We converted team </a:t>
            </a:r>
            <a:r>
              <a:rPr lang="en-US" sz="1500" dirty="0"/>
              <a:t>ID variables </a:t>
            </a:r>
            <a:r>
              <a:rPr lang="en-US" sz="1500" dirty="0" smtClean="0"/>
              <a:t>to </a:t>
            </a:r>
            <a:r>
              <a:rPr lang="en-US" sz="1500" dirty="0"/>
              <a:t>a string so it could be interpreted as an object since this variables has no quantitative meaning or order.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7863394" y="2977130"/>
            <a:ext cx="2945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6C1E"/>
                </a:solidFill>
                <a:latin typeface="Franklin Gothic Heavy" panose="020B0903020102020204" pitchFamily="34" charset="0"/>
              </a:rPr>
              <a:t>7   </a:t>
            </a:r>
            <a:r>
              <a:rPr lang="en-US" sz="4400" b="1" dirty="0">
                <a:solidFill>
                  <a:srgbClr val="FF6C1E"/>
                </a:solidFill>
                <a:latin typeface="Franklin Gothic Heavy" panose="020B0903020102020204" pitchFamily="34" charset="0"/>
                <a:sym typeface="Wingdings" pitchFamily="2" charset="2"/>
              </a:rPr>
              <a:t>  </a:t>
            </a:r>
            <a:r>
              <a:rPr lang="en-US" sz="4400" b="1" dirty="0" smtClean="0">
                <a:solidFill>
                  <a:srgbClr val="FF6C1E"/>
                </a:solidFill>
                <a:latin typeface="Franklin Gothic Heavy" panose="020B0903020102020204" pitchFamily="34" charset="0"/>
                <a:sym typeface="Wingdings" pitchFamily="2" charset="2"/>
              </a:rPr>
              <a:t>‘7’</a:t>
            </a:r>
            <a:endParaRPr lang="en-US" sz="4400" b="1" dirty="0">
              <a:solidFill>
                <a:srgbClr val="FF6C1E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096000" y="1055940"/>
            <a:ext cx="0" cy="4883895"/>
          </a:xfrm>
          <a:prstGeom prst="line">
            <a:avLst/>
          </a:prstGeom>
          <a:ln w="19050">
            <a:solidFill>
              <a:srgbClr val="FEF6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37" y="5459158"/>
            <a:ext cx="941486" cy="9414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55" y="4107587"/>
            <a:ext cx="543992" cy="49527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293" y="4743085"/>
            <a:ext cx="613209" cy="61320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934201" y="4005734"/>
            <a:ext cx="684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3D1C05"/>
                </a:solidFill>
                <a:latin typeface="Franklin Gothic Heavy" panose="020B0903020102020204" pitchFamily="34" charset="0"/>
              </a:rPr>
              <a:t>int</a:t>
            </a:r>
            <a:endParaRPr lang="en-US" sz="2800" dirty="0">
              <a:solidFill>
                <a:srgbClr val="3D1C05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79360" y="4795261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D1C05"/>
                </a:solidFill>
                <a:latin typeface="Franklin Gothic Heavy" panose="020B0903020102020204" pitchFamily="34" charset="0"/>
              </a:rPr>
              <a:t>object</a:t>
            </a:r>
            <a:endParaRPr lang="en-US" sz="2800" dirty="0">
              <a:solidFill>
                <a:srgbClr val="3D1C05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27394" y="5606979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D1C05"/>
                </a:solidFill>
                <a:latin typeface="Franklin Gothic Heavy" panose="020B0903020102020204" pitchFamily="34" charset="0"/>
              </a:rPr>
              <a:t>float</a:t>
            </a:r>
            <a:endParaRPr lang="en-US" sz="2800" dirty="0">
              <a:solidFill>
                <a:srgbClr val="3D1C05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0363200" y="125802"/>
            <a:ext cx="1644917" cy="2007798"/>
            <a:chOff x="0" y="0"/>
            <a:chExt cx="5410200" cy="6858000"/>
          </a:xfrm>
        </p:grpSpPr>
        <p:pic>
          <p:nvPicPr>
            <p:cNvPr id="41" name="Picture 2" descr="Image result for missing puzzle piec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04" r="16543"/>
            <a:stretch/>
          </p:blipFill>
          <p:spPr bwMode="auto">
            <a:xfrm>
              <a:off x="0" y="0"/>
              <a:ext cx="54102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0" y="0"/>
              <a:ext cx="5403216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 flipV="1">
            <a:off x="6096000" y="1055940"/>
            <a:ext cx="0" cy="4883895"/>
          </a:xfrm>
          <a:prstGeom prst="line">
            <a:avLst/>
          </a:prstGeom>
          <a:ln w="19050">
            <a:solidFill>
              <a:srgbClr val="FEF6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4FAF29-AEC2-D948-B522-CC2B3F00E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65541"/>
              </p:ext>
            </p:extLst>
          </p:nvPr>
        </p:nvGraphicFramePr>
        <p:xfrm>
          <a:off x="1510290" y="2816457"/>
          <a:ext cx="711451" cy="29405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451">
                  <a:extLst>
                    <a:ext uri="{9D8B030D-6E8A-4147-A177-3AD203B41FA5}">
                      <a16:colId xmlns:a16="http://schemas.microsoft.com/office/drawing/2014/main" val="1500468671"/>
                    </a:ext>
                  </a:extLst>
                </a:gridCol>
              </a:tblGrid>
              <a:tr h="577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Team1_region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55698"/>
                  </a:ext>
                </a:extLst>
              </a:tr>
              <a:tr h="6048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East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18510"/>
                  </a:ext>
                </a:extLst>
              </a:tr>
              <a:tr h="586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West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908739"/>
                  </a:ext>
                </a:extLst>
              </a:tr>
              <a:tr h="586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South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626309"/>
                  </a:ext>
                </a:extLst>
              </a:tr>
              <a:tr h="586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Midwest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9482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732DA3-B097-7845-8C77-3404D8FDD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07655"/>
              </p:ext>
            </p:extLst>
          </p:nvPr>
        </p:nvGraphicFramePr>
        <p:xfrm>
          <a:off x="201017" y="2816457"/>
          <a:ext cx="685800" cy="29233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500468671"/>
                    </a:ext>
                  </a:extLst>
                </a:gridCol>
              </a:tblGrid>
              <a:tr h="571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Team1_region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55698"/>
                  </a:ext>
                </a:extLst>
              </a:tr>
              <a:tr h="6361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  <a:p>
                      <a:pPr algn="ctr"/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18510"/>
                  </a:ext>
                </a:extLst>
              </a:tr>
              <a:tr h="571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908739"/>
                  </a:ext>
                </a:extLst>
              </a:tr>
              <a:tr h="571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626309"/>
                  </a:ext>
                </a:extLst>
              </a:tr>
              <a:tr h="571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948261"/>
                  </a:ext>
                </a:extLst>
              </a:tr>
            </a:tbl>
          </a:graphicData>
        </a:graphic>
      </p:graphicFrame>
      <p:sp>
        <p:nvSpPr>
          <p:cNvPr id="7" name="Arrow: Notched Right 12">
            <a:extLst>
              <a:ext uri="{FF2B5EF4-FFF2-40B4-BE49-F238E27FC236}">
                <a16:creationId xmlns:a16="http://schemas.microsoft.com/office/drawing/2014/main" id="{36D53C2A-EE21-DB44-81DC-93B776F6AA8A}"/>
              </a:ext>
            </a:extLst>
          </p:cNvPr>
          <p:cNvSpPr/>
          <p:nvPr/>
        </p:nvSpPr>
        <p:spPr>
          <a:xfrm>
            <a:off x="2331761" y="4099156"/>
            <a:ext cx="323831" cy="43992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24A9CA-2185-F246-930C-6C2F91B2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16445"/>
              </p:ext>
            </p:extLst>
          </p:nvPr>
        </p:nvGraphicFramePr>
        <p:xfrm>
          <a:off x="2845215" y="2819400"/>
          <a:ext cx="2994602" cy="29346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7468">
                  <a:extLst>
                    <a:ext uri="{9D8B030D-6E8A-4147-A177-3AD203B41FA5}">
                      <a16:colId xmlns:a16="http://schemas.microsoft.com/office/drawing/2014/main" val="1500468671"/>
                    </a:ext>
                  </a:extLst>
                </a:gridCol>
                <a:gridCol w="736872">
                  <a:extLst>
                    <a:ext uri="{9D8B030D-6E8A-4147-A177-3AD203B41FA5}">
                      <a16:colId xmlns:a16="http://schemas.microsoft.com/office/drawing/2014/main" val="3334929073"/>
                    </a:ext>
                  </a:extLst>
                </a:gridCol>
                <a:gridCol w="712475">
                  <a:extLst>
                    <a:ext uri="{9D8B030D-6E8A-4147-A177-3AD203B41FA5}">
                      <a16:colId xmlns:a16="http://schemas.microsoft.com/office/drawing/2014/main" val="3511825877"/>
                    </a:ext>
                  </a:extLst>
                </a:gridCol>
                <a:gridCol w="847787">
                  <a:extLst>
                    <a:ext uri="{9D8B030D-6E8A-4147-A177-3AD203B41FA5}">
                      <a16:colId xmlns:a16="http://schemas.microsoft.com/office/drawing/2014/main" val="2188882128"/>
                    </a:ext>
                  </a:extLst>
                </a:gridCol>
              </a:tblGrid>
              <a:tr h="5796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Team1</a:t>
                      </a:r>
                      <a:r>
                        <a:rPr lang="en-US" sz="1200" dirty="0" smtClean="0"/>
                        <a:t>_</a:t>
                      </a:r>
                    </a:p>
                    <a:p>
                      <a:pPr algn="ctr"/>
                      <a:r>
                        <a:rPr lang="en-US" sz="1200" dirty="0" smtClean="0"/>
                        <a:t>East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Team1_West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Team1_South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sngStrike" baseline="0" dirty="0"/>
                        <a:t>Team1</a:t>
                      </a:r>
                      <a:r>
                        <a:rPr lang="en-US" sz="1200" strike="sngStrike" baseline="0" dirty="0" smtClean="0"/>
                        <a:t>_</a:t>
                      </a:r>
                    </a:p>
                    <a:p>
                      <a:pPr algn="ctr"/>
                      <a:r>
                        <a:rPr lang="en-US" sz="1200" strike="sngStrike" baseline="0" dirty="0" smtClean="0"/>
                        <a:t>Midwest</a:t>
                      </a:r>
                      <a:endParaRPr lang="en-US" sz="1200" b="1" strike="sngStrike" baseline="0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055698"/>
                  </a:ext>
                </a:extLst>
              </a:tr>
              <a:tr h="6138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sngStrike" baseline="0" dirty="0"/>
                        <a:t>0</a:t>
                      </a:r>
                      <a:endParaRPr lang="en-US" sz="1200" b="1" strike="sngStrike" baseline="0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18510"/>
                  </a:ext>
                </a:extLst>
              </a:tr>
              <a:tr h="580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sngStrike" baseline="0" dirty="0"/>
                        <a:t>0</a:t>
                      </a:r>
                      <a:endParaRPr lang="en-US" sz="1200" b="1" strike="sngStrike" baseline="0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908739"/>
                  </a:ext>
                </a:extLst>
              </a:tr>
              <a:tr h="580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sngStrike" baseline="0" dirty="0"/>
                        <a:t>0</a:t>
                      </a:r>
                      <a:endParaRPr lang="en-US" sz="1200" b="1" strike="sngStrike" baseline="0" dirty="0">
                        <a:latin typeface="Bell MT" panose="02020503060305020303" pitchFamily="18" charset="77"/>
                      </a:endParaRPr>
                    </a:p>
                  </a:txBody>
                  <a:tcPr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626309"/>
                  </a:ext>
                </a:extLst>
              </a:tr>
              <a:tr h="580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sngStrike" baseline="0" dirty="0"/>
                        <a:t>1</a:t>
                      </a:r>
                      <a:endParaRPr lang="en-US" sz="1200" b="1" strike="sngStrike" baseline="0" dirty="0">
                        <a:latin typeface="Bell MT" panose="02020503060305020303" pitchFamily="18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948261"/>
                  </a:ext>
                </a:extLst>
              </a:tr>
            </a:tbl>
          </a:graphicData>
        </a:graphic>
      </p:graphicFrame>
      <p:sp>
        <p:nvSpPr>
          <p:cNvPr id="9" name="Arrow: Notched Right 12">
            <a:extLst>
              <a:ext uri="{FF2B5EF4-FFF2-40B4-BE49-F238E27FC236}">
                <a16:creationId xmlns:a16="http://schemas.microsoft.com/office/drawing/2014/main" id="{4D0D68D4-6120-6040-BBC2-D59B35D0D25E}"/>
              </a:ext>
            </a:extLst>
          </p:cNvPr>
          <p:cNvSpPr/>
          <p:nvPr/>
        </p:nvSpPr>
        <p:spPr>
          <a:xfrm>
            <a:off x="995645" y="4097585"/>
            <a:ext cx="348371" cy="43992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669" y="2388490"/>
            <a:ext cx="10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Provided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2549" y="23884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Defined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87" y="2388490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One-Hot Encoding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34352" y="219132"/>
            <a:ext cx="441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3D1C05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Imputing Missing Values</a:t>
            </a:r>
            <a:endParaRPr lang="en-US" sz="4000" dirty="0">
              <a:solidFill>
                <a:srgbClr val="3D1C05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6C2A8B-CC43-1D48-9B86-AF07374194B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40172" y="1670519"/>
            <a:ext cx="4965012" cy="242706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 smtClean="0">
                <a:latin typeface="Franklin Gothic Book" panose="020B0503020102020204" pitchFamily="34" charset="0"/>
              </a:rPr>
              <a:t>The </a:t>
            </a:r>
            <a:r>
              <a:rPr lang="en-US" sz="1400" dirty="0">
                <a:latin typeface="Franklin Gothic Book" panose="020B0503020102020204" pitchFamily="34" charset="0"/>
              </a:rPr>
              <a:t>AP ranking variables only </a:t>
            </a:r>
            <a:r>
              <a:rPr lang="en-US" sz="1400" dirty="0" smtClean="0">
                <a:latin typeface="Franklin Gothic Book" panose="020B0503020102020204" pitchFamily="34" charset="0"/>
              </a:rPr>
              <a:t>includes </a:t>
            </a:r>
            <a:r>
              <a:rPr lang="en-US" sz="1400" dirty="0">
                <a:latin typeface="Franklin Gothic Book" panose="020B0503020102020204" pitchFamily="34" charset="0"/>
              </a:rPr>
              <a:t>a value if a team is a top 25 ranked team.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ranklin Gothic Book" panose="020B0503020102020204" pitchFamily="34" charset="0"/>
              </a:rPr>
              <a:t>Since </a:t>
            </a:r>
            <a:r>
              <a:rPr lang="en-US" sz="1400" dirty="0" smtClean="0">
                <a:latin typeface="Franklin Gothic Book" panose="020B0503020102020204" pitchFamily="34" charset="0"/>
              </a:rPr>
              <a:t>these </a:t>
            </a:r>
            <a:r>
              <a:rPr lang="en-US" sz="1400" dirty="0">
                <a:latin typeface="Franklin Gothic Book" panose="020B0503020102020204" pitchFamily="34" charset="0"/>
              </a:rPr>
              <a:t>variables </a:t>
            </a:r>
            <a:r>
              <a:rPr lang="en-US" sz="1400" dirty="0" smtClean="0">
                <a:latin typeface="Franklin Gothic Book" panose="020B0503020102020204" pitchFamily="34" charset="0"/>
              </a:rPr>
              <a:t>are </a:t>
            </a:r>
            <a:r>
              <a:rPr lang="en-US" sz="1400" dirty="0">
                <a:latin typeface="Franklin Gothic Book" panose="020B0503020102020204" pitchFamily="34" charset="0"/>
              </a:rPr>
              <a:t>quantitative and ordinal, we </a:t>
            </a:r>
            <a:r>
              <a:rPr lang="en-US" sz="1400" dirty="0" smtClean="0">
                <a:latin typeface="Franklin Gothic Book" panose="020B0503020102020204" pitchFamily="34" charset="0"/>
              </a:rPr>
              <a:t>substituted NAN’s with the value </a:t>
            </a:r>
            <a:r>
              <a:rPr lang="en-US" sz="1400" dirty="0">
                <a:latin typeface="Franklin Gothic Book" panose="020B0503020102020204" pitchFamily="34" charset="0"/>
              </a:rPr>
              <a:t>26 to make the distinction that the teams </a:t>
            </a:r>
            <a:r>
              <a:rPr lang="en-US" sz="1400" dirty="0" smtClean="0">
                <a:latin typeface="Franklin Gothic Book" panose="020B0503020102020204" pitchFamily="34" charset="0"/>
              </a:rPr>
              <a:t>ranked </a:t>
            </a:r>
            <a:r>
              <a:rPr lang="en-US" sz="1400" dirty="0">
                <a:latin typeface="Franklin Gothic Book" panose="020B0503020102020204" pitchFamily="34" charset="0"/>
              </a:rPr>
              <a:t>worse than the top 25 teams and they are all equally ranked.</a:t>
            </a:r>
            <a:endParaRPr lang="en-US" sz="14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1A1D12-A2C5-DD4A-BC83-D5141981D645}"/>
              </a:ext>
            </a:extLst>
          </p:cNvPr>
          <p:cNvGrpSpPr/>
          <p:nvPr/>
        </p:nvGrpSpPr>
        <p:grpSpPr>
          <a:xfrm>
            <a:off x="8709143" y="5421255"/>
            <a:ext cx="455970" cy="299803"/>
            <a:chOff x="7430096" y="473090"/>
            <a:chExt cx="1491551" cy="172320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7B63975-A8A4-1945-B772-424D136F5BF2}"/>
                </a:ext>
              </a:extLst>
            </p:cNvPr>
            <p:cNvSpPr/>
            <p:nvPr/>
          </p:nvSpPr>
          <p:spPr>
            <a:xfrm>
              <a:off x="7430096" y="473090"/>
              <a:ext cx="1491551" cy="172320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7814FBE9-6FFA-9A4C-8DC1-95787D932B70}"/>
                </a:ext>
              </a:extLst>
            </p:cNvPr>
            <p:cNvSpPr txBox="1"/>
            <p:nvPr/>
          </p:nvSpPr>
          <p:spPr>
            <a:xfrm>
              <a:off x="7473782" y="516776"/>
              <a:ext cx="1404179" cy="16358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4</a:t>
              </a:r>
              <a:endParaRPr lang="en-US" sz="1200" kern="1200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6AAF9E9-E16A-A744-A238-C3B62712F44B}"/>
              </a:ext>
            </a:extLst>
          </p:cNvPr>
          <p:cNvSpPr txBox="1"/>
          <p:nvPr/>
        </p:nvSpPr>
        <p:spPr>
          <a:xfrm>
            <a:off x="9371677" y="5509226"/>
            <a:ext cx="55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 . 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C2D3D5-21C8-FA42-B276-B2D362F64F7D}"/>
              </a:ext>
            </a:extLst>
          </p:cNvPr>
          <p:cNvGrpSpPr/>
          <p:nvPr/>
        </p:nvGrpSpPr>
        <p:grpSpPr>
          <a:xfrm>
            <a:off x="10132204" y="5509226"/>
            <a:ext cx="397280" cy="204231"/>
            <a:chOff x="7430096" y="473090"/>
            <a:chExt cx="1491551" cy="172320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7DF3063-F4F1-D648-B4EA-2D1922EBF7DB}"/>
                </a:ext>
              </a:extLst>
            </p:cNvPr>
            <p:cNvSpPr/>
            <p:nvPr/>
          </p:nvSpPr>
          <p:spPr>
            <a:xfrm>
              <a:off x="7430096" y="473090"/>
              <a:ext cx="1491551" cy="172320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00A51097-D002-DD4E-9A13-082812BCC98B}"/>
                </a:ext>
              </a:extLst>
            </p:cNvPr>
            <p:cNvSpPr txBox="1"/>
            <p:nvPr/>
          </p:nvSpPr>
          <p:spPr>
            <a:xfrm>
              <a:off x="7473782" y="516778"/>
              <a:ext cx="1404178" cy="16358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24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D7E90-5D5F-6044-AEA7-8326726DF8C7}"/>
              </a:ext>
            </a:extLst>
          </p:cNvPr>
          <p:cNvGrpSpPr/>
          <p:nvPr/>
        </p:nvGrpSpPr>
        <p:grpSpPr>
          <a:xfrm>
            <a:off x="10653952" y="5562060"/>
            <a:ext cx="423255" cy="151193"/>
            <a:chOff x="7430096" y="473090"/>
            <a:chExt cx="1491551" cy="1723203"/>
          </a:xfrm>
          <a:solidFill>
            <a:schemeClr val="accent2">
              <a:lumMod val="75000"/>
              <a:alpha val="30000"/>
            </a:schemeClr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07668D0-1D57-544B-BFA7-BA7653BE4BCE}"/>
                </a:ext>
              </a:extLst>
            </p:cNvPr>
            <p:cNvSpPr/>
            <p:nvPr/>
          </p:nvSpPr>
          <p:spPr>
            <a:xfrm>
              <a:off x="7430096" y="473090"/>
              <a:ext cx="1491551" cy="172320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8E0B6188-171C-8B41-9858-3850E82A4D19}"/>
                </a:ext>
              </a:extLst>
            </p:cNvPr>
            <p:cNvSpPr txBox="1"/>
            <p:nvPr/>
          </p:nvSpPr>
          <p:spPr>
            <a:xfrm>
              <a:off x="7473782" y="516776"/>
              <a:ext cx="1404179" cy="16358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25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D9AB07-DD3E-FF42-BD0B-F5C8E1106928}"/>
              </a:ext>
            </a:extLst>
          </p:cNvPr>
          <p:cNvGrpSpPr/>
          <p:nvPr/>
        </p:nvGrpSpPr>
        <p:grpSpPr>
          <a:xfrm>
            <a:off x="11201675" y="5612314"/>
            <a:ext cx="327056" cy="100834"/>
            <a:chOff x="7430096" y="473090"/>
            <a:chExt cx="1491551" cy="1723203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C3B8D69-FE1B-BE4A-A35F-EE45B4C91322}"/>
                </a:ext>
              </a:extLst>
            </p:cNvPr>
            <p:cNvSpPr/>
            <p:nvPr/>
          </p:nvSpPr>
          <p:spPr>
            <a:xfrm>
              <a:off x="7430096" y="473090"/>
              <a:ext cx="1491551" cy="1723203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F5BAF008-8C4D-C34E-A394-66ECDBC1D60D}"/>
                </a:ext>
              </a:extLst>
            </p:cNvPr>
            <p:cNvSpPr txBox="1"/>
            <p:nvPr/>
          </p:nvSpPr>
          <p:spPr>
            <a:xfrm>
              <a:off x="7473782" y="516776"/>
              <a:ext cx="1404179" cy="16358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26</a:t>
              </a:r>
            </a:p>
          </p:txBody>
        </p:sp>
      </p:grpSp>
      <p:sp>
        <p:nvSpPr>
          <p:cNvPr id="29" name="Down Arrow 28">
            <a:extLst>
              <a:ext uri="{FF2B5EF4-FFF2-40B4-BE49-F238E27FC236}">
                <a16:creationId xmlns:a16="http://schemas.microsoft.com/office/drawing/2014/main" id="{294565E8-64E3-7340-BAF8-3AB67143D1D7}"/>
              </a:ext>
            </a:extLst>
          </p:cNvPr>
          <p:cNvSpPr/>
          <p:nvPr/>
        </p:nvSpPr>
        <p:spPr>
          <a:xfrm>
            <a:off x="11157539" y="4938295"/>
            <a:ext cx="415328" cy="383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A5E687-0FCF-5F4B-B24B-F3A6AC4ACCB7}"/>
              </a:ext>
            </a:extLst>
          </p:cNvPr>
          <p:cNvGrpSpPr/>
          <p:nvPr/>
        </p:nvGrpSpPr>
        <p:grpSpPr>
          <a:xfrm>
            <a:off x="6643386" y="5233230"/>
            <a:ext cx="664144" cy="500897"/>
            <a:chOff x="7430096" y="473090"/>
            <a:chExt cx="1491551" cy="1723203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DAB43CB-9E7E-B645-9DFF-767FBB1BB2E0}"/>
                </a:ext>
              </a:extLst>
            </p:cNvPr>
            <p:cNvSpPr/>
            <p:nvPr/>
          </p:nvSpPr>
          <p:spPr>
            <a:xfrm>
              <a:off x="7430096" y="473090"/>
              <a:ext cx="1491551" cy="172320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67759D0C-E273-EA46-83D2-11B1E867B854}"/>
                </a:ext>
              </a:extLst>
            </p:cNvPr>
            <p:cNvSpPr txBox="1"/>
            <p:nvPr/>
          </p:nvSpPr>
          <p:spPr>
            <a:xfrm>
              <a:off x="7473782" y="516776"/>
              <a:ext cx="1404179" cy="1635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0376695-3933-604F-A907-10CDA2573A4A}"/>
              </a:ext>
            </a:extLst>
          </p:cNvPr>
          <p:cNvSpPr txBox="1"/>
          <p:nvPr/>
        </p:nvSpPr>
        <p:spPr>
          <a:xfrm>
            <a:off x="6619554" y="4784407"/>
            <a:ext cx="208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AP RANKING POLL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298A4E-9552-8A4D-8E2B-E3197CFCB624}"/>
              </a:ext>
            </a:extLst>
          </p:cNvPr>
          <p:cNvGrpSpPr/>
          <p:nvPr/>
        </p:nvGrpSpPr>
        <p:grpSpPr>
          <a:xfrm>
            <a:off x="7425442" y="5271091"/>
            <a:ext cx="539026" cy="463036"/>
            <a:chOff x="7430096" y="473090"/>
            <a:chExt cx="1491551" cy="172320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8D4FD75-0CEC-DB4B-B3E4-087F7B39FBEF}"/>
                </a:ext>
              </a:extLst>
            </p:cNvPr>
            <p:cNvSpPr/>
            <p:nvPr/>
          </p:nvSpPr>
          <p:spPr>
            <a:xfrm>
              <a:off x="7430096" y="473090"/>
              <a:ext cx="1491551" cy="172320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ed Rectangle 4">
              <a:extLst>
                <a:ext uri="{FF2B5EF4-FFF2-40B4-BE49-F238E27FC236}">
                  <a16:creationId xmlns:a16="http://schemas.microsoft.com/office/drawing/2014/main" id="{5C79C840-83F0-AE47-B8EC-82A250ECD012}"/>
                </a:ext>
              </a:extLst>
            </p:cNvPr>
            <p:cNvSpPr txBox="1"/>
            <p:nvPr/>
          </p:nvSpPr>
          <p:spPr>
            <a:xfrm>
              <a:off x="7473782" y="516776"/>
              <a:ext cx="1404179" cy="16358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2</a:t>
              </a:r>
              <a:endParaRPr lang="en-US" sz="1200" kern="1200" dirty="0">
                <a:solidFill>
                  <a:schemeClr val="tx1"/>
                </a:solidFill>
                <a:latin typeface="Franklin Gothic Heavy" panose="020B09030201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01A4F7-78C8-8941-A849-78E33F11C903}"/>
              </a:ext>
            </a:extLst>
          </p:cNvPr>
          <p:cNvGrpSpPr/>
          <p:nvPr/>
        </p:nvGrpSpPr>
        <p:grpSpPr>
          <a:xfrm>
            <a:off x="8077884" y="5363263"/>
            <a:ext cx="511921" cy="367101"/>
            <a:chOff x="7430096" y="473090"/>
            <a:chExt cx="1491551" cy="1723203"/>
          </a:xfrm>
          <a:solidFill>
            <a:schemeClr val="accent2">
              <a:lumMod val="75000"/>
              <a:alpha val="93000"/>
            </a:schemeClr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ED31F4B-9CF8-484D-88E6-DC9D5519B57D}"/>
                </a:ext>
              </a:extLst>
            </p:cNvPr>
            <p:cNvSpPr/>
            <p:nvPr/>
          </p:nvSpPr>
          <p:spPr>
            <a:xfrm>
              <a:off x="7430096" y="473090"/>
              <a:ext cx="1491551" cy="172320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D5C43E73-C3CB-4F47-9D8D-2B33E79629F8}"/>
                </a:ext>
              </a:extLst>
            </p:cNvPr>
            <p:cNvSpPr txBox="1"/>
            <p:nvPr/>
          </p:nvSpPr>
          <p:spPr>
            <a:xfrm>
              <a:off x="7473783" y="516778"/>
              <a:ext cx="1404180" cy="16358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  <a:latin typeface="Franklin Gothic Heavy" panose="020B0903020102020204" pitchFamily="34" charset="0"/>
                </a:rPr>
                <a:t>3</a:t>
              </a:r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>
          <a:xfrm>
            <a:off x="359806" y="466919"/>
            <a:ext cx="441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D1C05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Defining and Creating Dummy Variables</a:t>
            </a:r>
            <a:endParaRPr lang="en-US" sz="4000" dirty="0">
              <a:solidFill>
                <a:srgbClr val="3D1C05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30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578569" y="-19115"/>
            <a:ext cx="5914941" cy="6883400"/>
            <a:chOff x="6324600" y="-1"/>
            <a:chExt cx="5867400" cy="6858000"/>
          </a:xfrm>
        </p:grpSpPr>
        <p:pic>
          <p:nvPicPr>
            <p:cNvPr id="39" name="Picture 8" descr="Image result for basketball cour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5" r="30000"/>
            <a:stretch/>
          </p:blipFill>
          <p:spPr bwMode="auto">
            <a:xfrm>
              <a:off x="6324600" y="0"/>
              <a:ext cx="586740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6324600" y="-1"/>
              <a:ext cx="58674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D61555D8-D064-BE4B-8A27-8F22A42D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023" y="435792"/>
            <a:ext cx="5791200" cy="1151965"/>
          </a:xfrm>
        </p:spPr>
        <p:txBody>
          <a:bodyPr>
            <a:normAutofit fontScale="90000"/>
          </a:bodyPr>
          <a:lstStyle/>
          <a:p>
            <a:pPr algn="r"/>
            <a:r>
              <a:rPr lang="en-US" sz="4600" dirty="0">
                <a:solidFill>
                  <a:srgbClr val="4D0000"/>
                </a:solidFill>
                <a:latin typeface="Franklin Gothic Heavy" panose="020B0903020102020204" pitchFamily="34" charset="0"/>
              </a:rPr>
              <a:t>Feature </a:t>
            </a:r>
            <a:r>
              <a:rPr lang="en-US" sz="4600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Engineering </a:t>
            </a:r>
            <a:br>
              <a:rPr lang="en-US" sz="4600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</a:br>
            <a:r>
              <a:rPr lang="en-US" sz="4600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&amp; </a:t>
            </a:r>
            <a:br>
              <a:rPr lang="en-US" sz="4600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</a:br>
            <a:r>
              <a:rPr lang="en-US" sz="4600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Feature Selection</a:t>
            </a:r>
            <a:endParaRPr lang="en-US" sz="4600" dirty="0">
              <a:solidFill>
                <a:srgbClr val="4D0000"/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63318" y="2059702"/>
            <a:ext cx="1628495" cy="1808164"/>
            <a:chOff x="1546860" y="2952750"/>
            <a:chExt cx="2034540" cy="2000250"/>
          </a:xfrm>
        </p:grpSpPr>
        <p:sp>
          <p:nvSpPr>
            <p:cNvPr id="6" name="Oval 5"/>
            <p:cNvSpPr/>
            <p:nvPr/>
          </p:nvSpPr>
          <p:spPr>
            <a:xfrm>
              <a:off x="201168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752600" y="3276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623060" y="34671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164080" y="302895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438400" y="295275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804160" y="31623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352800" y="34671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269748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429000" y="374904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385060" y="4729121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546860" y="4114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647265" y="4303073"/>
              <a:ext cx="219635" cy="219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6980" y="4481232"/>
              <a:ext cx="219635" cy="219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352800" y="4363122"/>
              <a:ext cx="219635" cy="219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2350672" y="3314700"/>
              <a:ext cx="360703" cy="360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962213" y="4472939"/>
              <a:ext cx="360703" cy="360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877895" y="4412217"/>
              <a:ext cx="360703" cy="360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3009802" y="3276600"/>
              <a:ext cx="219635" cy="219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>
            <a:spLocks noChangeAspect="1"/>
          </p:cNvSpPr>
          <p:nvPr/>
        </p:nvSpPr>
        <p:spPr>
          <a:xfrm>
            <a:off x="5715000" y="2209396"/>
            <a:ext cx="1656194" cy="1658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Relevant Data</a:t>
            </a:r>
            <a:endParaRPr lang="en-US" sz="2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93102" y="2521790"/>
            <a:ext cx="3227711" cy="1104594"/>
            <a:chOff x="3574497" y="2978152"/>
            <a:chExt cx="5306568" cy="1515035"/>
          </a:xfrm>
        </p:grpSpPr>
        <p:grpSp>
          <p:nvGrpSpPr>
            <p:cNvPr id="28" name="Group 27"/>
            <p:cNvGrpSpPr/>
            <p:nvPr/>
          </p:nvGrpSpPr>
          <p:grpSpPr>
            <a:xfrm>
              <a:off x="3574497" y="2978152"/>
              <a:ext cx="5306568" cy="1515035"/>
              <a:chOff x="3808816" y="3343387"/>
              <a:chExt cx="5306568" cy="1515035"/>
            </a:xfrm>
          </p:grpSpPr>
          <p:sp>
            <p:nvSpPr>
              <p:cNvPr id="25" name="Chevron 24"/>
              <p:cNvSpPr/>
              <p:nvPr/>
            </p:nvSpPr>
            <p:spPr>
              <a:xfrm>
                <a:off x="3808816" y="3343387"/>
                <a:ext cx="2027018" cy="1515035"/>
              </a:xfrm>
              <a:prstGeom prst="chevron">
                <a:avLst/>
              </a:prstGeom>
              <a:solidFill>
                <a:srgbClr val="4D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>
                <a:off x="5447116" y="3343387"/>
                <a:ext cx="2029968" cy="1515035"/>
              </a:xfrm>
              <a:prstGeom prst="chevr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/>
              <p:cNvSpPr/>
              <p:nvPr/>
            </p:nvSpPr>
            <p:spPr>
              <a:xfrm>
                <a:off x="7085416" y="3343387"/>
                <a:ext cx="2029968" cy="1515035"/>
              </a:xfrm>
              <a:prstGeom prst="chevr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368975" y="3530453"/>
              <a:ext cx="1263114" cy="379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Eliminate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1765" y="3530453"/>
              <a:ext cx="1207559" cy="379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Engineer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76534" y="3536152"/>
              <a:ext cx="1127758" cy="379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Validate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itle 1"/>
          <p:cNvSpPr txBox="1">
            <a:spLocks/>
          </p:cNvSpPr>
          <p:nvPr/>
        </p:nvSpPr>
        <p:spPr>
          <a:xfrm>
            <a:off x="276505" y="4383804"/>
            <a:ext cx="5913037" cy="22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cs typeface="Aharoni" panose="02010803020104030203" pitchFamily="2" charset="-79"/>
              </a:rPr>
              <a:t>Finding external datasets/collecting data</a:t>
            </a:r>
          </a:p>
          <a:p>
            <a:pPr marL="457200" indent="-4572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cs typeface="Aharoni" panose="02010803020104030203" pitchFamily="2" charset="-79"/>
              </a:rPr>
              <a:t>Determining final set of features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29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816941"/>
            <a:ext cx="1749425" cy="1049655"/>
            <a:chOff x="0" y="5813711"/>
            <a:chExt cx="1749425" cy="1049655"/>
          </a:xfrm>
        </p:grpSpPr>
        <p:pic>
          <p:nvPicPr>
            <p:cNvPr id="8202" name="Picture 10" descr="Image result for zion williamson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13711"/>
              <a:ext cx="1749425" cy="104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0" y="5813711"/>
              <a:ext cx="1749425" cy="104965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D61555D8-D064-BE4B-8A27-8F22A42D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5842"/>
            <a:ext cx="8458200" cy="1151965"/>
          </a:xfrm>
        </p:spPr>
        <p:txBody>
          <a:bodyPr>
            <a:normAutofit/>
          </a:bodyPr>
          <a:lstStyle/>
          <a:p>
            <a:r>
              <a:rPr lang="en-US" sz="4600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Features Created and Added</a:t>
            </a:r>
            <a:endParaRPr lang="en-US" sz="4600" dirty="0">
              <a:solidFill>
                <a:srgbClr val="4D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5EC60EC-0187-7E40-890C-825603221A5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86368" y="1427807"/>
            <a:ext cx="5162861" cy="48673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General School basketball team stats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Years in the league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Wins/losses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W-L%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SRS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SOS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Public/Private</a:t>
            </a:r>
          </a:p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Franklin Gothic Book" panose="020B0503020102020204" pitchFamily="34" charset="0"/>
              </a:rPr>
              <a:t>NCAA Appearance Last </a:t>
            </a:r>
            <a:r>
              <a:rPr lang="en-US" sz="1600" dirty="0">
                <a:latin typeface="Franklin Gothic Book" panose="020B0503020102020204" pitchFamily="34" charset="0"/>
              </a:rPr>
              <a:t>Year</a:t>
            </a:r>
          </a:p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Franklin Gothic Book" panose="020B0503020102020204" pitchFamily="34" charset="0"/>
              </a:rPr>
              <a:t>NCAA Appearance in </a:t>
            </a:r>
            <a:r>
              <a:rPr lang="en-US" sz="1600" dirty="0">
                <a:latin typeface="Franklin Gothic Book" panose="020B0503020102020204" pitchFamily="34" charset="0"/>
              </a:rPr>
              <a:t>the last three years</a:t>
            </a:r>
          </a:p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600" dirty="0">
              <a:latin typeface="Franklin Gothic Book" panose="020B050302010202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5EC60EC-0187-7E40-890C-825603221A5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10093" y="1474455"/>
            <a:ext cx="5486400" cy="486731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Distance from host</a:t>
            </a:r>
          </a:p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Conference</a:t>
            </a:r>
          </a:p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Conference information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Number of NCAA championships won within the conference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Number of times a school in the conference advanced to the Final Four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Number of times a school entered the March Madness NCAA Tournament</a:t>
            </a:r>
          </a:p>
          <a:p>
            <a:pPr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General Player Information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Number of current season top 10 players (minutes)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Number of current season top 10 </a:t>
            </a:r>
            <a:r>
              <a:rPr lang="en-US" sz="1600" dirty="0" smtClean="0">
                <a:latin typeface="Franklin Gothic Book" panose="020B0503020102020204" pitchFamily="34" charset="0"/>
              </a:rPr>
              <a:t>players (field </a:t>
            </a:r>
            <a:r>
              <a:rPr lang="en-US" sz="1600" dirty="0">
                <a:latin typeface="Franklin Gothic Book" panose="020B0503020102020204" pitchFamily="34" charset="0"/>
              </a:rPr>
              <a:t>goals)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Number of current season top 10 </a:t>
            </a:r>
            <a:r>
              <a:rPr lang="en-US" sz="1600" dirty="0" smtClean="0">
                <a:latin typeface="Franklin Gothic Book" panose="020B0503020102020204" pitchFamily="34" charset="0"/>
              </a:rPr>
              <a:t>players (blocks</a:t>
            </a:r>
            <a:r>
              <a:rPr lang="en-US" sz="1600" dirty="0">
                <a:latin typeface="Franklin Gothic Book" panose="020B0503020102020204" pitchFamily="34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Franklin Gothic Book" panose="020B0503020102020204" pitchFamily="34" charset="0"/>
              </a:rPr>
              <a:t>Number of current season top 10 </a:t>
            </a:r>
            <a:r>
              <a:rPr lang="en-US" sz="1600" dirty="0" smtClean="0">
                <a:latin typeface="Franklin Gothic Book" panose="020B0503020102020204" pitchFamily="34" charset="0"/>
              </a:rPr>
              <a:t>players (points)</a:t>
            </a:r>
            <a:endParaRPr lang="en-US" sz="1600" dirty="0">
              <a:latin typeface="Franklin Gothic Book" panose="020B0503020102020204" pitchFamily="34" charset="0"/>
            </a:endParaRPr>
          </a:p>
        </p:txBody>
      </p:sp>
      <p:pic>
        <p:nvPicPr>
          <p:cNvPr id="8194" name="Picture 2" descr="Image result for big east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54" y="1402318"/>
            <a:ext cx="1115624" cy="5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pac 12 logo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07" y="1813114"/>
            <a:ext cx="624692" cy="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metro atlantic athletic conference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54" y="1064001"/>
            <a:ext cx="942918" cy="9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290237" y="4673798"/>
            <a:ext cx="3901763" cy="2184202"/>
            <a:chOff x="8290237" y="4673798"/>
            <a:chExt cx="3901763" cy="2184202"/>
          </a:xfrm>
        </p:grpSpPr>
        <p:pic>
          <p:nvPicPr>
            <p:cNvPr id="8200" name="Picture 8" descr="Image result for tack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975" y="4673798"/>
              <a:ext cx="3883025" cy="2184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/>
            <p:cNvSpPr/>
            <p:nvPr/>
          </p:nvSpPr>
          <p:spPr>
            <a:xfrm>
              <a:off x="8290237" y="4673798"/>
              <a:ext cx="3901763" cy="218420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8206" name="Picture 14" descr="Image result for gonzaga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522" y="582024"/>
            <a:ext cx="1063877" cy="8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Image result for lsu 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050" y="1402318"/>
            <a:ext cx="2638467" cy="138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unc png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940" y="2433650"/>
            <a:ext cx="903164" cy="7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5E3E29-FCC6-7640-81F4-0A6C929A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98" y="272602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D0000"/>
                </a:solidFill>
                <a:latin typeface="Franklin Gothic Heavy" panose="020B0903020102020204" pitchFamily="34" charset="0"/>
              </a:rPr>
              <a:t>Train &amp; test set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48092"/>
              </p:ext>
            </p:extLst>
          </p:nvPr>
        </p:nvGraphicFramePr>
        <p:xfrm>
          <a:off x="1733075" y="1346718"/>
          <a:ext cx="4557365" cy="356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11473">
                  <a:extLst>
                    <a:ext uri="{9D8B030D-6E8A-4147-A177-3AD203B41FA5}">
                      <a16:colId xmlns:a16="http://schemas.microsoft.com/office/drawing/2014/main" val="1221539665"/>
                    </a:ext>
                  </a:extLst>
                </a:gridCol>
                <a:gridCol w="911473">
                  <a:extLst>
                    <a:ext uri="{9D8B030D-6E8A-4147-A177-3AD203B41FA5}">
                      <a16:colId xmlns:a16="http://schemas.microsoft.com/office/drawing/2014/main" val="3145807258"/>
                    </a:ext>
                  </a:extLst>
                </a:gridCol>
                <a:gridCol w="911473">
                  <a:extLst>
                    <a:ext uri="{9D8B030D-6E8A-4147-A177-3AD203B41FA5}">
                      <a16:colId xmlns:a16="http://schemas.microsoft.com/office/drawing/2014/main" val="849225576"/>
                    </a:ext>
                  </a:extLst>
                </a:gridCol>
                <a:gridCol w="911473">
                  <a:extLst>
                    <a:ext uri="{9D8B030D-6E8A-4147-A177-3AD203B41FA5}">
                      <a16:colId xmlns:a16="http://schemas.microsoft.com/office/drawing/2014/main" val="3164568641"/>
                    </a:ext>
                  </a:extLst>
                </a:gridCol>
                <a:gridCol w="911473">
                  <a:extLst>
                    <a:ext uri="{9D8B030D-6E8A-4147-A177-3AD203B41FA5}">
                      <a16:colId xmlns:a16="http://schemas.microsoft.com/office/drawing/2014/main" val="14475231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376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74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63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4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5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28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0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0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85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51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77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16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89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77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22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79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88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207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89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8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34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FFC00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855561"/>
                  </a:ext>
                </a:extLst>
              </a:tr>
            </a:tbl>
          </a:graphicData>
        </a:graphic>
      </p:graphicFrame>
      <p:sp>
        <p:nvSpPr>
          <p:cNvPr id="3" name="Striped Right Arrow 2"/>
          <p:cNvSpPr/>
          <p:nvPr/>
        </p:nvSpPr>
        <p:spPr>
          <a:xfrm>
            <a:off x="6872151" y="3220411"/>
            <a:ext cx="1447801" cy="783515"/>
          </a:xfrm>
          <a:prstGeom prst="striped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>
            <a:off x="6872151" y="4185151"/>
            <a:ext cx="1447801" cy="783515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610600" y="4249075"/>
            <a:ext cx="849913" cy="655665"/>
            <a:chOff x="5212449" y="5299297"/>
            <a:chExt cx="849913" cy="6556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574" y="5299297"/>
              <a:ext cx="655665" cy="65566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12449" y="5308205"/>
              <a:ext cx="849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Season</a:t>
              </a:r>
            </a:p>
            <a:p>
              <a:pPr algn="ctr"/>
              <a:r>
                <a:rPr lang="en-US" dirty="0" smtClean="0"/>
                <a:t>2019</a:t>
              </a:r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A2F845-0A42-F845-812A-5A67F1EE8E54}"/>
              </a:ext>
            </a:extLst>
          </p:cNvPr>
          <p:cNvSpPr txBox="1"/>
          <p:nvPr/>
        </p:nvSpPr>
        <p:spPr>
          <a:xfrm>
            <a:off x="6606936" y="1147590"/>
            <a:ext cx="474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Book" panose="020B0503020102020204" pitchFamily="34" charset="0"/>
              </a:rPr>
              <a:t>After </a:t>
            </a:r>
            <a:r>
              <a:rPr lang="en-US" sz="1600" dirty="0" smtClean="0">
                <a:latin typeface="Franklin Gothic Book" panose="020B0503020102020204" pitchFamily="34" charset="0"/>
              </a:rPr>
              <a:t>training on several subsets of season intervals and testing on seasons 2017 and 2018,  </a:t>
            </a:r>
            <a:r>
              <a:rPr lang="en-US" sz="1600" dirty="0">
                <a:latin typeface="Franklin Gothic Book" panose="020B0503020102020204" pitchFamily="34" charset="0"/>
              </a:rPr>
              <a:t>the last </a:t>
            </a:r>
            <a:r>
              <a:rPr lang="en-US" sz="1600" b="1" dirty="0">
                <a:solidFill>
                  <a:srgbClr val="FF6C1E"/>
                </a:solidFill>
                <a:latin typeface="Franklin Gothic Book" panose="020B0503020102020204" pitchFamily="34" charset="0"/>
              </a:rPr>
              <a:t>5 years </a:t>
            </a:r>
            <a:r>
              <a:rPr lang="en-US" sz="1600" dirty="0">
                <a:latin typeface="Franklin Gothic Book" panose="020B0503020102020204" pitchFamily="34" charset="0"/>
              </a:rPr>
              <a:t>of data </a:t>
            </a:r>
            <a:r>
              <a:rPr lang="en-US" sz="1600" dirty="0" smtClean="0">
                <a:latin typeface="Franklin Gothic Book" panose="020B0503020102020204" pitchFamily="34" charset="0"/>
              </a:rPr>
              <a:t>produced</a:t>
            </a:r>
            <a:r>
              <a:rPr lang="en-US" sz="1600" dirty="0" smtClean="0">
                <a:latin typeface="Franklin Gothic Book" panose="020B0503020102020204" pitchFamily="34" charset="0"/>
              </a:rPr>
              <a:t> </a:t>
            </a:r>
            <a:r>
              <a:rPr lang="en-US" sz="1600" dirty="0">
                <a:latin typeface="Franklin Gothic Book" panose="020B0503020102020204" pitchFamily="34" charset="0"/>
              </a:rPr>
              <a:t>the best </a:t>
            </a:r>
            <a:r>
              <a:rPr lang="en-US" sz="1600" dirty="0" smtClean="0">
                <a:latin typeface="Franklin Gothic Book" panose="020B0503020102020204" pitchFamily="34" charset="0"/>
              </a:rPr>
              <a:t>results.</a:t>
            </a:r>
            <a:endParaRPr lang="en-US" sz="1600" dirty="0">
              <a:latin typeface="Franklin Gothic Book" panose="020B05030201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86981" y="3220411"/>
            <a:ext cx="1297150" cy="655665"/>
            <a:chOff x="4927763" y="3796848"/>
            <a:chExt cx="1297150" cy="65566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752" y="3796848"/>
              <a:ext cx="655665" cy="65566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27763" y="3797274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Seasons </a:t>
              </a:r>
            </a:p>
            <a:p>
              <a:pPr algn="ctr"/>
              <a:r>
                <a:rPr lang="en-US" dirty="0" smtClean="0"/>
                <a:t>2014 - 2018</a:t>
              </a:r>
              <a:endParaRPr lang="en-US" dirty="0"/>
            </a:p>
          </p:txBody>
        </p:sp>
      </p:grpSp>
      <p:sp>
        <p:nvSpPr>
          <p:cNvPr id="16" name="Striped Right Arrow 15"/>
          <p:cNvSpPr/>
          <p:nvPr/>
        </p:nvSpPr>
        <p:spPr>
          <a:xfrm rot="5400000">
            <a:off x="8583703" y="4796069"/>
            <a:ext cx="732889" cy="1796866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2F845-0A42-F845-812A-5A67F1EE8E54}"/>
              </a:ext>
            </a:extLst>
          </p:cNvPr>
          <p:cNvSpPr txBox="1"/>
          <p:nvPr/>
        </p:nvSpPr>
        <p:spPr>
          <a:xfrm>
            <a:off x="6172200" y="6072895"/>
            <a:ext cx="565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Franklin Gothic Book" panose="020B0503020102020204" pitchFamily="34" charset="0"/>
              </a:rPr>
              <a:t>All quantitative features were scaled using </a:t>
            </a:r>
            <a:r>
              <a:rPr lang="en-US" sz="1600" dirty="0" err="1" smtClean="0">
                <a:latin typeface="Franklin Gothic Book" panose="020B0503020102020204" pitchFamily="34" charset="0"/>
              </a:rPr>
              <a:t>MinMax</a:t>
            </a:r>
            <a:r>
              <a:rPr lang="en-US" sz="1600" dirty="0" smtClean="0">
                <a:latin typeface="Franklin Gothic Book" panose="020B0503020102020204" pitchFamily="34" charset="0"/>
              </a:rPr>
              <a:t> scaler</a:t>
            </a:r>
            <a:endParaRPr lang="en-US" sz="1600" dirty="0">
              <a:latin typeface="Franklin Gothic Book" panose="020B0503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A2F845-0A42-F845-812A-5A67F1EE8E54}"/>
              </a:ext>
            </a:extLst>
          </p:cNvPr>
          <p:cNvSpPr txBox="1"/>
          <p:nvPr/>
        </p:nvSpPr>
        <p:spPr>
          <a:xfrm>
            <a:off x="8243921" y="2545023"/>
            <a:ext cx="158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Franklin Gothic Demi" panose="020B0703020102020204" pitchFamily="34" charset="0"/>
              </a:rPr>
              <a:t>Final Train/test </a:t>
            </a:r>
          </a:p>
          <a:p>
            <a:pPr algn="ctr"/>
            <a:r>
              <a:rPr lang="en-US" sz="1600" dirty="0" smtClean="0">
                <a:latin typeface="Franklin Gothic Demi" panose="020B0703020102020204" pitchFamily="34" charset="0"/>
              </a:rPr>
              <a:t>set</a:t>
            </a:r>
            <a:endParaRPr lang="en-US" sz="1600" dirty="0">
              <a:latin typeface="Franklin Gothic Demi" panose="020B0703020102020204" pitchFamily="34" charset="0"/>
            </a:endParaRPr>
          </a:p>
        </p:txBody>
      </p:sp>
      <p:pic>
        <p:nvPicPr>
          <p:cNvPr id="10250" name="Picture 10" descr="Image result for basketball h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1505"/>
            <a:ext cx="3318144" cy="18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0" y="5011505"/>
            <a:ext cx="3318144" cy="1865545"/>
          </a:xfrm>
          <a:prstGeom prst="rect">
            <a:avLst/>
          </a:prstGeom>
          <a:solidFill>
            <a:schemeClr val="accent2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306" y="-784074"/>
            <a:ext cx="2895295" cy="289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777" y="7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Final 25 features using Lasso</a:t>
            </a:r>
            <a:endParaRPr lang="en-US" dirty="0">
              <a:solidFill>
                <a:srgbClr val="4D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DF4C3A-B10A-4648-801E-6FCFBECD68C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8200" y="1219200"/>
            <a:ext cx="5036127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2 seed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1 coach career losses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2 coach Poll rank before the final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1 AP Poll rank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Franklin Gothic Book" panose="020B0503020102020204" pitchFamily="34" charset="0"/>
              </a:rPr>
              <a:t>Team 2 coach Poll rank before the </a:t>
            </a:r>
            <a:r>
              <a:rPr lang="en-US" sz="1800" dirty="0" smtClean="0">
                <a:latin typeface="Franklin Gothic Book" panose="020B0503020102020204" pitchFamily="34" charset="0"/>
              </a:rPr>
              <a:t>final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1 coach preseason poll ranking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2 defensive efficiency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1 region – Midwest (0/1)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Number conference championship wins in team 1’s conference</a:t>
            </a:r>
            <a:endParaRPr lang="en-US" sz="1800" dirty="0">
              <a:latin typeface="Franklin Gothic Book" panose="020B0503020102020204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Number of final four appearances of teams in team 2’s conference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Franklin Gothic Book" panose="020B0503020102020204" pitchFamily="34" charset="0"/>
              </a:rPr>
              <a:t>Number of </a:t>
            </a:r>
            <a:r>
              <a:rPr lang="en-US" sz="1800" dirty="0" smtClean="0">
                <a:latin typeface="Franklin Gothic Book" panose="020B0503020102020204" pitchFamily="34" charset="0"/>
              </a:rPr>
              <a:t>NCAA Tournament appearances </a:t>
            </a:r>
            <a:r>
              <a:rPr lang="en-US" sz="1800" dirty="0">
                <a:latin typeface="Franklin Gothic Book" panose="020B0503020102020204" pitchFamily="34" charset="0"/>
              </a:rPr>
              <a:t>of teams in team 2’s conference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Number of team 1’s players that are </a:t>
            </a:r>
            <a:r>
              <a:rPr lang="en-US" sz="1800" dirty="0">
                <a:latin typeface="Franklin Gothic Book" panose="020B0503020102020204" pitchFamily="34" charset="0"/>
              </a:rPr>
              <a:t>overall </a:t>
            </a:r>
            <a:r>
              <a:rPr lang="en-US" sz="1800" dirty="0" smtClean="0">
                <a:latin typeface="Franklin Gothic Book" panose="020B0503020102020204" pitchFamily="34" charset="0"/>
              </a:rPr>
              <a:t>current season top 10 in minutes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41A01-A183-2A43-84E9-997E2712B31C}"/>
              </a:ext>
            </a:extLst>
          </p:cNvPr>
          <p:cNvSpPr txBox="1">
            <a:spLocks/>
          </p:cNvSpPr>
          <p:nvPr/>
        </p:nvSpPr>
        <p:spPr>
          <a:xfrm>
            <a:off x="5883408" y="1690688"/>
            <a:ext cx="5490340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DF4C3A-B10A-4648-801E-6FCFBECD68C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10514" y="1219200"/>
            <a:ext cx="5036127" cy="51054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Franklin Gothic Book" panose="020B0503020102020204" pitchFamily="34" charset="0"/>
              </a:rPr>
              <a:t>Number of team 1’s players that are overall current season top 10 in </a:t>
            </a:r>
            <a:r>
              <a:rPr lang="en-US" sz="1800" dirty="0" smtClean="0">
                <a:latin typeface="Franklin Gothic Book" panose="020B0503020102020204" pitchFamily="34" charset="0"/>
              </a:rPr>
              <a:t>field goals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Franklin Gothic Book" panose="020B0503020102020204" pitchFamily="34" charset="0"/>
              </a:rPr>
              <a:t>Number of team 1’s players that are overall current season top 10 in </a:t>
            </a:r>
            <a:r>
              <a:rPr lang="en-US" sz="1800" dirty="0" smtClean="0">
                <a:latin typeface="Franklin Gothic Book" panose="020B0503020102020204" pitchFamily="34" charset="0"/>
              </a:rPr>
              <a:t>points</a:t>
            </a:r>
            <a:endParaRPr lang="en-US" sz="1800" dirty="0">
              <a:latin typeface="Franklin Gothic Book" panose="020B0503020102020204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Franklin Gothic Book" panose="020B0503020102020204" pitchFamily="34" charset="0"/>
              </a:rPr>
              <a:t>Number of team </a:t>
            </a:r>
            <a:r>
              <a:rPr lang="en-US" sz="1800" dirty="0" smtClean="0">
                <a:latin typeface="Franklin Gothic Book" panose="020B0503020102020204" pitchFamily="34" charset="0"/>
              </a:rPr>
              <a:t>2’s </a:t>
            </a:r>
            <a:r>
              <a:rPr lang="en-US" sz="1800" dirty="0">
                <a:latin typeface="Franklin Gothic Book" panose="020B0503020102020204" pitchFamily="34" charset="0"/>
              </a:rPr>
              <a:t>players that are overall current season top 10 in </a:t>
            </a:r>
            <a:r>
              <a:rPr lang="en-US" sz="1800" dirty="0" smtClean="0">
                <a:latin typeface="Franklin Gothic Book" panose="020B0503020102020204" pitchFamily="34" charset="0"/>
              </a:rPr>
              <a:t>minutes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Franklin Gothic Book" panose="020B0503020102020204" pitchFamily="34" charset="0"/>
              </a:rPr>
              <a:t>Number of team 1’s players that are overall current season top 10 in </a:t>
            </a:r>
            <a:r>
              <a:rPr lang="en-US" sz="1800" dirty="0" smtClean="0">
                <a:latin typeface="Franklin Gothic Book" panose="020B0503020102020204" pitchFamily="34" charset="0"/>
              </a:rPr>
              <a:t>points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1’s appearance in the NCAA tournament last year (0/1)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1’s appearance in the NCAA tournament in the last 3 years (0/1)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Franklin Gothic Book" panose="020B0503020102020204" pitchFamily="34" charset="0"/>
              </a:rPr>
              <a:t>Team </a:t>
            </a:r>
            <a:r>
              <a:rPr lang="en-US" sz="1800" dirty="0" smtClean="0">
                <a:latin typeface="Franklin Gothic Book" panose="020B0503020102020204" pitchFamily="34" charset="0"/>
              </a:rPr>
              <a:t>2’s </a:t>
            </a:r>
            <a:r>
              <a:rPr lang="en-US" sz="1800" dirty="0">
                <a:latin typeface="Franklin Gothic Book" panose="020B0503020102020204" pitchFamily="34" charset="0"/>
              </a:rPr>
              <a:t>appearance in the NCAA tournament in the last 3 years (0/1)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1 conference - Southeastern (0/1)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2 conference – Atlantic Coast (0/1)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Franklin Gothic Book" panose="020B0503020102020204" pitchFamily="34" charset="0"/>
              </a:rPr>
              <a:t>Team 2 conference – Big 12 (0/1)</a:t>
            </a:r>
            <a:endParaRPr lang="en-US" sz="1800" dirty="0">
              <a:latin typeface="Franklin Gothic Book" panose="020B0503020102020204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Franklin Gothic Book" panose="020B0503020102020204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Franklin Gothic Book" panose="020B0503020102020204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1555D8-D064-BE4B-8A27-8F22A42D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8075"/>
            <a:ext cx="5791200" cy="1151965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>
                <a:solidFill>
                  <a:srgbClr val="4D0000"/>
                </a:solidFill>
                <a:latin typeface="Franklin Gothic Heavy" panose="020B0903020102020204" pitchFamily="34" charset="0"/>
              </a:rPr>
              <a:t>Modeling &amp; Predictions</a:t>
            </a:r>
            <a:endParaRPr lang="en-US" sz="4800" dirty="0">
              <a:solidFill>
                <a:srgbClr val="4D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495300" y="2667000"/>
            <a:ext cx="4572000" cy="22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cs typeface="Aharoni" panose="02010803020104030203" pitchFamily="2" charset="-79"/>
              </a:rPr>
              <a:t>Model Selection</a:t>
            </a:r>
          </a:p>
          <a:p>
            <a:pPr marL="457200" indent="-4572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cs typeface="Aharoni" panose="02010803020104030203" pitchFamily="2" charset="-79"/>
              </a:rPr>
              <a:t>Log Loss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33" name="Picture 10" descr="Image result for basketball hd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5" r="4505" b="4400"/>
          <a:stretch/>
        </p:blipFill>
        <p:spPr bwMode="auto">
          <a:xfrm>
            <a:off x="6400800" y="-4105"/>
            <a:ext cx="5791200" cy="68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6400800" y="0"/>
            <a:ext cx="5791200" cy="6883400"/>
          </a:xfrm>
          <a:prstGeom prst="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Office PowerPoint</Application>
  <PresentationFormat>Widescreen</PresentationFormat>
  <Paragraphs>203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Aharoni</vt:lpstr>
      <vt:lpstr>Arial</vt:lpstr>
      <vt:lpstr>Bell MT</vt:lpstr>
      <vt:lpstr>Calibri</vt:lpstr>
      <vt:lpstr>Calibri Light</vt:lpstr>
      <vt:lpstr>Franklin Gothic Book</vt:lpstr>
      <vt:lpstr>Franklin Gothic Demi</vt:lpstr>
      <vt:lpstr>Franklin Gothic Heavy</vt:lpstr>
      <vt:lpstr>Wingdings</vt:lpstr>
      <vt:lpstr>Office Theme</vt:lpstr>
      <vt:lpstr>March Data Crunch Madness</vt:lpstr>
      <vt:lpstr>Data  Preprocessing</vt:lpstr>
      <vt:lpstr>Creating Target Label</vt:lpstr>
      <vt:lpstr>PowerPoint Presentation</vt:lpstr>
      <vt:lpstr>Feature Engineering  &amp;  Feature Selection</vt:lpstr>
      <vt:lpstr>Features Created and Added</vt:lpstr>
      <vt:lpstr>Train &amp; test set</vt:lpstr>
      <vt:lpstr>Final 25 features using Lasso</vt:lpstr>
      <vt:lpstr>Modeling &amp; Predictions</vt:lpstr>
      <vt:lpstr>Final Results on 2018 data</vt:lpstr>
      <vt:lpstr>Predictions</vt:lpstr>
      <vt:lpstr>Predictions as of 3/27/19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Data Crunch Madness Millennial Miners</dc:title>
  <dc:creator>Janelle Cordero</dc:creator>
  <cp:lastModifiedBy>Cordero, Janelle</cp:lastModifiedBy>
  <cp:revision>72</cp:revision>
  <dcterms:created xsi:type="dcterms:W3CDTF">2019-03-26T00:13:02Z</dcterms:created>
  <dcterms:modified xsi:type="dcterms:W3CDTF">2019-03-28T02:57:40Z</dcterms:modified>
</cp:coreProperties>
</file>