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</Relationships>
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 является объектно-ориентированным языком. Это означает, что писать программы на Java нужно с применением объектно-ориентированного стиля. И стиль этот основан на использовании в программе объектов и классов. </a:t>
            </a:r>
          </a:p>
          <a:p>
            <a:pPr/>
          </a:p>
          <a:p>
            <a:pPr/>
            <a:r>
              <a:t>Попробуем с помощью примеров разобраться, что такое классы и объекты, а также с тем, как применять на практике основные принципы ООП: абстракцию, наследование, полиморфизм и инкапсуляцию.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5" name="Shape 1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Рассмотрим пример создания класса смартфон с помощью наследования. Все беспроводные телефоны работают от аккумуляторных батарей, которые имеют определенный ресурс работы в часах. Поэтому добавим это свойство в класс беспроводных телефонов: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0" name="Shape 1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Сотовые телефоны наследуют свойства беспроводного телефона, мы также добавили в этот класс реализацию методов call и ring: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5" name="Shape 17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И, наконец, класс смартфон, который в отличие от классических сотовых телефонов имеет полноценную операционную систему. В смартфон можно добавлять новые программы, поддерживаемые данной операционной системой, расширяя, таким образом, его функциональность. С помощью кода класс можно описать так:</a:t>
            </a:r>
          </a:p>
          <a:p>
            <a:pPr/>
          </a:p>
          <a:p>
            <a:pPr/>
            <a:r>
              <a:t>Как видите, для описания класса Smartphone мы создали совсем немного нового кода, но получили новый класс с новой функциональностью. Использование этого принципа ООП java позволяет значительно уменьшить объем кода, а значит, и облегчить работу программисту.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Полиморфизм – это понятие из области программирования. Оно описывает ситуацию, когда за одним интерфейсом скрываются разные реализации. Если постараться поискать его аналоги в реальной жизни, то одним из таких аналогов будет процесс управления машиной.</a:t>
            </a:r>
          </a:p>
          <a:p>
            <a:pPr/>
          </a:p>
          <a:p>
            <a:pPr/>
            <a:r>
              <a:t>Если мы посмотрим на все модели телефонов, то, несмотря на различия во внешнем облике и устройстве моделей, мы можем выделить у них некое общее поведение – все они могут принимать и совершать звонки и имеют достаточно понятный и простой набор кнопок управления. Применяя известный нам уже один из основных принципов ООП абстракцию в терминах программирования можно сказать, что объект телефон имеет один общий интерфейс. Поэтому пользователи телефонов могут вполне комфортно пользоваться различными моделями, используя одни и те же кнопки управления (механические или сенсорные), не вдаваясь в технические тонкости устройства. Так, вы постоянно пользуетесь сотовым телефоном, и без труда сможете совершить звонок с его стационарного собрата. </a:t>
            </a:r>
          </a:p>
          <a:p>
            <a:pPr/>
          </a:p>
          <a:p>
            <a:pPr/>
            <a:r>
              <a:t>Принцип в ООП, когда программа может использовать объекты с одинаковым интерфейсом без информации о внутреннем устройстве объекта, называется полиморфизмом. </a:t>
            </a:r>
          </a:p>
          <a:p>
            <a:p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4" name="Shape 18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Давайте представим, что нам в программе нужно описать пользователя, который может пользоваться любыми моделями телефона, чтобы позвонить другому пользователю. Вот как можно это сделать: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Shape 18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Теперь опишем различные модели телефонов. Одна из первых моделей телефонов: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Обычный стационарный телефон: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9" name="Shape 1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И, наконец, новейший видеотелефон: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4" name="Shape 2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Создадим объекты в методе main() и протестируем метод callAnotherUser</a:t>
            </a:r>
          </a:p>
          <a:p>
            <a:pPr/>
          </a:p>
          <a:p>
            <a:pPr/>
            <a:r>
              <a:t>Используя вызов одного и того же метода объекта user, мы получили различные результаты. Выбор конкретной реализации метода call внутри метода callAnotherUser производился динамически на основании конкретного типа вызывающего его объекта в процессе выполнения программы. В этом и заключается основное преимущество полиморфизма – выбор реализации в процессе выполнения программы.</a:t>
            </a:r>
          </a:p>
          <a:p>
            <a:pPr/>
          </a:p>
          <a:p>
            <a:pPr/>
            <a:r>
              <a:t>В примерах классов телефонов, приведенных выше, мы использовали переопределение методов – прием, при котором изменяется реализация метода, определенная в базовом классе, без изменения сигнатуры метода. По сути это является заменой метода, и именно новый метод, определенный в подклассе, вызывается при выполнении программы. </a:t>
            </a:r>
          </a:p>
          <a:p>
            <a:pPr/>
          </a:p>
          <a:p>
            <a:pPr/>
            <a:r>
              <a:t>Обычно, при переопределении метода, используется аннотация @Override, которая подсказывает компилятору о необходимости проверить сигнатуры переопределяемого и переопределяющего методов. </a:t>
            </a:r>
          </a:p>
          <a:p>
            <a:pPr/>
          </a:p>
          <a:p>
            <a:pPr/>
            <a:r>
              <a:t>В итоге, чтобы стиль вашей программы соответствовал концепции ООП и принципам ООП java следуйте следующим советам:</a:t>
            </a:r>
          </a:p>
          <a:p>
            <a:pPr/>
            <a:r>
              <a:t>выделяйте главные характеристики объекта;</a:t>
            </a:r>
          </a:p>
          <a:p>
            <a:pPr/>
            <a:r>
              <a:t>выделяйте общие свойства и поведение и используйте наследование при создании объектов;</a:t>
            </a:r>
          </a:p>
          <a:p>
            <a:pPr/>
            <a:r>
              <a:t>используйте абстрактные типы для описания объектов;</a:t>
            </a:r>
          </a:p>
          <a:p>
            <a:pPr/>
            <a:r>
              <a:t>старайтесь всегда скрывать методы и поля, относящиеся к внутренней реализации класса.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8" name="Shape 2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 задачах на предыдущих уроках были ситуации когда в одном классе присутствовало два конструктора.  У них разные параметры, но называются они одинаково и компилятор не сигнализирует об ошибке.</a:t>
            </a:r>
          </a:p>
          <a:p>
            <a:pPr/>
          </a:p>
          <a:p>
            <a:pPr/>
            <a:r>
              <a:t>Почему?</a:t>
            </a:r>
          </a:p>
          <a:p>
            <a:pPr/>
            <a:r>
              <a:t>Дело в том, что у Java есть одна особенность - она позволяет производить перегрузку методов. Перегрузка методов - это возможность создавать несколько методов с одинаковым названием, но разными параметрами. Не все языки программирования позволяют это делать. Перегрузка методов - это часть полиморфизма.</a:t>
            </a:r>
            <a:br/>
          </a:p>
          <a:p>
            <a:pPr/>
            <a:r>
              <a:t>Итак, перегрузка методов. На первый взгляд, всё просто.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 точки зрения программирования, абстракция — это, скажем так, правильное разделение программы на объекты.</a:t>
            </a:r>
          </a:p>
          <a:p>
            <a:pPr/>
          </a:p>
          <a:p>
            <a:pPr/>
            <a:r>
              <a:t>Обычно любую большую программу можно десятками способов представить в виде взаимодействующих объектов. Абстракция позволяет отобрать главные характеристики и опустить второстепенные.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Итак, тут всё кажется просто. Как и сказано в tutorial от Oracle, перегруженные методы (в данном случае это метод say) отличаются по количеству и типу аргументов, переданных в метод.</a:t>
            </a:r>
          </a:p>
          <a:p>
            <a:pPr/>
          </a:p>
          <a:p>
            <a:pPr/>
            <a:r>
              <a:t>Нельзя объявить одинаковые имя и одинаковое количество одинаковых типов аргументов, т.к. компилятор не сможет их отличить друг от друга.</a:t>
            </a:r>
          </a:p>
          <a:p>
            <a:pPr/>
            <a:r>
              <a:t>Тут стоит сразу отметить очень важную вещь: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8" name="Shape 2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То есть при перегрузке компилятор проверяет корректность. Это важно.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4" name="Shape 2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То есть при перегрузке компилятор проверяет корректность. Это важно.</a:t>
            </a:r>
          </a:p>
          <a:p>
            <a:pPr/>
          </a:p>
          <a:p>
            <a:pPr/>
            <a:r>
              <a:t>Но как же на самом деле компилятор определяет, что нужно вызывать определённый метод? Он использует правило "the Most Specific Method", описанного в спецификации языка Java : "15.12.2.5. Choosing the Most Specific Method».</a:t>
            </a:r>
          </a:p>
          <a:p>
            <a:pPr/>
          </a:p>
          <a:p>
            <a:pPr/>
            <a:r>
              <a:t>Чтобы продемонстрировать его работу, возьмём пример из Oracle Certified Professional Java Programmer: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6" name="Shape 23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Как видно, мы передаём в метод null. Компилятор пытается определить наиболее специфичный тип. Object не подходит, т.к. от него наследуются все. Идём дальше. Есть 2 класса исключений. Посмотрим на java.io.IOException и увидим, что в "Direct Known Subclasses" есть FileNotFoundException. То есть выходит, что FileNotFoundException самый специфичный тип.</a:t>
            </a:r>
          </a:p>
          <a:p>
            <a:pPr/>
          </a:p>
          <a:p>
            <a:pPr/>
            <a:r>
              <a:t>Поэтому, результатом будет вывод строки "FileNotFoundException".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4" name="Shape 2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А вот если заменить IOException на EOFException, то получится, что у нас два метода находятся на одном уровне иерархии по дереву типов, то есть для них обоих IOException является родителем. </a:t>
            </a:r>
          </a:p>
          <a:p>
            <a:pPr/>
          </a:p>
          <a:p>
            <a:pPr/>
            <a:r>
              <a:t>Компилятор не сможет выбрать, какой метод нужно будет вызывать и выдаст ошибку компиляции: reference to method is ambiguous.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9" name="Shape 2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Еще один пример</a:t>
            </a:r>
          </a:p>
          <a:p>
            <a:pPr/>
          </a:p>
          <a:p>
            <a:pPr/>
            <a:r>
              <a:t>Выведет 1. Тут вопросов нет. Тип int... является vararg https://docs.oracle.com/javase/8/docs/technotes/guides/language/varargs.html и на самом деле является не более чем "синтаксическим сахаром" и на самом деле int... array можно читать как int[] array.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4" name="Shape 2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Если мы теперь добавим метод: Что будет?</a:t>
            </a:r>
          </a:p>
          <a:p>
            <a:pPr/>
          </a:p>
          <a:p>
            <a:pPr/>
            <a:r>
              <a:t>То станет выводится не 1, а 2, т.к. мы передаём 2 числа, и 2 аргумента более точное совпадение, чем один массив.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9" name="Shape 2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То мы по прежнему будем видеть 2. Потому что в данном случае примитивы более точное совпадение, чем боксинг в Integer.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4" name="Shape 2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Однако, если мы выполним method(new Integer(1), new Integer(2)); то будет выведено 3.</a:t>
            </a:r>
          </a:p>
          <a:p>
            <a:pPr/>
          </a:p>
          <a:p>
            <a:pPr/>
            <a:r>
              <a:t>Конструкторы в Java похожи на методы, а так как по ним тоже можно получить сигнатуру, то для них действуют те же правила "overloading resolution", что и перегруженные методы. Спецификация языка Java нам так и сообщает в "8.8.8. Constructor Overloading".</a:t>
            </a:r>
          </a:p>
          <a:p>
            <a:pPr/>
          </a:p>
          <a:p>
            <a:pPr/>
          </a:p>
          <a:p>
            <a:pPr/>
            <a:r>
              <a:t>Перегруз методов = Раннее связывание (оно же Static Binding)</a:t>
            </a:r>
          </a:p>
          <a:p>
            <a:pPr/>
          </a:p>
          <a:p>
            <a:pPr/>
            <a:r>
              <a:t>Часто можно услышать про раннее и позднее связывание, он же Static Binding или Dynamic Binding. Различие в них очень простое. Рано - это компиляция, поздно - это момент выполнения программы. Поэтому, раннее связывание (static binding) - определение того, какой метод у кого будет вызван в момент компиляции. Ну а позднее связывание (dynamic binding) - определение того, какой метод вызывать, непосредственно в момент выполнения программы.</a:t>
            </a:r>
          </a:p>
          <a:p>
            <a:pPr/>
          </a:p>
          <a:p>
            <a:pPr/>
            <a:r>
              <a:t>Как мы видели раньше (когда меняли IOException на EOFException), если мы перегрузим методы так, что компилятор не сможет понять, где какой вызов выполнять, то мы получим ошибку во время компиляции: reference to method is ambiguous. Слово ambiguous в переводе с английского - двусмысленный или неопределённый, неточный. Получается, что перегрузка - это раннее связывание, т.к. проверка выполняется в момент компиляции.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2" name="Shape 1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Давайте теперь подумаем, как нам перейти от объекта из реального мира к объекту в программе на примере телефона. История этого средства связи превышает 100 лет и современный телефон, в отличие от своего предшественника из 19 века, представляет собой куда более сложное устройство.</a:t>
            </a:r>
          </a:p>
          <a:p>
            <a:pPr/>
          </a:p>
          <a:p>
            <a:pPr/>
            <a:r>
              <a:t>Когда мы пользуемся телефоном, то не задумываемся о его устройстве и процессах, происходящих внутри него. Мы просто используем функции, предоставленные разработчиками телефона — кнопки или сенсорный экран для выбора номера и совершения вызовов. </a:t>
            </a:r>
          </a:p>
          <a:p>
            <a:pPr/>
          </a:p>
          <a:p>
            <a:pPr/>
            <a:r>
              <a:t>Одним из первых интерфейсов телефона была рукоятка, которую нужно было вращать, чтобы сделать вызов. Разумеется, это было не очень удобно. Тем не менее, свою функцию рукоять исправно выполняла.</a:t>
            </a:r>
          </a:p>
          <a:p>
            <a:pPr/>
          </a:p>
          <a:p>
            <a:pPr/>
            <a:r>
              <a:t>Если посмотреть на самый современный и на самый первый телефон, можно сразу выделить самые важные детали, которые важны и для устройства конца 19-го века, и для суперсовременного смартфона. Это совершение вызова (набор номера) и приём вызова. По сути это то, что делает телефон телефоном, а не чем-то другим. Сейчас мы применили принцип в ООП — выделение наиболее важных характеристик и информации об объекте. Этот принцип называется абстракцией. </a:t>
            </a:r>
          </a:p>
          <a:p>
            <a:pPr/>
          </a:p>
          <a:p>
            <a:pPr/>
            <a:r>
              <a:t>Абстракцию в ООП можно также определить, как способ представления элементов задачи из реального мира в виде объектов в программе. Абстракция всегда связана с обобщением некоторой информации о свойствах предметов или объектов, поэтому главное — это отделить значимую информацию от незначимой в контексте решаемой задачи. При этом уровней абстракции может быть несколько.</a:t>
            </a:r>
          </a:p>
          <a:p>
            <a:pPr/>
          </a:p>
          <a:p>
            <a:pPr/>
            <a:r>
              <a:t>Попробуем применить принцип абстракции к нашим телефонам. Для начала выделим наиболее распространённые типы телефонов от самых первых и до наших дней. Например, их можно представить в виде диаграммы, приведенной на рисунке 1.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Теперь с помощью абстракции мы можем выделить в этой иерархии объектов общую информацию: общий абстрактный тип объектов — телефон, общую характеристику телефона — год его создания, и общий интерфейс — все телефоны способны принимать и посылать вызовы.</a:t>
            </a:r>
          </a:p>
          <a:p>
            <a:pPr/>
          </a:p>
          <a:p>
            <a:pPr/>
            <a:r>
              <a:t>Вот как это выглядит на Java: </a:t>
            </a:r>
          </a:p>
          <a:p>
            <a:pPr/>
            <a:br/>
            <a:r>
              <a:t>На основании этого абстрактного класса мы сможем создавать в программе новые типы телефонов с использованием других базовых принципов ООП Java, которые рассмотрим ниже.</a:t>
            </a:r>
          </a:p>
          <a:p>
            <a:pPr/>
          </a:p>
          <a:p>
            <a:pPr/>
            <a:r>
              <a:t>С помощью абстракции мы выделяем общее для всех объектов. Однако каждая модель телефона — индивидуальна и чем-то отличается от других. Как же нам в программе провести границы и обозначить эту индивидуальность?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1" name="Shape 1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Как сделать так, чтоб никто из пользователей случайно или преднамеренно не смог сломать наш телефон, или попытаться переделать одну модель в другую? Для мира реальных объектов ответ очевиден: нужно поместить все детали в корпус телефона. Ведь если этого не сделать и оставить все внутренности телефона и провода, соединяющие их снаружи, обязательно найдется любознательный экспериментатор, который захочет “улучшить” работу нашего телефона. Для исключения подобного вмешательства в конструкцию и работу объекта в ООП используют принцип инкапсуляции – еще один базовый принцип ООП, при котором атрибуты и поведение объекта объединяются в одном классе, внутренняя реализация объекта скрывается от пользователя, а для работы с объектом предоставляется открытый интерфейс.</a:t>
            </a:r>
          </a:p>
          <a:p>
            <a:pPr/>
          </a:p>
          <a:p>
            <a:pPr/>
            <a:r>
              <a:t>Задача программиста — определить, какие атрибуты и методы будут доступны для открытого доступа, а какие являются внутренней реализацией объекта и должны быть недоступны для изменений.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Допустим, при производстве на тыльной стороне телефона гравируется информация о нем: год его выпуска или логотип компании производителя. Эта информация вполне конкретно характеризует данную модель — его состояние. Можно сказать, разработчик телефона позаботился о неизменности этой информации — вряд ли кому-то придет в голову удалять гравировку. </a:t>
            </a:r>
          </a:p>
          <a:p>
            <a:pPr/>
          </a:p>
          <a:p>
            <a:pPr/>
            <a:r>
              <a:t>В мире Java состояние будущих объектов описывается в классе с помощью полей, а их поведение – с помощью методов. Возможность же изменения состояния и поведения осуществляется с помощью модификаторов доступа к полям и методам – private, protected, public, а также default (доступ по умолчанию). </a:t>
            </a:r>
          </a:p>
          <a:p>
            <a:pPr/>
          </a:p>
          <a:p>
            <a:pPr/>
            <a:r>
              <a:t>Например, мы решили, что год создания, название производителя телефона и один из методов относятся к внутренней реализации класса и не подлежат изменению другими объектами в программе.</a:t>
            </a:r>
          </a:p>
          <a:p>
            <a:pPr/>
          </a:p>
          <a:p>
            <a:pPr/>
            <a:r>
              <a:t> С помощью кода класс можно описать так: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1" name="Shape 1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Модификатор private делает доступными поля и методы класса только внутри данного класса. Это означает, что получить доступ к private полям из вне невозможно, как и нет возможности вызвать private методы.</a:t>
            </a:r>
          </a:p>
          <a:p>
            <a:pPr/>
          </a:p>
          <a:p>
            <a:pPr/>
            <a:r>
              <a:t>Сокрытие доступа к методу openConnection, оставляет нам также возможность к свободному изменению внутренней реализации этого метода, так как этот метод гарантированно не используется другими объектами и не нарушит их работу.</a:t>
            </a:r>
          </a:p>
          <a:p>
            <a:pPr/>
          </a:p>
          <a:p>
            <a:pPr/>
            <a:r>
              <a:t>Для работы с нашим объектом мы оставляем открытыми методы call и ring с помощью модификатора public. Предоставление открытых методов для работы с объектом также является частью механизма инкапсуляции, так как если полностью закрыть доступ к объекту – он станет бесполезным.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5" name="Shape 15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Наследование – это специальное отношение между двумя классами. Но гораздо интереснее, что же такое наследование с точки зрения реальной жизни.</a:t>
            </a:r>
          </a:p>
          <a:p>
            <a:pPr/>
          </a:p>
          <a:p>
            <a:pPr/>
            <a:r>
              <a:t>Если бы нам понадобилось что-то создать в реальной жизни, то у нас есть два решения:</a:t>
            </a:r>
          </a:p>
          <a:p>
            <a:pPr/>
          </a:p>
          <a:p>
            <a:pPr/>
            <a:r>
              <a:t>1) создать нужную нам вещь с нуля, потратив кучу времени и сил.</a:t>
            </a:r>
          </a:p>
          <a:p>
            <a:pPr/>
            <a:r>
              <a:t>2) создать нужную нам вещь на основе уже существующей.</a:t>
            </a:r>
          </a:p>
          <a:p>
            <a:pPr/>
          </a:p>
          <a:p>
            <a:pPr/>
            <a:r>
              <a:t>Давайте посмотрим еще раз на диаграмму телефонов.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0" name="Shape 16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Можно заметить, что она представляет собой иерархию, в которой модель, расположенная ниже обладает всеми признаками моделей, расположенных выше по ветке, плюс своими собственными. Например, смартфон, использует сотовую сеть для связи (обладает свойствами сотового телефона), является беспроводным и переносным (обладает свойствами беспроводного телефона) и может принимать и делать вызовы (свойствами телефона). В этом случае мы можем говорить о наследовании свойств объекта. </a:t>
            </a:r>
          </a:p>
          <a:p>
            <a:pPr/>
          </a:p>
          <a:p>
            <a:pPr/>
            <a:r>
              <a:t>В программировании наследование заключается в использовании уже существующих классов для описания новых.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— Иван Арсентьев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— Иван Арсентьев</a:t>
            </a:r>
          </a:p>
        </p:txBody>
      </p:sp>
      <p:sp>
        <p:nvSpPr>
          <p:cNvPr id="94" name="«Место ввода цитаты».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«Место ввода цитаты».</a:t>
            </a:r>
          </a:p>
        </p:txBody>
      </p:sp>
      <p:sp>
        <p:nvSpPr>
          <p:cNvPr id="9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Изображение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Изображение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Текст заголовка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22" name="Уровень текста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Изображение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Текст заголовка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0" name="Уровень текста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7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Изображение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7" name="Уровень текста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Изображение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Изображение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Изображение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ООП — основные принципы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ООП — основные принципы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Наследование"/>
          <p:cNvSpPr txBox="1"/>
          <p:nvPr>
            <p:ph type="title"/>
          </p:nvPr>
        </p:nvSpPr>
        <p:spPr>
          <a:xfrm>
            <a:off x="-2573700" y="94323"/>
            <a:ext cx="11099801" cy="215900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/>
            <a:r>
              <a:t>Наследование</a:t>
            </a:r>
          </a:p>
        </p:txBody>
      </p:sp>
      <p:pic>
        <p:nvPicPr>
          <p:cNvPr id="158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5453" y="2829994"/>
            <a:ext cx="11705880" cy="50317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Наследование"/>
          <p:cNvSpPr txBox="1"/>
          <p:nvPr>
            <p:ph type="title"/>
          </p:nvPr>
        </p:nvSpPr>
        <p:spPr>
          <a:xfrm>
            <a:off x="-2573700" y="94323"/>
            <a:ext cx="11099801" cy="215900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/>
            <a:r>
              <a:t>Наследование</a:t>
            </a:r>
          </a:p>
        </p:txBody>
      </p:sp>
      <p:pic>
        <p:nvPicPr>
          <p:cNvPr id="163" name="Снимок экрана 2019-11-06 в 09.59.38.png" descr="Снимок экрана 2019-11-06 в 09.59.3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3320720"/>
            <a:ext cx="13004801" cy="31121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Наследование"/>
          <p:cNvSpPr txBox="1"/>
          <p:nvPr>
            <p:ph type="title"/>
          </p:nvPr>
        </p:nvSpPr>
        <p:spPr>
          <a:xfrm>
            <a:off x="-2573700" y="94323"/>
            <a:ext cx="11099801" cy="215900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/>
            <a:r>
              <a:t>Наследование</a:t>
            </a:r>
          </a:p>
        </p:txBody>
      </p:sp>
      <p:pic>
        <p:nvPicPr>
          <p:cNvPr id="168" name="Снимок экрана 2019-11-06 в 10.00.29.png" descr="Снимок экрана 2019-11-06 в 10.00.2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542187"/>
            <a:ext cx="13004801" cy="51425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Наследование"/>
          <p:cNvSpPr txBox="1"/>
          <p:nvPr>
            <p:ph type="title"/>
          </p:nvPr>
        </p:nvSpPr>
        <p:spPr>
          <a:xfrm>
            <a:off x="-2573700" y="94323"/>
            <a:ext cx="11099801" cy="215900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/>
            <a:r>
              <a:t>Наследование</a:t>
            </a:r>
          </a:p>
        </p:txBody>
      </p:sp>
      <p:pic>
        <p:nvPicPr>
          <p:cNvPr id="173" name="Снимок экрана 2019-11-06 в 10.00.57.png" descr="Снимок экрана 2019-11-06 в 10.00.5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991989"/>
            <a:ext cx="13004801" cy="44142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Полиморфизм"/>
          <p:cNvSpPr txBox="1"/>
          <p:nvPr>
            <p:ph type="ctrTitle"/>
          </p:nvPr>
        </p:nvSpPr>
        <p:spPr>
          <a:xfrm>
            <a:off x="1282700" y="16383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Полиморфизм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Полиморфизм"/>
          <p:cNvSpPr txBox="1"/>
          <p:nvPr>
            <p:ph type="title"/>
          </p:nvPr>
        </p:nvSpPr>
        <p:spPr>
          <a:xfrm>
            <a:off x="-2573700" y="94323"/>
            <a:ext cx="11099801" cy="215900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/>
            <a:r>
              <a:t>Полиморфизм</a:t>
            </a:r>
          </a:p>
        </p:txBody>
      </p:sp>
      <p:pic>
        <p:nvPicPr>
          <p:cNvPr id="182" name="Снимок экрана 2019-11-06 в 10.03.12.png" descr="Снимок экрана 2019-11-06 в 10.03.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2644190"/>
            <a:ext cx="13004801" cy="44652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олиморфизм"/>
          <p:cNvSpPr txBox="1"/>
          <p:nvPr>
            <p:ph type="title"/>
          </p:nvPr>
        </p:nvSpPr>
        <p:spPr>
          <a:xfrm>
            <a:off x="-2573700" y="94323"/>
            <a:ext cx="11099801" cy="215900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/>
            <a:r>
              <a:t>Полиморфизм</a:t>
            </a:r>
          </a:p>
        </p:txBody>
      </p:sp>
      <p:pic>
        <p:nvPicPr>
          <p:cNvPr id="187" name="Снимок экрана 2019-11-06 в 10.04.16.png" descr="Снимок экрана 2019-11-06 в 10.04.1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2678504"/>
            <a:ext cx="13004801" cy="54375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Полиморфизм"/>
          <p:cNvSpPr txBox="1"/>
          <p:nvPr>
            <p:ph type="title"/>
          </p:nvPr>
        </p:nvSpPr>
        <p:spPr>
          <a:xfrm>
            <a:off x="-2573700" y="94323"/>
            <a:ext cx="11099801" cy="215900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/>
            <a:r>
              <a:t>Полиморфизм</a:t>
            </a:r>
          </a:p>
        </p:txBody>
      </p:sp>
      <p:pic>
        <p:nvPicPr>
          <p:cNvPr id="192" name="Снимок экрана 2019-11-06 в 10.04.51.png" descr="Снимок экрана 2019-11-06 в 10.04.5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542142"/>
            <a:ext cx="13004801" cy="54494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Полиморфизм"/>
          <p:cNvSpPr txBox="1"/>
          <p:nvPr>
            <p:ph type="title"/>
          </p:nvPr>
        </p:nvSpPr>
        <p:spPr>
          <a:xfrm>
            <a:off x="-2573700" y="94323"/>
            <a:ext cx="11099801" cy="215900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/>
            <a:r>
              <a:t>Полиморфизм</a:t>
            </a:r>
          </a:p>
        </p:txBody>
      </p:sp>
      <p:pic>
        <p:nvPicPr>
          <p:cNvPr id="197" name="Снимок экрана 2019-11-06 в 10.05.40.png" descr="Снимок экрана 2019-11-06 в 10.05.4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2636109"/>
            <a:ext cx="13004801" cy="47962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Полиморфизм"/>
          <p:cNvSpPr txBox="1"/>
          <p:nvPr>
            <p:ph type="title"/>
          </p:nvPr>
        </p:nvSpPr>
        <p:spPr>
          <a:xfrm>
            <a:off x="-2573700" y="94323"/>
            <a:ext cx="11099801" cy="215900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/>
            <a:r>
              <a:t>Полиморфизм</a:t>
            </a:r>
          </a:p>
        </p:txBody>
      </p:sp>
      <p:pic>
        <p:nvPicPr>
          <p:cNvPr id="202" name="Снимок экрана 2019-11-06 в 10.06.12.png" descr="Снимок экрана 2019-11-06 в 10.06.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2979769"/>
            <a:ext cx="13004801" cy="37940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8205" y="753818"/>
            <a:ext cx="12248390" cy="82459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Перегрузка методов (Overloading)"/>
          <p:cNvSpPr txBox="1"/>
          <p:nvPr>
            <p:ph type="title"/>
          </p:nvPr>
        </p:nvSpPr>
        <p:spPr>
          <a:xfrm>
            <a:off x="952500" y="3234029"/>
            <a:ext cx="11099800" cy="2159001"/>
          </a:xfrm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Перегрузка методов (Overloading)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Перегрузка методов"/>
          <p:cNvSpPr txBox="1"/>
          <p:nvPr>
            <p:ph type="title"/>
          </p:nvPr>
        </p:nvSpPr>
        <p:spPr>
          <a:xfrm>
            <a:off x="-1468800" y="94323"/>
            <a:ext cx="11099801" cy="215900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/>
            <a:r>
              <a:t>Перегрузка методов</a:t>
            </a:r>
          </a:p>
        </p:txBody>
      </p:sp>
      <p:pic>
        <p:nvPicPr>
          <p:cNvPr id="211" name="Снимок экрана 2019-11-06 в 12.15.34.png" descr="Снимок экрана 2019-11-06 в 12.15.3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210417"/>
            <a:ext cx="13004801" cy="51284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Перегрузка методов"/>
          <p:cNvSpPr txBox="1"/>
          <p:nvPr>
            <p:ph type="title"/>
          </p:nvPr>
        </p:nvSpPr>
        <p:spPr>
          <a:xfrm>
            <a:off x="-1468800" y="94323"/>
            <a:ext cx="11099801" cy="215900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/>
            <a:r>
              <a:t>Перегрузка методов</a:t>
            </a:r>
          </a:p>
        </p:txBody>
      </p:sp>
      <p:pic>
        <p:nvPicPr>
          <p:cNvPr id="216" name="Снимок экрана 2019-11-06 в 12.16.15.png" descr="Снимок экрана 2019-11-06 в 12.16.1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752" y="4012169"/>
            <a:ext cx="12797296" cy="12162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Перегрузка методов"/>
          <p:cNvSpPr txBox="1"/>
          <p:nvPr>
            <p:ph type="title"/>
          </p:nvPr>
        </p:nvSpPr>
        <p:spPr>
          <a:xfrm>
            <a:off x="-1468800" y="94323"/>
            <a:ext cx="11099801" cy="215900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/>
            <a:r>
              <a:t>Перегрузка методов</a:t>
            </a:r>
          </a:p>
        </p:txBody>
      </p:sp>
      <p:pic>
        <p:nvPicPr>
          <p:cNvPr id="221" name="Снимок экрана 2019-11-06 в 12.16.15.png" descr="Снимок экрана 2019-11-06 в 12.16.1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752" y="4012169"/>
            <a:ext cx="12797296" cy="12162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Снимок экрана 2019-11-06 в 12.18.08.png" descr="Снимок экрана 2019-11-06 в 12.18.0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17120" y="6215532"/>
            <a:ext cx="8328245" cy="678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Перегрузка методов"/>
          <p:cNvSpPr txBox="1"/>
          <p:nvPr>
            <p:ph type="title"/>
          </p:nvPr>
        </p:nvSpPr>
        <p:spPr>
          <a:xfrm>
            <a:off x="-1468800" y="94323"/>
            <a:ext cx="11099801" cy="215900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/>
            <a:r>
              <a:t>Перегрузка методов</a:t>
            </a:r>
          </a:p>
        </p:txBody>
      </p:sp>
      <p:pic>
        <p:nvPicPr>
          <p:cNvPr id="227" name="Снимок экрана 2019-11-06 в 12.18.41.png" descr="Снимок экрана 2019-11-06 в 12.18.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2318673"/>
            <a:ext cx="13004801" cy="51162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Перегрузка методов"/>
          <p:cNvSpPr txBox="1"/>
          <p:nvPr>
            <p:ph type="title"/>
          </p:nvPr>
        </p:nvSpPr>
        <p:spPr>
          <a:xfrm>
            <a:off x="-1468800" y="94323"/>
            <a:ext cx="11099801" cy="215900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/>
            <a:r>
              <a:t>Перегрузка методов</a:t>
            </a:r>
          </a:p>
        </p:txBody>
      </p:sp>
      <p:pic>
        <p:nvPicPr>
          <p:cNvPr id="230" name="Снимок экрана 2019-11-06 в 12.31.20.png" descr="Снимок экрана 2019-11-06 в 12.31.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19551" y="2014240"/>
            <a:ext cx="6578601" cy="7264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Перегрузка методов"/>
          <p:cNvSpPr txBox="1"/>
          <p:nvPr>
            <p:ph type="title"/>
          </p:nvPr>
        </p:nvSpPr>
        <p:spPr>
          <a:xfrm>
            <a:off x="-1468800" y="94323"/>
            <a:ext cx="11099801" cy="215900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/>
            <a:r>
              <a:t>Перегрузка методов</a:t>
            </a:r>
          </a:p>
        </p:txBody>
      </p:sp>
      <p:pic>
        <p:nvPicPr>
          <p:cNvPr id="233" name="Снимок экрана 2019-11-06 в 12.18.41.png" descr="Снимок экрана 2019-11-06 в 12.18.4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2318673"/>
            <a:ext cx="13004801" cy="51162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Снимок экрана 2019-11-06 в 12.48.51.png" descr="Снимок экрана 2019-11-06 в 12.48.5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06251" y="7500277"/>
            <a:ext cx="5334001" cy="1422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Перегрузка методов"/>
          <p:cNvSpPr txBox="1"/>
          <p:nvPr>
            <p:ph type="title"/>
          </p:nvPr>
        </p:nvSpPr>
        <p:spPr>
          <a:xfrm>
            <a:off x="-1468800" y="94323"/>
            <a:ext cx="11099801" cy="215900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/>
            <a:r>
              <a:t>Перегрузка методов</a:t>
            </a:r>
          </a:p>
        </p:txBody>
      </p:sp>
      <p:pic>
        <p:nvPicPr>
          <p:cNvPr id="239" name="Снимок экрана 2019-11-06 в 12.50.09.png" descr="Снимок экрана 2019-11-06 в 12.50.0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9968" y="2004633"/>
            <a:ext cx="9806354" cy="64452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Перегрузка методов"/>
          <p:cNvSpPr txBox="1"/>
          <p:nvPr>
            <p:ph type="title"/>
          </p:nvPr>
        </p:nvSpPr>
        <p:spPr>
          <a:xfrm>
            <a:off x="-1468800" y="94323"/>
            <a:ext cx="11099801" cy="215900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/>
            <a:r>
              <a:t>Перегрузка методов</a:t>
            </a:r>
          </a:p>
        </p:txBody>
      </p:sp>
      <p:pic>
        <p:nvPicPr>
          <p:cNvPr id="242" name="Снимок экрана 2019-11-06 в 12.51.32.png" descr="Снимок экрана 2019-11-06 в 12.51.3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6666" y="2378547"/>
            <a:ext cx="10291468" cy="64238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Перегрузка методов"/>
          <p:cNvSpPr txBox="1"/>
          <p:nvPr>
            <p:ph type="title"/>
          </p:nvPr>
        </p:nvSpPr>
        <p:spPr>
          <a:xfrm>
            <a:off x="-1468800" y="94323"/>
            <a:ext cx="11099801" cy="215900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/>
            <a:r>
              <a:t>Перегрузка методов</a:t>
            </a:r>
          </a:p>
        </p:txBody>
      </p:sp>
      <p:pic>
        <p:nvPicPr>
          <p:cNvPr id="247" name="Снимок экрана 2019-11-06 в 12.52.34.png" descr="Снимок экрана 2019-11-06 в 12.52.3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2940785"/>
            <a:ext cx="13004801" cy="31681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Абстракция"/>
          <p:cNvSpPr txBox="1"/>
          <p:nvPr>
            <p:ph type="ctrTitle"/>
          </p:nvPr>
        </p:nvSpPr>
        <p:spPr>
          <a:xfrm>
            <a:off x="1282700" y="16383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Абстракция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Перегрузка методов"/>
          <p:cNvSpPr txBox="1"/>
          <p:nvPr>
            <p:ph type="title"/>
          </p:nvPr>
        </p:nvSpPr>
        <p:spPr>
          <a:xfrm>
            <a:off x="-1468800" y="94323"/>
            <a:ext cx="11099801" cy="215900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/>
            <a:r>
              <a:t>Перегрузка методов</a:t>
            </a:r>
          </a:p>
        </p:txBody>
      </p:sp>
      <p:pic>
        <p:nvPicPr>
          <p:cNvPr id="252" name="Снимок экрана 2019-11-06 в 12.53.45.png" descr="Снимок экрана 2019-11-06 в 12.53.4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47890" y="2130862"/>
            <a:ext cx="10509020" cy="59448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Перегрузка методов"/>
          <p:cNvSpPr txBox="1"/>
          <p:nvPr>
            <p:ph type="title"/>
          </p:nvPr>
        </p:nvSpPr>
        <p:spPr>
          <a:xfrm>
            <a:off x="-1468800" y="94323"/>
            <a:ext cx="11099801" cy="215900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/>
            <a:r>
              <a:t>Перегрузка методов</a:t>
            </a:r>
          </a:p>
        </p:txBody>
      </p:sp>
      <p:pic>
        <p:nvPicPr>
          <p:cNvPr id="257" name="Снимок экрана 2019-11-06 в 12.55.01.png" descr="Снимок экрана 2019-11-06 в 12.55.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3633" y="2023206"/>
            <a:ext cx="11537075" cy="63733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Перегрузка методов"/>
          <p:cNvSpPr txBox="1"/>
          <p:nvPr>
            <p:ph type="title"/>
          </p:nvPr>
        </p:nvSpPr>
        <p:spPr>
          <a:xfrm>
            <a:off x="-1468800" y="94323"/>
            <a:ext cx="11099801" cy="215900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/>
            <a:r>
              <a:t>Перегрузка методов</a:t>
            </a:r>
          </a:p>
        </p:txBody>
      </p:sp>
      <p:pic>
        <p:nvPicPr>
          <p:cNvPr id="262" name="Снимок экрана 2019-11-06 в 12.56.00.png" descr="Снимок экрана 2019-11-06 в 12.56.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5478" y="2156955"/>
            <a:ext cx="11458011" cy="63695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Абстракция"/>
          <p:cNvSpPr txBox="1"/>
          <p:nvPr>
            <p:ph type="title"/>
          </p:nvPr>
        </p:nvSpPr>
        <p:spPr>
          <a:xfrm>
            <a:off x="-2573700" y="94323"/>
            <a:ext cx="11099801" cy="215900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/>
            <a:r>
              <a:t>Абстракция</a:t>
            </a:r>
          </a:p>
        </p:txBody>
      </p:sp>
      <p:pic>
        <p:nvPicPr>
          <p:cNvPr id="130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5453" y="2829994"/>
            <a:ext cx="11705880" cy="50317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Абстракция"/>
          <p:cNvSpPr txBox="1"/>
          <p:nvPr>
            <p:ph type="title"/>
          </p:nvPr>
        </p:nvSpPr>
        <p:spPr>
          <a:xfrm>
            <a:off x="-2573700" y="94323"/>
            <a:ext cx="11099801" cy="215900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/>
            <a:r>
              <a:t>Абстракция</a:t>
            </a:r>
          </a:p>
        </p:txBody>
      </p:sp>
      <p:pic>
        <p:nvPicPr>
          <p:cNvPr id="135" name="Снимок экрана 2019-11-06 в 09.47.31.png" descr="Снимок экрана 2019-11-06 в 09.47.3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3428888"/>
            <a:ext cx="13004801" cy="31891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Инкапсуляция"/>
          <p:cNvSpPr txBox="1"/>
          <p:nvPr>
            <p:ph type="ctrTitle"/>
          </p:nvPr>
        </p:nvSpPr>
        <p:spPr>
          <a:xfrm>
            <a:off x="1282700" y="16383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Инкапсуляция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Инкапсуляция"/>
          <p:cNvSpPr txBox="1"/>
          <p:nvPr>
            <p:ph type="title"/>
          </p:nvPr>
        </p:nvSpPr>
        <p:spPr>
          <a:xfrm>
            <a:off x="-2573700" y="94323"/>
            <a:ext cx="11099801" cy="215900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/>
            <a:r>
              <a:t>Инкапсуляция</a:t>
            </a:r>
          </a:p>
        </p:txBody>
      </p:sp>
      <p:pic>
        <p:nvPicPr>
          <p:cNvPr id="144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7238" y="3090381"/>
            <a:ext cx="11390324" cy="35728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Инкапсуляция"/>
          <p:cNvSpPr txBox="1"/>
          <p:nvPr>
            <p:ph type="title"/>
          </p:nvPr>
        </p:nvSpPr>
        <p:spPr>
          <a:xfrm>
            <a:off x="-2573700" y="94323"/>
            <a:ext cx="11099801" cy="215900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/>
            <a:r>
              <a:t>Инкапсуляция</a:t>
            </a:r>
          </a:p>
        </p:txBody>
      </p:sp>
      <p:pic>
        <p:nvPicPr>
          <p:cNvPr id="149" name="Снимок экрана 2019-11-06 в 09.56.22.png" descr="Снимок экрана 2019-11-06 в 09.56.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1847539"/>
            <a:ext cx="13004801" cy="73360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Наследование"/>
          <p:cNvSpPr txBox="1"/>
          <p:nvPr>
            <p:ph type="ctrTitle"/>
          </p:nvPr>
        </p:nvSpPr>
        <p:spPr>
          <a:xfrm>
            <a:off x="1282700" y="16383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Наследование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