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9be6fab65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9be6fab65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9be6fab65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9be6fab65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9be6fab65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9be6fab65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f216352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bf216352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f216352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f216352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88a2c91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88a2c91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88a2c91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88a2c91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88a2c91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88a2c91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88a2c91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88a2c91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8bf521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8bf521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9be6fab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9be6fab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9be6fab6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9be6fab6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9be6fab65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9be6fab65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ftwaretestingfundamentals.com/def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36000" y="577475"/>
            <a:ext cx="5085000" cy="805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QA manual lesson #8</a:t>
            </a:r>
            <a:endParaRPr/>
          </a:p>
          <a:p>
            <a:pPr indent="0" lvl="0" marL="0" rtl="0" algn="l">
              <a:spcBef>
                <a:spcPts val="0"/>
              </a:spcBef>
              <a:spcAft>
                <a:spcPts val="0"/>
              </a:spcAft>
              <a:buNone/>
            </a:pPr>
            <a:r>
              <a:rPr lang="en"/>
              <a:t>60 min</a:t>
            </a:r>
            <a:endParaRPr/>
          </a:p>
        </p:txBody>
      </p:sp>
      <p:sp>
        <p:nvSpPr>
          <p:cNvPr id="278" name="Google Shape;278;p13"/>
          <p:cNvSpPr txBox="1"/>
          <p:nvPr>
            <p:ph idx="1" type="subTitle"/>
          </p:nvPr>
        </p:nvSpPr>
        <p:spPr>
          <a:xfrm>
            <a:off x="770300" y="1876350"/>
            <a:ext cx="4255500" cy="190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Test design.</a:t>
            </a:r>
            <a:endParaRPr sz="1500"/>
          </a:p>
          <a:p>
            <a:pPr indent="-323850" lvl="0" marL="457200" rtl="0" algn="l">
              <a:spcBef>
                <a:spcPts val="0"/>
              </a:spcBef>
              <a:spcAft>
                <a:spcPts val="0"/>
              </a:spcAft>
              <a:buSzPts val="1500"/>
              <a:buAutoNum type="arabicPeriod"/>
            </a:pPr>
            <a:r>
              <a:rPr lang="en" sz="1500"/>
              <a:t>Bug.</a:t>
            </a:r>
            <a:endParaRPr sz="1500"/>
          </a:p>
          <a:p>
            <a:pPr indent="-323850" lvl="0" marL="457200" rtl="0" algn="l">
              <a:spcBef>
                <a:spcPts val="0"/>
              </a:spcBef>
              <a:spcAft>
                <a:spcPts val="0"/>
              </a:spcAft>
              <a:buSzPts val="1500"/>
              <a:buAutoNum type="arabicPeriod"/>
            </a:pPr>
            <a:r>
              <a:rPr lang="en" sz="1500"/>
              <a:t>Interview Q&amp;A.</a:t>
            </a:r>
            <a:endParaRPr sz="1500"/>
          </a:p>
        </p:txBody>
      </p:sp>
      <p:sp>
        <p:nvSpPr>
          <p:cNvPr id="279" name="Google Shape;279;p13"/>
          <p:cNvSpPr txBox="1"/>
          <p:nvPr/>
        </p:nvSpPr>
        <p:spPr>
          <a:xfrm>
            <a:off x="7157925" y="70250"/>
            <a:ext cx="1881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solidFill>
                  <a:srgbClr val="0C343D"/>
                </a:solidFill>
                <a:latin typeface="Nunito"/>
                <a:ea typeface="Nunito"/>
                <a:cs typeface="Nunito"/>
                <a:sym typeface="Nunito"/>
              </a:rPr>
              <a:t>Created by Nataliia Postyka</a:t>
            </a:r>
            <a:endParaRPr b="1" i="1" sz="700">
              <a:solidFill>
                <a:srgbClr val="0C343D"/>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idx="1" type="body"/>
          </p:nvPr>
        </p:nvSpPr>
        <p:spPr>
          <a:xfrm>
            <a:off x="323675" y="129475"/>
            <a:ext cx="4741800" cy="4369800"/>
          </a:xfrm>
          <a:prstGeom prst="rect">
            <a:avLst/>
          </a:prstGeom>
        </p:spPr>
        <p:txBody>
          <a:bodyPr anchorCtr="0" anchor="t" bIns="91425" lIns="91425" spcFirstLastPara="1" rIns="91425" wrap="square" tIns="91425">
            <a:normAutofit fontScale="25000" lnSpcReduction="20000"/>
          </a:bodyPr>
          <a:lstStyle/>
          <a:p>
            <a:pPr indent="0" lvl="0" marL="0" rtl="0" algn="l">
              <a:lnSpc>
                <a:spcPct val="135000"/>
              </a:lnSpc>
              <a:spcBef>
                <a:spcPts val="0"/>
              </a:spcBef>
              <a:spcAft>
                <a:spcPts val="0"/>
              </a:spcAft>
              <a:buNone/>
            </a:pPr>
            <a:r>
              <a:rPr b="1" lang="en" sz="4100">
                <a:solidFill>
                  <a:srgbClr val="222222"/>
                </a:solidFill>
                <a:highlight>
                  <a:srgbClr val="FFFFFF"/>
                </a:highlight>
                <a:latin typeface="Arial"/>
                <a:ea typeface="Arial"/>
                <a:cs typeface="Arial"/>
                <a:sym typeface="Arial"/>
              </a:rPr>
              <a:t>What is 'Defect Triage'?</a:t>
            </a:r>
            <a:endParaRPr b="1" sz="4100">
              <a:solidFill>
                <a:srgbClr val="222222"/>
              </a:solidFill>
              <a:highlight>
                <a:srgbClr val="FFFFFF"/>
              </a:highlight>
              <a:latin typeface="Arial"/>
              <a:ea typeface="Arial"/>
              <a:cs typeface="Arial"/>
              <a:sym typeface="Arial"/>
            </a:endParaRPr>
          </a:p>
          <a:p>
            <a:pPr indent="0" lvl="0" marL="0" rtl="0" algn="l">
              <a:lnSpc>
                <a:spcPct val="135000"/>
              </a:lnSpc>
              <a:spcBef>
                <a:spcPts val="100"/>
              </a:spcBef>
              <a:spcAft>
                <a:spcPts val="0"/>
              </a:spcAft>
              <a:buNone/>
            </a:pPr>
            <a:r>
              <a:rPr lang="en" sz="4100">
                <a:solidFill>
                  <a:srgbClr val="222222"/>
                </a:solidFill>
                <a:highlight>
                  <a:srgbClr val="FFFFFF"/>
                </a:highlight>
                <a:latin typeface="Arial"/>
                <a:ea typeface="Arial"/>
                <a:cs typeface="Arial"/>
                <a:sym typeface="Arial"/>
              </a:rPr>
              <a:t>Defect triage is a process where each bug is prioritized based on its severity, frequency, risk, etc. Triage term is used in the Software testing / QA to define the severity and priority of new defects.</a:t>
            </a:r>
            <a:endParaRPr sz="4100">
              <a:solidFill>
                <a:srgbClr val="222222"/>
              </a:solidFill>
              <a:highlight>
                <a:srgbClr val="FFFFFF"/>
              </a:highlight>
              <a:latin typeface="Arial"/>
              <a:ea typeface="Arial"/>
              <a:cs typeface="Arial"/>
              <a:sym typeface="Arial"/>
            </a:endParaRPr>
          </a:p>
          <a:p>
            <a:pPr indent="0" lvl="0" marL="0" rtl="0" algn="l">
              <a:lnSpc>
                <a:spcPct val="135000"/>
              </a:lnSpc>
              <a:spcBef>
                <a:spcPts val="100"/>
              </a:spcBef>
              <a:spcAft>
                <a:spcPts val="0"/>
              </a:spcAft>
              <a:buNone/>
            </a:pPr>
            <a:r>
              <a:rPr b="1" lang="en" sz="4100">
                <a:solidFill>
                  <a:srgbClr val="222222"/>
                </a:solidFill>
                <a:highlight>
                  <a:srgbClr val="FFFFFF"/>
                </a:highlight>
                <a:latin typeface="Arial"/>
                <a:ea typeface="Arial"/>
                <a:cs typeface="Arial"/>
                <a:sym typeface="Arial"/>
              </a:rPr>
              <a:t>Roles and Responsibilities of participants during 'Defect Triage.'</a:t>
            </a:r>
            <a:endParaRPr b="1" sz="4100">
              <a:solidFill>
                <a:srgbClr val="222222"/>
              </a:solidFill>
              <a:highlight>
                <a:srgbClr val="FFFFFF"/>
              </a:highlight>
              <a:latin typeface="Arial"/>
              <a:ea typeface="Arial"/>
              <a:cs typeface="Arial"/>
              <a:sym typeface="Arial"/>
            </a:endParaRPr>
          </a:p>
          <a:p>
            <a:pPr indent="0" lvl="0" marL="0" rtl="0" algn="l">
              <a:lnSpc>
                <a:spcPct val="135000"/>
              </a:lnSpc>
              <a:spcBef>
                <a:spcPts val="100"/>
              </a:spcBef>
              <a:spcAft>
                <a:spcPts val="0"/>
              </a:spcAft>
              <a:buNone/>
            </a:pPr>
            <a:r>
              <a:rPr b="1" lang="en" sz="4100">
                <a:solidFill>
                  <a:srgbClr val="222222"/>
                </a:solidFill>
                <a:highlight>
                  <a:srgbClr val="FFFFFF"/>
                </a:highlight>
                <a:latin typeface="Arial"/>
                <a:ea typeface="Arial"/>
                <a:cs typeface="Arial"/>
                <a:sym typeface="Arial"/>
              </a:rPr>
              <a:t>Test Team Leader</a:t>
            </a:r>
            <a:endParaRPr b="1"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Scheduled bug triage meeting and send meeting notification for attendees.</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Create a defect report and send it to all attendees before the meeting.</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Assign priority and severity of the defects.</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Give a presentation so that other members understand Root Cause of defect.</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Every meeting note is captured and sent to meeting attendees.</a:t>
            </a:r>
            <a:endParaRPr sz="4100">
              <a:solidFill>
                <a:srgbClr val="222222"/>
              </a:solidFill>
              <a:highlight>
                <a:srgbClr val="FFFFFF"/>
              </a:highlight>
              <a:latin typeface="Arial"/>
              <a:ea typeface="Arial"/>
              <a:cs typeface="Arial"/>
              <a:sym typeface="Arial"/>
            </a:endParaRPr>
          </a:p>
          <a:p>
            <a:pPr indent="0" lvl="0" marL="0" rtl="0" algn="l">
              <a:lnSpc>
                <a:spcPct val="135000"/>
              </a:lnSpc>
              <a:spcBef>
                <a:spcPts val="100"/>
              </a:spcBef>
              <a:spcAft>
                <a:spcPts val="0"/>
              </a:spcAft>
              <a:buNone/>
            </a:pPr>
            <a:r>
              <a:rPr b="1" lang="en" sz="4100">
                <a:solidFill>
                  <a:srgbClr val="222222"/>
                </a:solidFill>
                <a:highlight>
                  <a:srgbClr val="FFFFFF"/>
                </a:highlight>
                <a:latin typeface="Arial"/>
                <a:ea typeface="Arial"/>
                <a:cs typeface="Arial"/>
                <a:sym typeface="Arial"/>
              </a:rPr>
              <a:t>Development Lead</a:t>
            </a:r>
            <a:endParaRPr b="1"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Helps in the prioritization of the defects.</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Discuss defect difficulty and explain the risk involved because of that defect.</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Allocate work to fix defects to relevant developers.</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Update the defect resolution and include development notes in case any information is missing or any additional information needed by developers.</a:t>
            </a:r>
            <a:endParaRPr sz="4100">
              <a:solidFill>
                <a:srgbClr val="222222"/>
              </a:solidFill>
              <a:highlight>
                <a:srgbClr val="FFFFFF"/>
              </a:highlight>
              <a:latin typeface="Arial"/>
              <a:ea typeface="Arial"/>
              <a:cs typeface="Arial"/>
              <a:sym typeface="Arial"/>
            </a:endParaRPr>
          </a:p>
          <a:p>
            <a:pPr indent="0" lvl="0" marL="0" rtl="0" algn="l">
              <a:lnSpc>
                <a:spcPct val="135000"/>
              </a:lnSpc>
              <a:spcBef>
                <a:spcPts val="100"/>
              </a:spcBef>
              <a:spcAft>
                <a:spcPts val="0"/>
              </a:spcAft>
              <a:buNone/>
            </a:pPr>
            <a:r>
              <a:rPr b="1" lang="en" sz="4100">
                <a:solidFill>
                  <a:srgbClr val="222222"/>
                </a:solidFill>
                <a:highlight>
                  <a:srgbClr val="FFFFFF"/>
                </a:highlight>
                <a:latin typeface="Arial"/>
                <a:ea typeface="Arial"/>
                <a:cs typeface="Arial"/>
                <a:sym typeface="Arial"/>
              </a:rPr>
              <a:t>Project Manager</a:t>
            </a:r>
            <a:endParaRPr b="1"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Help in the prioritization of the defects.</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Discuss the next iteration release date for QA.</a:t>
            </a:r>
            <a:endParaRPr sz="4100">
              <a:solidFill>
                <a:srgbClr val="222222"/>
              </a:solidFill>
              <a:highlight>
                <a:srgbClr val="FFFFFF"/>
              </a:highlight>
              <a:latin typeface="Arial"/>
              <a:ea typeface="Arial"/>
              <a:cs typeface="Arial"/>
              <a:sym typeface="Arial"/>
            </a:endParaRPr>
          </a:p>
          <a:p>
            <a:pPr indent="-293687" lvl="0" marL="457200" rtl="0" algn="l">
              <a:lnSpc>
                <a:spcPct val="135000"/>
              </a:lnSpc>
              <a:spcBef>
                <a:spcPts val="100"/>
              </a:spcBef>
              <a:spcAft>
                <a:spcPts val="0"/>
              </a:spcAft>
              <a:buClr>
                <a:srgbClr val="222222"/>
              </a:buClr>
              <a:buSzPct val="100000"/>
              <a:buFont typeface="Arial"/>
              <a:buChar char="●"/>
            </a:pPr>
            <a:r>
              <a:rPr lang="en" sz="4100">
                <a:solidFill>
                  <a:srgbClr val="222222"/>
                </a:solidFill>
                <a:highlight>
                  <a:srgbClr val="FFFFFF"/>
                </a:highlight>
                <a:latin typeface="Arial"/>
                <a:ea typeface="Arial"/>
                <a:cs typeface="Arial"/>
                <a:sym typeface="Arial"/>
              </a:rPr>
              <a:t>Need to make sure that related user representatives are also invited to the bug triage meeting.</a:t>
            </a:r>
            <a:endParaRPr sz="4100">
              <a:solidFill>
                <a:srgbClr val="222222"/>
              </a:solidFill>
              <a:highlight>
                <a:srgbClr val="FFFFFF"/>
              </a:highlight>
              <a:latin typeface="Arial"/>
              <a:ea typeface="Arial"/>
              <a:cs typeface="Arial"/>
              <a:sym typeface="Arial"/>
            </a:endParaRPr>
          </a:p>
          <a:p>
            <a:pPr indent="0" lvl="0" marL="0" rtl="0" algn="l">
              <a:spcBef>
                <a:spcPts val="100"/>
              </a:spcBef>
              <a:spcAft>
                <a:spcPts val="1200"/>
              </a:spcAft>
              <a:buNone/>
            </a:pPr>
            <a:r>
              <a:t/>
            </a:r>
            <a:endParaRPr/>
          </a:p>
        </p:txBody>
      </p:sp>
      <p:sp>
        <p:nvSpPr>
          <p:cNvPr id="331" name="Google Shape;331;p22"/>
          <p:cNvSpPr txBox="1"/>
          <p:nvPr/>
        </p:nvSpPr>
        <p:spPr>
          <a:xfrm>
            <a:off x="5195075" y="258950"/>
            <a:ext cx="3867900" cy="4999800"/>
          </a:xfrm>
          <a:prstGeom prst="rect">
            <a:avLst/>
          </a:prstGeom>
          <a:noFill/>
          <a:ln>
            <a:noFill/>
          </a:ln>
        </p:spPr>
        <p:txBody>
          <a:bodyPr anchorCtr="0" anchor="t" bIns="91425" lIns="91425" spcFirstLastPara="1" rIns="91425" wrap="square" tIns="91425">
            <a:spAutoFit/>
          </a:bodyPr>
          <a:lstStyle/>
          <a:p>
            <a:pPr indent="0" lvl="0" marL="0" rtl="0" algn="l">
              <a:lnSpc>
                <a:spcPct val="155000"/>
              </a:lnSpc>
              <a:spcBef>
                <a:spcPts val="0"/>
              </a:spcBef>
              <a:spcAft>
                <a:spcPts val="0"/>
              </a:spcAft>
              <a:buNone/>
            </a:pPr>
            <a:r>
              <a:rPr b="1" lang="en" sz="1000">
                <a:solidFill>
                  <a:srgbClr val="222222"/>
                </a:solidFill>
                <a:highlight>
                  <a:srgbClr val="FFFFFF"/>
                </a:highlight>
              </a:rPr>
              <a:t>What happens during 'Defect Triage' Meeting?</a:t>
            </a:r>
            <a:endParaRPr b="1"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Test Team leader sends out a bug report with the new defects. During the defect triage meeting, each defect is analyzed to see whether right priority and severity are assigned to it.</a:t>
            </a:r>
            <a:endParaRPr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Priorities are rearranged if needed.</a:t>
            </a:r>
            <a:endParaRPr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Defects are analyzed and evaluated by the degree of their severity.</a:t>
            </a:r>
            <a:endParaRPr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This include discussion regarding the complexity of the defect, risks, rejection, reassignment of errors is done.</a:t>
            </a:r>
            <a:endParaRPr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Updates are captured in bug tracking system.</a:t>
            </a:r>
            <a:endParaRPr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The QA engineer will make the changes to each defect and discuss them with each attendee.</a:t>
            </a:r>
            <a:endParaRPr sz="1000">
              <a:solidFill>
                <a:srgbClr val="222222"/>
              </a:solidFill>
              <a:highlight>
                <a:srgbClr val="FFFFFF"/>
              </a:highlight>
            </a:endParaRPr>
          </a:p>
          <a:p>
            <a:pPr indent="-292100" lvl="0" marL="457200" rtl="0" algn="l">
              <a:lnSpc>
                <a:spcPct val="155000"/>
              </a:lnSpc>
              <a:spcBef>
                <a:spcPts val="100"/>
              </a:spcBef>
              <a:spcAft>
                <a:spcPts val="0"/>
              </a:spcAft>
              <a:buClr>
                <a:srgbClr val="222222"/>
              </a:buClr>
              <a:buSzPts val="1000"/>
              <a:buChar char="●"/>
            </a:pPr>
            <a:r>
              <a:rPr lang="en" sz="1000">
                <a:solidFill>
                  <a:srgbClr val="222222"/>
                </a:solidFill>
                <a:highlight>
                  <a:srgbClr val="FFFFFF"/>
                </a:highlight>
              </a:rPr>
              <a:t>The "Comments" field is updated correctly by noting essential points of the meeting.</a:t>
            </a:r>
            <a:endParaRPr sz="1000">
              <a:solidFill>
                <a:srgbClr val="222222"/>
              </a:solidFill>
              <a:highlight>
                <a:srgbClr val="FFFFFF"/>
              </a:highlight>
            </a:endParaRPr>
          </a:p>
          <a:p>
            <a:pPr indent="0" lvl="0" marL="0" rtl="0" algn="l">
              <a:lnSpc>
                <a:spcPct val="155000"/>
              </a:lnSpc>
              <a:spcBef>
                <a:spcPts val="100"/>
              </a:spcBef>
              <a:spcAft>
                <a:spcPts val="0"/>
              </a:spcAft>
              <a:buNone/>
            </a:pPr>
            <a:r>
              <a:rPr b="1" lang="en" sz="1000">
                <a:solidFill>
                  <a:srgbClr val="222222"/>
                </a:solidFill>
                <a:highlight>
                  <a:srgbClr val="FFFFFF"/>
                </a:highlight>
              </a:rPr>
              <a:t>What is the outcome of the 'Defect Triage'?</a:t>
            </a:r>
            <a:endParaRPr b="1" sz="1000">
              <a:solidFill>
                <a:srgbClr val="222222"/>
              </a:solidFill>
              <a:highlight>
                <a:srgbClr val="FFFFFF"/>
              </a:highlight>
            </a:endParaRPr>
          </a:p>
          <a:p>
            <a:pPr indent="0" lvl="0" marL="0" rtl="0" algn="l">
              <a:lnSpc>
                <a:spcPct val="155000"/>
              </a:lnSpc>
              <a:spcBef>
                <a:spcPts val="100"/>
              </a:spcBef>
              <a:spcAft>
                <a:spcPts val="0"/>
              </a:spcAft>
              <a:buNone/>
            </a:pPr>
            <a:r>
              <a:rPr lang="en" sz="1000">
                <a:solidFill>
                  <a:srgbClr val="222222"/>
                </a:solidFill>
                <a:highlight>
                  <a:srgbClr val="FFFFFF"/>
                </a:highlight>
              </a:rPr>
              <a:t>At the end of every meeting, Defect Triage Metrics will be prepared and given to all the attendees. This report acts as the meeting minutes which will prove helpful for future meetings.</a:t>
            </a:r>
            <a:endParaRPr sz="1000">
              <a:solidFill>
                <a:srgbClr val="222222"/>
              </a:solidFill>
              <a:highlight>
                <a:srgbClr val="FFFFFF"/>
              </a:highlight>
            </a:endParaRPr>
          </a:p>
          <a:p>
            <a:pPr indent="0" lvl="0" marL="0" rtl="0" algn="l">
              <a:lnSpc>
                <a:spcPct val="155000"/>
              </a:lnSpc>
              <a:spcBef>
                <a:spcPts val="100"/>
              </a:spcBef>
              <a:spcAft>
                <a:spcPts val="100"/>
              </a:spcAft>
              <a:buNone/>
            </a:pPr>
            <a:r>
              <a:t/>
            </a: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1197625" y="339875"/>
            <a:ext cx="71367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highlight>
                  <a:srgbClr val="FFFFFF"/>
                </a:highlight>
                <a:latin typeface="Roboto"/>
                <a:ea typeface="Roboto"/>
                <a:cs typeface="Roboto"/>
                <a:sym typeface="Roboto"/>
              </a:rPr>
              <a:t>How much the bug is affecting the functionality of the application?</a:t>
            </a:r>
            <a:endParaRPr sz="15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000000"/>
                </a:solidFill>
                <a:highlight>
                  <a:srgbClr val="FFFFFF"/>
                </a:highlight>
                <a:latin typeface="Roboto"/>
                <a:ea typeface="Roboto"/>
                <a:cs typeface="Roboto"/>
                <a:sym typeface="Roboto"/>
              </a:rPr>
              <a:t>High Priority and Low Severity:</a:t>
            </a:r>
            <a:endParaRPr b="1">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000000"/>
                </a:solidFill>
                <a:highlight>
                  <a:srgbClr val="FFFFFF"/>
                </a:highlight>
                <a:latin typeface="Roboto"/>
                <a:ea typeface="Roboto"/>
                <a:cs typeface="Roboto"/>
                <a:sym typeface="Roboto"/>
              </a:rPr>
              <a:t>Company logo is not properly displayed on their website.</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000000"/>
                </a:solidFill>
                <a:highlight>
                  <a:srgbClr val="FFFFFF"/>
                </a:highlight>
                <a:latin typeface="Roboto"/>
                <a:ea typeface="Roboto"/>
                <a:cs typeface="Roboto"/>
                <a:sym typeface="Roboto"/>
              </a:rPr>
              <a:t>High Priority and High Severity:</a:t>
            </a:r>
            <a:endParaRPr b="1">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000000"/>
                </a:solidFill>
                <a:highlight>
                  <a:srgbClr val="FFFFFF"/>
                </a:highlight>
                <a:latin typeface="Roboto"/>
                <a:ea typeface="Roboto"/>
                <a:cs typeface="Roboto"/>
                <a:sym typeface="Roboto"/>
              </a:rPr>
              <a:t>Suppose you are doing online shopping and filled payment information, but after submitting the form, you get a message like "Order has been cancelled."</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000000"/>
                </a:solidFill>
                <a:highlight>
                  <a:srgbClr val="FFFFFF"/>
                </a:highlight>
                <a:latin typeface="Roboto"/>
                <a:ea typeface="Roboto"/>
                <a:cs typeface="Roboto"/>
                <a:sym typeface="Roboto"/>
              </a:rPr>
              <a:t>Low Priority and High Severity:</a:t>
            </a:r>
            <a:endParaRPr b="1">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000000"/>
                </a:solidFill>
                <a:highlight>
                  <a:srgbClr val="FFFFFF"/>
                </a:highlight>
                <a:latin typeface="Roboto"/>
                <a:ea typeface="Roboto"/>
                <a:cs typeface="Roboto"/>
                <a:sym typeface="Roboto"/>
              </a:rPr>
              <a:t>If we have a typical scenario in which the application get crashed, but that scenario exists rarely.</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000000"/>
                </a:solidFill>
                <a:highlight>
                  <a:srgbClr val="FFFFFF"/>
                </a:highlight>
                <a:latin typeface="Roboto"/>
                <a:ea typeface="Roboto"/>
                <a:cs typeface="Roboto"/>
                <a:sym typeface="Roboto"/>
              </a:rPr>
              <a:t>Low Priority and Low Severity:</a:t>
            </a:r>
            <a:endParaRPr b="1">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000000"/>
                </a:solidFill>
                <a:highlight>
                  <a:srgbClr val="FFFFFF"/>
                </a:highlight>
                <a:latin typeface="Roboto"/>
                <a:ea typeface="Roboto"/>
                <a:cs typeface="Roboto"/>
                <a:sym typeface="Roboto"/>
              </a:rPr>
              <a:t>There is a mistake like "You have registered success" instead of successfully, success is written.</a:t>
            </a:r>
            <a:endParaRPr sz="1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idx="1" type="body"/>
          </p:nvPr>
        </p:nvSpPr>
        <p:spPr>
          <a:xfrm>
            <a:off x="1165250" y="258950"/>
            <a:ext cx="7784400" cy="46446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b="1" lang="en" sz="2321">
                <a:solidFill>
                  <a:srgbClr val="3A3A3A"/>
                </a:solidFill>
                <a:highlight>
                  <a:srgbClr val="FFFFFF"/>
                </a:highlight>
                <a:latin typeface="Roboto"/>
                <a:ea typeface="Roboto"/>
                <a:cs typeface="Roboto"/>
                <a:sym typeface="Roboto"/>
              </a:rPr>
              <a:t>What is a defect?</a:t>
            </a:r>
            <a:endParaRPr b="1" sz="2321">
              <a:solidFill>
                <a:srgbClr val="3A3A3A"/>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900">
                <a:solidFill>
                  <a:srgbClr val="000000"/>
                </a:solidFill>
                <a:highlight>
                  <a:srgbClr val="FFFFFF"/>
                </a:highlight>
                <a:latin typeface="Roboto"/>
                <a:ea typeface="Roboto"/>
                <a:cs typeface="Roboto"/>
                <a:sym typeface="Roboto"/>
              </a:rPr>
              <a:t>The variation between the actual results and expected results is known as defect.</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900">
                <a:solidFill>
                  <a:srgbClr val="000000"/>
                </a:solidFill>
                <a:highlight>
                  <a:srgbClr val="FFFFFF"/>
                </a:highlight>
                <a:latin typeface="Roboto"/>
                <a:ea typeface="Roboto"/>
                <a:cs typeface="Roboto"/>
                <a:sym typeface="Roboto"/>
              </a:rPr>
              <a:t>If a developer finds an issue and corrects it by himself in the development phase then it’s called a defect.</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1" lang="en" sz="2321">
                <a:solidFill>
                  <a:srgbClr val="3A3A3A"/>
                </a:solidFill>
                <a:highlight>
                  <a:srgbClr val="FFFFFF"/>
                </a:highlight>
                <a:latin typeface="Roboto"/>
                <a:ea typeface="Roboto"/>
                <a:cs typeface="Roboto"/>
                <a:sym typeface="Roboto"/>
              </a:rPr>
              <a:t>What is a bug?</a:t>
            </a:r>
            <a:endParaRPr b="1" sz="2321">
              <a:solidFill>
                <a:srgbClr val="3A3A3A"/>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900">
                <a:solidFill>
                  <a:srgbClr val="000000"/>
                </a:solidFill>
                <a:highlight>
                  <a:srgbClr val="FFFFFF"/>
                </a:highlight>
                <a:latin typeface="Roboto"/>
                <a:ea typeface="Roboto"/>
                <a:cs typeface="Roboto"/>
                <a:sym typeface="Roboto"/>
              </a:rPr>
              <a:t>If testers find any mismatch in the application/system in testing phase then they call it as Bug.</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900">
                <a:solidFill>
                  <a:srgbClr val="000000"/>
                </a:solidFill>
                <a:highlight>
                  <a:srgbClr val="FFFFFF"/>
                </a:highlight>
                <a:latin typeface="Roboto"/>
                <a:ea typeface="Roboto"/>
                <a:cs typeface="Roboto"/>
                <a:sym typeface="Roboto"/>
              </a:rPr>
              <a:t>As I mentioned earlier, there is a contradiction in the usage of Bug and Defect. People widely say the bug is an informal name for the defect.</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1" lang="en" sz="2321">
                <a:solidFill>
                  <a:srgbClr val="3A3A3A"/>
                </a:solidFill>
                <a:highlight>
                  <a:srgbClr val="FFFFFF"/>
                </a:highlight>
                <a:latin typeface="Roboto"/>
                <a:ea typeface="Roboto"/>
                <a:cs typeface="Roboto"/>
                <a:sym typeface="Roboto"/>
              </a:rPr>
              <a:t>What is an error?</a:t>
            </a:r>
            <a:endParaRPr b="1" sz="2321">
              <a:solidFill>
                <a:srgbClr val="3A3A3A"/>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900">
                <a:solidFill>
                  <a:srgbClr val="000000"/>
                </a:solidFill>
                <a:highlight>
                  <a:srgbClr val="FFFFFF"/>
                </a:highlight>
                <a:latin typeface="Roboto"/>
                <a:ea typeface="Roboto"/>
                <a:cs typeface="Roboto"/>
                <a:sym typeface="Roboto"/>
              </a:rPr>
              <a:t>We can’t compile or run a program due to coding mistake in a program. If a developer unable to successfully compile or run a program then they call it as an </a:t>
            </a:r>
            <a:r>
              <a:rPr b="1" lang="en" sz="1900">
                <a:solidFill>
                  <a:srgbClr val="000000"/>
                </a:solidFill>
                <a:highlight>
                  <a:srgbClr val="FFFFFF"/>
                </a:highlight>
                <a:latin typeface="Roboto"/>
                <a:ea typeface="Roboto"/>
                <a:cs typeface="Roboto"/>
                <a:sym typeface="Roboto"/>
              </a:rPr>
              <a:t>error</a:t>
            </a:r>
            <a:r>
              <a:rPr lang="en" sz="1900">
                <a:solidFill>
                  <a:srgbClr val="000000"/>
                </a:solidFill>
                <a:highlight>
                  <a:srgbClr val="FFFFFF"/>
                </a:highlight>
                <a:latin typeface="Roboto"/>
                <a:ea typeface="Roboto"/>
                <a:cs typeface="Roboto"/>
                <a:sym typeface="Roboto"/>
              </a:rPr>
              <a:t>.</a:t>
            </a:r>
            <a:endParaRPr sz="1900">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2321">
              <a:solidFill>
                <a:srgbClr val="000000"/>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b="1" lang="en" sz="2321">
                <a:solidFill>
                  <a:srgbClr val="3A3A3A"/>
                </a:solidFill>
                <a:highlight>
                  <a:srgbClr val="FFFFFF"/>
                </a:highlight>
                <a:latin typeface="Roboto"/>
                <a:ea typeface="Roboto"/>
                <a:cs typeface="Roboto"/>
                <a:sym typeface="Roboto"/>
              </a:rPr>
              <a:t>What is a failure?</a:t>
            </a:r>
            <a:endParaRPr b="1" sz="2321">
              <a:solidFill>
                <a:srgbClr val="3A3A3A"/>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n" sz="1900">
                <a:solidFill>
                  <a:srgbClr val="000000"/>
                </a:solidFill>
                <a:highlight>
                  <a:srgbClr val="FFFFFF"/>
                </a:highlight>
                <a:latin typeface="Roboto"/>
                <a:ea typeface="Roboto"/>
                <a:cs typeface="Roboto"/>
                <a:sym typeface="Roboto"/>
              </a:rPr>
              <a:t>Once the product is deployed and customers find any issues then they call the product as a failure product. After release, if an end user finds an issue then that particular issue is called as </a:t>
            </a:r>
            <a:r>
              <a:rPr b="1" lang="en" sz="1900">
                <a:solidFill>
                  <a:srgbClr val="000000"/>
                </a:solidFill>
                <a:highlight>
                  <a:srgbClr val="FFFFFF"/>
                </a:highlight>
                <a:latin typeface="Roboto"/>
                <a:ea typeface="Roboto"/>
                <a:cs typeface="Roboto"/>
                <a:sym typeface="Roboto"/>
              </a:rPr>
              <a:t>failure.</a:t>
            </a:r>
            <a:endParaRPr b="1" sz="1900">
              <a:solidFill>
                <a:srgbClr val="000000"/>
              </a:solidFill>
              <a:highlight>
                <a:srgbClr val="FFFFFF"/>
              </a:highlight>
              <a:latin typeface="Roboto"/>
              <a:ea typeface="Roboto"/>
              <a:cs typeface="Roboto"/>
              <a:sym typeface="Roboto"/>
            </a:endParaRPr>
          </a:p>
          <a:p>
            <a:pPr indent="0" lvl="0" marL="0" rtl="0" algn="l">
              <a:lnSpc>
                <a:spcPct val="118181"/>
              </a:lnSpc>
              <a:spcBef>
                <a:spcPts val="1500"/>
              </a:spcBef>
              <a:spcAft>
                <a:spcPts val="0"/>
              </a:spcAft>
              <a:buNone/>
            </a:pPr>
            <a:r>
              <a:rPr b="1" lang="en" sz="2321">
                <a:solidFill>
                  <a:srgbClr val="000000"/>
                </a:solidFill>
                <a:highlight>
                  <a:srgbClr val="FFFFFF"/>
                </a:highlight>
                <a:latin typeface="Roboto"/>
                <a:ea typeface="Roboto"/>
                <a:cs typeface="Roboto"/>
                <a:sym typeface="Roboto"/>
              </a:rPr>
              <a:t>Explain bug leakage and bug release.</a:t>
            </a:r>
            <a:endParaRPr b="1" sz="2321">
              <a:solidFill>
                <a:srgbClr val="000000"/>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b="1" lang="en" sz="1900">
                <a:solidFill>
                  <a:srgbClr val="000000"/>
                </a:solidFill>
                <a:highlight>
                  <a:srgbClr val="FFFFFF"/>
                </a:highlight>
                <a:latin typeface="Roboto"/>
                <a:ea typeface="Roboto"/>
                <a:cs typeface="Roboto"/>
                <a:sym typeface="Roboto"/>
              </a:rPr>
              <a:t>Bug Leakage: </a:t>
            </a:r>
            <a:r>
              <a:rPr lang="en" sz="1900">
                <a:solidFill>
                  <a:srgbClr val="000000"/>
                </a:solidFill>
                <a:highlight>
                  <a:srgbClr val="FFFFFF"/>
                </a:highlight>
                <a:latin typeface="Roboto"/>
                <a:ea typeface="Roboto"/>
                <a:cs typeface="Roboto"/>
                <a:sym typeface="Roboto"/>
              </a:rPr>
              <a:t>When customer or end user discovered a bug which can be detected by the testing team. Or when a bug is detected which can be detected in previous build then this is called as Bug Leakage.</a:t>
            </a:r>
            <a:endParaRPr sz="1900">
              <a:solidFill>
                <a:srgbClr val="000000"/>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900">
              <a:solidFill>
                <a:srgbClr val="000000"/>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900">
                <a:solidFill>
                  <a:srgbClr val="000000"/>
                </a:solidFill>
                <a:highlight>
                  <a:srgbClr val="FFFFFF"/>
                </a:highlight>
                <a:latin typeface="Roboto"/>
                <a:ea typeface="Roboto"/>
                <a:cs typeface="Roboto"/>
                <a:sym typeface="Roboto"/>
              </a:rPr>
              <a:t>Bug release: </a:t>
            </a:r>
            <a:r>
              <a:rPr lang="en" sz="1900">
                <a:solidFill>
                  <a:srgbClr val="000000"/>
                </a:solidFill>
                <a:highlight>
                  <a:srgbClr val="FFFFFF"/>
                </a:highlight>
                <a:latin typeface="Roboto"/>
                <a:ea typeface="Roboto"/>
                <a:cs typeface="Roboto"/>
                <a:sym typeface="Roboto"/>
              </a:rPr>
              <a:t>is when a build is handed to testing team with knowing that defect is present in the release. The priority and severity of bug is low. It is done when customer want the application on the time. Customer can tolerate the bug in the released then the delay in getting the application and the cost involved in removing that bug. These bugs are mentioned in the Release Notes handed to client for the future improvement chances.</a:t>
            </a:r>
            <a:endParaRPr b="1" sz="1900">
              <a:solidFill>
                <a:srgbClr val="000000"/>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ph idx="1" type="body"/>
          </p:nvPr>
        </p:nvSpPr>
        <p:spPr>
          <a:xfrm>
            <a:off x="1292750" y="563875"/>
            <a:ext cx="7220700" cy="3837000"/>
          </a:xfrm>
          <a:prstGeom prst="rect">
            <a:avLst/>
          </a:prstGeom>
          <a:ln>
            <a:noFill/>
          </a:ln>
        </p:spPr>
        <p:txBody>
          <a:bodyPr anchorCtr="0" anchor="t" bIns="91425" lIns="91425" spcFirstLastPara="1" rIns="91425" wrap="square" tIns="91425">
            <a:normAutofit fontScale="25000" lnSpcReduction="20000"/>
          </a:bodyPr>
          <a:lstStyle/>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How will you determine what needs to be tested in the product if the requirements are not yet fixed?</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What do you know about acceptance testing?</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Tell us about yourself and your testing experience.</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Why is it important to avoid the pesticide paradox?</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What does a good test case mean?</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What is a test case? What does a test case consist of?</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Please include common "blanks" in documentation.</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If you were given the choice of a development model, what would you choose and why?</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List the basic test design techniques used in black box testing.</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What techniques did you use on your project? Give an example.</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12529"/>
                </a:solidFill>
                <a:highlight>
                  <a:srgbClr val="FFFFFF"/>
                </a:highlight>
                <a:latin typeface="Roboto"/>
                <a:ea typeface="Roboto"/>
                <a:cs typeface="Roboto"/>
                <a:sym typeface="Roboto"/>
              </a:rPr>
              <a:t>What is </a:t>
            </a:r>
            <a:r>
              <a:rPr b="1" lang="en" sz="5200">
                <a:solidFill>
                  <a:srgbClr val="212529"/>
                </a:solidFill>
                <a:highlight>
                  <a:srgbClr val="FFFFFF"/>
                </a:highlight>
                <a:latin typeface="Roboto"/>
                <a:ea typeface="Roboto"/>
                <a:cs typeface="Roboto"/>
                <a:sym typeface="Roboto"/>
              </a:rPr>
              <a:t>traceability</a:t>
            </a:r>
            <a:r>
              <a:rPr b="1" lang="en" sz="5200">
                <a:solidFill>
                  <a:srgbClr val="212529"/>
                </a:solidFill>
                <a:highlight>
                  <a:srgbClr val="FFFFFF"/>
                </a:highlight>
                <a:latin typeface="Roboto"/>
                <a:ea typeface="Roboto"/>
                <a:cs typeface="Roboto"/>
                <a:sym typeface="Roboto"/>
              </a:rPr>
              <a:t> matrix? Do you use it on you project? </a:t>
            </a:r>
            <a:endParaRPr b="1" sz="5200">
              <a:solidFill>
                <a:srgbClr val="212529"/>
              </a:solidFill>
              <a:highlight>
                <a:srgbClr val="FFFFFF"/>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000000"/>
                </a:solidFill>
                <a:highlight>
                  <a:schemeClr val="lt1"/>
                </a:highlight>
                <a:latin typeface="Roboto"/>
                <a:ea typeface="Roboto"/>
                <a:cs typeface="Roboto"/>
                <a:sym typeface="Roboto"/>
              </a:rPr>
              <a:t>What is bug?</a:t>
            </a:r>
            <a:endParaRPr b="1" sz="5200">
              <a:solidFill>
                <a:srgbClr val="000000"/>
              </a:solidFill>
              <a:highlight>
                <a:schemeClr val="lt1"/>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000000"/>
                </a:solidFill>
                <a:highlight>
                  <a:schemeClr val="lt1"/>
                </a:highlight>
                <a:latin typeface="Roboto"/>
                <a:ea typeface="Roboto"/>
                <a:cs typeface="Roboto"/>
                <a:sym typeface="Roboto"/>
              </a:rPr>
              <a:t>Bug life cycle?</a:t>
            </a:r>
            <a:endParaRPr b="1" sz="5200">
              <a:solidFill>
                <a:srgbClr val="000000"/>
              </a:solidFill>
              <a:highlight>
                <a:schemeClr val="lt1"/>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202124"/>
                </a:solidFill>
                <a:highlight>
                  <a:schemeClr val="lt1"/>
                </a:highlight>
                <a:latin typeface="Roboto"/>
                <a:ea typeface="Roboto"/>
                <a:cs typeface="Roboto"/>
                <a:sym typeface="Roboto"/>
              </a:rPr>
              <a:t>What is triage in testing?</a:t>
            </a:r>
            <a:endParaRPr b="1" sz="5200">
              <a:solidFill>
                <a:srgbClr val="000000"/>
              </a:solidFill>
              <a:highlight>
                <a:schemeClr val="lt1"/>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000000"/>
                </a:solidFill>
                <a:highlight>
                  <a:schemeClr val="lt1"/>
                </a:highlight>
                <a:latin typeface="Roboto"/>
                <a:ea typeface="Roboto"/>
                <a:cs typeface="Roboto"/>
                <a:sym typeface="Roboto"/>
              </a:rPr>
              <a:t>What is severity and priority of bug? Give some example.</a:t>
            </a:r>
            <a:endParaRPr b="1" sz="5200">
              <a:solidFill>
                <a:srgbClr val="000000"/>
              </a:solidFill>
              <a:highlight>
                <a:schemeClr val="lt1"/>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000000"/>
                </a:solidFill>
                <a:highlight>
                  <a:schemeClr val="lt1"/>
                </a:highlight>
                <a:latin typeface="Roboto"/>
                <a:ea typeface="Roboto"/>
                <a:cs typeface="Roboto"/>
                <a:sym typeface="Roboto"/>
              </a:rPr>
              <a:t>How much the bug is affecting the functionality of the application?</a:t>
            </a:r>
            <a:endParaRPr b="1" sz="5200">
              <a:solidFill>
                <a:srgbClr val="000000"/>
              </a:solidFill>
              <a:highlight>
                <a:schemeClr val="lt1"/>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000000"/>
                </a:solidFill>
                <a:highlight>
                  <a:schemeClr val="lt1"/>
                </a:highlight>
                <a:latin typeface="Roboto"/>
                <a:ea typeface="Roboto"/>
                <a:cs typeface="Roboto"/>
                <a:sym typeface="Roboto"/>
              </a:rPr>
              <a:t>Explain bug leakage and bug release.</a:t>
            </a:r>
            <a:endParaRPr b="1" sz="5200">
              <a:solidFill>
                <a:srgbClr val="000000"/>
              </a:solidFill>
              <a:highlight>
                <a:schemeClr val="lt1"/>
              </a:highlight>
              <a:latin typeface="Roboto"/>
              <a:ea typeface="Roboto"/>
              <a:cs typeface="Roboto"/>
              <a:sym typeface="Roboto"/>
            </a:endParaRPr>
          </a:p>
          <a:p>
            <a:pPr indent="-311150" lvl="0" marL="457200" rtl="0" algn="l">
              <a:lnSpc>
                <a:spcPct val="130000"/>
              </a:lnSpc>
              <a:spcBef>
                <a:spcPts val="0"/>
              </a:spcBef>
              <a:spcAft>
                <a:spcPts val="0"/>
              </a:spcAft>
              <a:buClr>
                <a:srgbClr val="212529"/>
              </a:buClr>
              <a:buSzPct val="100000"/>
              <a:buFont typeface="Roboto"/>
              <a:buAutoNum type="arabicPeriod"/>
            </a:pPr>
            <a:r>
              <a:rPr b="1" lang="en" sz="5200">
                <a:solidFill>
                  <a:srgbClr val="000000"/>
                </a:solidFill>
                <a:latin typeface="Roboto"/>
                <a:ea typeface="Roboto"/>
                <a:cs typeface="Roboto"/>
                <a:sym typeface="Roboto"/>
              </a:rPr>
              <a:t>What are the things the tests ensure?</a:t>
            </a:r>
            <a:endParaRPr b="1" sz="5200">
              <a:solidFill>
                <a:srgbClr val="212529"/>
              </a:solidFill>
              <a:highlight>
                <a:srgbClr val="FFFFFF"/>
              </a:highlight>
              <a:latin typeface="Roboto"/>
              <a:ea typeface="Roboto"/>
              <a:cs typeface="Roboto"/>
              <a:sym typeface="Roboto"/>
            </a:endParaRPr>
          </a:p>
          <a:p>
            <a:pPr indent="0" lvl="0" marL="457200" rtl="0" algn="l">
              <a:lnSpc>
                <a:spcPct val="150000"/>
              </a:lnSpc>
              <a:spcBef>
                <a:spcPts val="0"/>
              </a:spcBef>
              <a:spcAft>
                <a:spcPts val="0"/>
              </a:spcAft>
              <a:buNone/>
            </a:pPr>
            <a:r>
              <a:t/>
            </a:r>
            <a:endParaRPr b="1" sz="5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5200">
                <a:solidFill>
                  <a:srgbClr val="000000"/>
                </a:solidFill>
                <a:highlight>
                  <a:srgbClr val="FFFFFF"/>
                </a:highlight>
                <a:latin typeface="Roboto"/>
                <a:ea typeface="Roboto"/>
                <a:cs typeface="Roboto"/>
                <a:sym typeface="Roboto"/>
              </a:rPr>
              <a:t> </a:t>
            </a:r>
            <a:endParaRPr b="1" sz="4900">
              <a:solidFill>
                <a:srgbClr val="000000"/>
              </a:solidFill>
              <a:latin typeface="Arial"/>
              <a:ea typeface="Arial"/>
              <a:cs typeface="Arial"/>
              <a:sym typeface="Arial"/>
            </a:endParaRPr>
          </a:p>
          <a:p>
            <a:pPr indent="0" lvl="0" marL="0" rtl="0" algn="l">
              <a:spcBef>
                <a:spcPts val="1200"/>
              </a:spcBef>
              <a:spcAft>
                <a:spcPts val="0"/>
              </a:spcAft>
              <a:buNone/>
            </a:pPr>
            <a:r>
              <a:t/>
            </a:r>
            <a:endParaRPr b="1" sz="4900">
              <a:solidFill>
                <a:srgbClr val="000000"/>
              </a:solidFill>
              <a:latin typeface="Roboto"/>
              <a:ea typeface="Roboto"/>
              <a:cs typeface="Roboto"/>
              <a:sym typeface="Roboto"/>
            </a:endParaRPr>
          </a:p>
          <a:p>
            <a:pPr indent="0" lvl="0" marL="0" rtl="0" algn="l">
              <a:spcBef>
                <a:spcPts val="1200"/>
              </a:spcBef>
              <a:spcAft>
                <a:spcPts val="0"/>
              </a:spcAft>
              <a:buNone/>
            </a:pPr>
            <a:r>
              <a:t/>
            </a:r>
            <a:endParaRPr b="1" sz="5200">
              <a:solidFill>
                <a:srgbClr val="000000"/>
              </a:solidFill>
              <a:latin typeface="Roboto"/>
              <a:ea typeface="Roboto"/>
              <a:cs typeface="Roboto"/>
              <a:sym typeface="Roboto"/>
            </a:endParaRPr>
          </a:p>
          <a:p>
            <a:pPr indent="0" lvl="0" marL="0" rtl="0" algn="l">
              <a:spcBef>
                <a:spcPts val="1200"/>
              </a:spcBef>
              <a:spcAft>
                <a:spcPts val="0"/>
              </a:spcAft>
              <a:buNone/>
            </a:pPr>
            <a:r>
              <a:t/>
            </a:r>
            <a:endParaRPr b="1">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solidFill>
                <a:srgbClr val="000000"/>
              </a:solidFill>
              <a:latin typeface="Roboto"/>
              <a:ea typeface="Roboto"/>
              <a:cs typeface="Roboto"/>
              <a:sym typeface="Roboto"/>
            </a:endParaRPr>
          </a:p>
          <a:p>
            <a:pPr indent="0" lvl="0" marL="0" rtl="0" algn="l">
              <a:spcBef>
                <a:spcPts val="1200"/>
              </a:spcBef>
              <a:spcAft>
                <a:spcPts val="0"/>
              </a:spcAft>
              <a:buNone/>
            </a:pPr>
            <a:r>
              <a:t/>
            </a:r>
            <a:endParaRPr b="1" sz="1350">
              <a:solidFill>
                <a:srgbClr val="3A3A3A"/>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350">
              <a:solidFill>
                <a:srgbClr val="3A3A3A"/>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6"/>
          <p:cNvSpPr txBox="1"/>
          <p:nvPr>
            <p:ph type="title"/>
          </p:nvPr>
        </p:nvSpPr>
        <p:spPr>
          <a:xfrm>
            <a:off x="1430275" y="598575"/>
            <a:ext cx="2131800" cy="50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work</a:t>
            </a:r>
            <a:endParaRPr/>
          </a:p>
        </p:txBody>
      </p:sp>
      <p:sp>
        <p:nvSpPr>
          <p:cNvPr id="352" name="Google Shape;352;p26"/>
          <p:cNvSpPr txBox="1"/>
          <p:nvPr>
            <p:ph idx="1" type="body"/>
          </p:nvPr>
        </p:nvSpPr>
        <p:spPr>
          <a:xfrm>
            <a:off x="1279000" y="1100175"/>
            <a:ext cx="7055400" cy="343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Закрепить материал урока</a:t>
            </a:r>
            <a:endParaRPr/>
          </a:p>
          <a:p>
            <a:pPr indent="-311150" lvl="0" marL="457200" rtl="0" algn="l">
              <a:spcBef>
                <a:spcPts val="0"/>
              </a:spcBef>
              <a:spcAft>
                <a:spcPts val="0"/>
              </a:spcAft>
              <a:buSzPts val="1300"/>
              <a:buAutoNum type="arabicPeriod"/>
            </a:pPr>
            <a:r>
              <a:rPr lang="en"/>
              <a:t>Подготовить ответы на вопросы.</a:t>
            </a:r>
            <a:endParaRPr/>
          </a:p>
          <a:p>
            <a:pPr indent="-311150" lvl="0" marL="457200" rtl="0" algn="l">
              <a:spcBef>
                <a:spcPts val="0"/>
              </a:spcBef>
              <a:spcAft>
                <a:spcPts val="0"/>
              </a:spcAft>
              <a:buSzPts val="1300"/>
              <a:buAutoNum type="arabicPeriod"/>
            </a:pPr>
            <a:r>
              <a:rPr lang="en"/>
              <a:t>Пройти 6 секцию QA Manual.</a:t>
            </a:r>
            <a:endParaRPr/>
          </a:p>
          <a:p>
            <a:pPr indent="-311150" lvl="0" marL="457200" rtl="0" algn="l">
              <a:spcBef>
                <a:spcPts val="0"/>
              </a:spcBef>
              <a:spcAft>
                <a:spcPts val="0"/>
              </a:spcAft>
              <a:buSzPts val="1300"/>
              <a:buAutoNum type="arabicPeriod"/>
            </a:pPr>
            <a:r>
              <a:rPr lang="en"/>
              <a:t>Complete task for test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idx="1" type="body"/>
          </p:nvPr>
        </p:nvSpPr>
        <p:spPr>
          <a:xfrm>
            <a:off x="1095650" y="279000"/>
            <a:ext cx="7279200" cy="4585500"/>
          </a:xfrm>
          <a:prstGeom prst="rect">
            <a:avLst/>
          </a:prstGeom>
        </p:spPr>
        <p:txBody>
          <a:bodyPr anchorCtr="0" anchor="t" bIns="91425" lIns="91425" spcFirstLastPara="1" rIns="91425" wrap="square" tIns="91425">
            <a:normAutofit fontScale="55000" lnSpcReduction="20000"/>
          </a:bodyPr>
          <a:lstStyle/>
          <a:p>
            <a:pPr indent="0" lvl="0" marL="457200" rtl="0" algn="l">
              <a:spcBef>
                <a:spcPts val="1800"/>
              </a:spcBef>
              <a:spcAft>
                <a:spcPts val="0"/>
              </a:spcAft>
              <a:buNone/>
            </a:pPr>
            <a:r>
              <a:rPr b="1" lang="en" sz="3250">
                <a:latin typeface="Roboto"/>
                <a:ea typeface="Roboto"/>
                <a:cs typeface="Roboto"/>
                <a:sym typeface="Roboto"/>
              </a:rPr>
              <a:t>Test design </a:t>
            </a:r>
            <a:r>
              <a:rPr b="1" lang="en" sz="3250">
                <a:latin typeface="Roboto"/>
                <a:ea typeface="Roboto"/>
                <a:cs typeface="Roboto"/>
                <a:sym typeface="Roboto"/>
              </a:rPr>
              <a:t>techniques</a:t>
            </a:r>
            <a:endParaRPr b="1" sz="3250">
              <a:latin typeface="Roboto"/>
              <a:ea typeface="Roboto"/>
              <a:cs typeface="Roboto"/>
              <a:sym typeface="Roboto"/>
            </a:endParaRPr>
          </a:p>
          <a:p>
            <a:pPr indent="-305435" lvl="0" marL="457200" rtl="0" algn="l">
              <a:spcBef>
                <a:spcPts val="1800"/>
              </a:spcBef>
              <a:spcAft>
                <a:spcPts val="0"/>
              </a:spcAft>
              <a:buClr>
                <a:srgbClr val="980000"/>
              </a:buClr>
              <a:buSzPct val="100000"/>
              <a:buFont typeface="Roboto"/>
              <a:buChar char="●"/>
            </a:pPr>
            <a:r>
              <a:rPr b="1" lang="en" sz="2200">
                <a:solidFill>
                  <a:srgbClr val="980000"/>
                </a:solidFill>
                <a:highlight>
                  <a:srgbClr val="FFFFFF"/>
                </a:highlight>
                <a:latin typeface="Roboto"/>
                <a:ea typeface="Roboto"/>
                <a:cs typeface="Roboto"/>
                <a:sym typeface="Roboto"/>
              </a:rPr>
              <a:t>Equivalence Class Partitioning</a:t>
            </a:r>
            <a:endParaRPr b="1" sz="2200">
              <a:solidFill>
                <a:srgbClr val="980000"/>
              </a:solidFill>
              <a:highlight>
                <a:srgbClr val="FFFFFF"/>
              </a:highlight>
              <a:latin typeface="Roboto"/>
              <a:ea typeface="Roboto"/>
              <a:cs typeface="Roboto"/>
              <a:sym typeface="Roboto"/>
            </a:endParaRPr>
          </a:p>
          <a:p>
            <a:pPr indent="-305435" lvl="0" marL="457200" rtl="0" algn="l">
              <a:spcBef>
                <a:spcPts val="0"/>
              </a:spcBef>
              <a:spcAft>
                <a:spcPts val="0"/>
              </a:spcAft>
              <a:buClr>
                <a:srgbClr val="980000"/>
              </a:buClr>
              <a:buSzPct val="100000"/>
              <a:buFont typeface="Roboto"/>
              <a:buChar char="●"/>
            </a:pPr>
            <a:r>
              <a:rPr b="1" lang="en" sz="2200">
                <a:solidFill>
                  <a:srgbClr val="980000"/>
                </a:solidFill>
                <a:highlight>
                  <a:srgbClr val="FFFFFF"/>
                </a:highlight>
                <a:latin typeface="Roboto"/>
                <a:ea typeface="Roboto"/>
                <a:cs typeface="Roboto"/>
                <a:sym typeface="Roboto"/>
              </a:rPr>
              <a:t>Boundary Value Analysis (BVA)</a:t>
            </a:r>
            <a:endParaRPr b="1" sz="2200">
              <a:solidFill>
                <a:srgbClr val="980000"/>
              </a:solidFill>
              <a:highlight>
                <a:srgbClr val="FFFFFF"/>
              </a:highlight>
              <a:latin typeface="Roboto"/>
              <a:ea typeface="Roboto"/>
              <a:cs typeface="Roboto"/>
              <a:sym typeface="Roboto"/>
            </a:endParaRPr>
          </a:p>
          <a:p>
            <a:pPr indent="-305435" lvl="0" marL="457200" rtl="0" algn="l">
              <a:spcBef>
                <a:spcPts val="0"/>
              </a:spcBef>
              <a:spcAft>
                <a:spcPts val="0"/>
              </a:spcAft>
              <a:buClr>
                <a:srgbClr val="980000"/>
              </a:buClr>
              <a:buSzPct val="100000"/>
              <a:buFont typeface="Roboto"/>
              <a:buChar char="●"/>
            </a:pPr>
            <a:r>
              <a:rPr b="1" lang="en" sz="2200">
                <a:solidFill>
                  <a:srgbClr val="980000"/>
                </a:solidFill>
                <a:highlight>
                  <a:srgbClr val="FFFFFF"/>
                </a:highlight>
                <a:latin typeface="Roboto"/>
                <a:ea typeface="Roboto"/>
                <a:cs typeface="Roboto"/>
                <a:sym typeface="Roboto"/>
              </a:rPr>
              <a:t>Decision Table based testing.</a:t>
            </a:r>
            <a:endParaRPr b="1" sz="2200">
              <a:solidFill>
                <a:srgbClr val="980000"/>
              </a:solidFill>
              <a:highlight>
                <a:srgbClr val="FFFFFF"/>
              </a:highlight>
              <a:latin typeface="Roboto"/>
              <a:ea typeface="Roboto"/>
              <a:cs typeface="Roboto"/>
              <a:sym typeface="Roboto"/>
            </a:endParaRPr>
          </a:p>
          <a:p>
            <a:pPr indent="-305435" lvl="0" marL="457200" rtl="0" algn="l">
              <a:spcBef>
                <a:spcPts val="0"/>
              </a:spcBef>
              <a:spcAft>
                <a:spcPts val="0"/>
              </a:spcAft>
              <a:buClr>
                <a:srgbClr val="980000"/>
              </a:buClr>
              <a:buSzPct val="100000"/>
              <a:buFont typeface="Roboto"/>
              <a:buChar char="●"/>
            </a:pPr>
            <a:r>
              <a:rPr b="1" lang="en" sz="2200">
                <a:solidFill>
                  <a:srgbClr val="980000"/>
                </a:solidFill>
                <a:highlight>
                  <a:srgbClr val="FFFFFF"/>
                </a:highlight>
                <a:latin typeface="Roboto"/>
                <a:ea typeface="Roboto"/>
                <a:cs typeface="Roboto"/>
                <a:sym typeface="Roboto"/>
              </a:rPr>
              <a:t>State Transition</a:t>
            </a:r>
            <a:endParaRPr b="1" sz="2200">
              <a:solidFill>
                <a:srgbClr val="980000"/>
              </a:solidFill>
              <a:highlight>
                <a:srgbClr val="FFFFFF"/>
              </a:highlight>
              <a:latin typeface="Roboto"/>
              <a:ea typeface="Roboto"/>
              <a:cs typeface="Roboto"/>
              <a:sym typeface="Roboto"/>
            </a:endParaRPr>
          </a:p>
          <a:p>
            <a:pPr indent="-305435" lvl="0" marL="457200" rtl="0" algn="l">
              <a:spcBef>
                <a:spcPts val="0"/>
              </a:spcBef>
              <a:spcAft>
                <a:spcPts val="0"/>
              </a:spcAft>
              <a:buClr>
                <a:srgbClr val="980000"/>
              </a:buClr>
              <a:buSzPct val="100000"/>
              <a:buFont typeface="Roboto"/>
              <a:buChar char="●"/>
            </a:pPr>
            <a:r>
              <a:rPr b="1" lang="en" sz="2200">
                <a:solidFill>
                  <a:srgbClr val="980000"/>
                </a:solidFill>
                <a:highlight>
                  <a:srgbClr val="FFFFFF"/>
                </a:highlight>
                <a:latin typeface="Roboto"/>
                <a:ea typeface="Roboto"/>
                <a:cs typeface="Roboto"/>
                <a:sym typeface="Roboto"/>
              </a:rPr>
              <a:t>Error Guessing</a:t>
            </a:r>
            <a:endParaRPr b="1" sz="2200">
              <a:solidFill>
                <a:srgbClr val="980000"/>
              </a:solidFill>
              <a:highlight>
                <a:srgbClr val="FFFFFF"/>
              </a:highlight>
              <a:latin typeface="Roboto"/>
              <a:ea typeface="Roboto"/>
              <a:cs typeface="Roboto"/>
              <a:sym typeface="Roboto"/>
            </a:endParaRPr>
          </a:p>
          <a:p>
            <a:pPr indent="0" lvl="0" marL="0" rtl="0" algn="l">
              <a:spcBef>
                <a:spcPts val="1800"/>
              </a:spcBef>
              <a:spcAft>
                <a:spcPts val="0"/>
              </a:spcAft>
              <a:buNone/>
            </a:pPr>
            <a:r>
              <a:rPr b="1" lang="en" sz="2563">
                <a:solidFill>
                  <a:srgbClr val="222222"/>
                </a:solidFill>
                <a:highlight>
                  <a:srgbClr val="FFFFFF"/>
                </a:highlight>
                <a:latin typeface="Roboto"/>
                <a:ea typeface="Roboto"/>
                <a:cs typeface="Roboto"/>
                <a:sym typeface="Roboto"/>
              </a:rPr>
              <a:t>Equivalence Class Partitioning</a:t>
            </a:r>
            <a:endParaRPr b="1" sz="2563">
              <a:solidFill>
                <a:srgbClr val="222222"/>
              </a:solidFill>
              <a:highlight>
                <a:srgbClr val="FFFFFF"/>
              </a:highlight>
              <a:latin typeface="Roboto"/>
              <a:ea typeface="Roboto"/>
              <a:cs typeface="Roboto"/>
              <a:sym typeface="Roboto"/>
            </a:endParaRPr>
          </a:p>
          <a:p>
            <a:pPr indent="0" lvl="0" marL="0" rtl="0" algn="l">
              <a:spcBef>
                <a:spcPts val="400"/>
              </a:spcBef>
              <a:spcAft>
                <a:spcPts val="0"/>
              </a:spcAft>
              <a:buNone/>
            </a:pPr>
            <a:r>
              <a:rPr lang="en" sz="2200">
                <a:solidFill>
                  <a:srgbClr val="222222"/>
                </a:solidFill>
                <a:highlight>
                  <a:srgbClr val="FFFFFF"/>
                </a:highlight>
                <a:latin typeface="Roboto"/>
                <a:ea typeface="Roboto"/>
                <a:cs typeface="Roboto"/>
                <a:sym typeface="Roboto"/>
              </a:rPr>
              <a:t>Equivalent Class Partitioning allows you to divide set of test condition into a partition which should be considered the same. The concept behind this technique is that test case of a representative value of each class is equal to a test of any other value of the same class. It allows you to Identify valid as well as invalid equivalence classes.</a:t>
            </a:r>
            <a:endParaRPr sz="2200">
              <a:solidFill>
                <a:srgbClr val="222222"/>
              </a:solidFill>
              <a:highlight>
                <a:srgbClr val="FFFFFF"/>
              </a:highlight>
              <a:latin typeface="Roboto"/>
              <a:ea typeface="Roboto"/>
              <a:cs typeface="Roboto"/>
              <a:sym typeface="Roboto"/>
            </a:endParaRPr>
          </a:p>
          <a:p>
            <a:pPr indent="0" lvl="0" marL="0" rtl="0" algn="l">
              <a:lnSpc>
                <a:spcPct val="95000"/>
              </a:lnSpc>
              <a:spcBef>
                <a:spcPts val="1600"/>
              </a:spcBef>
              <a:spcAft>
                <a:spcPts val="0"/>
              </a:spcAft>
              <a:buNone/>
            </a:pPr>
            <a:r>
              <a:rPr b="1" lang="en" sz="1670">
                <a:solidFill>
                  <a:srgbClr val="222222"/>
                </a:solidFill>
                <a:highlight>
                  <a:srgbClr val="FFFFFF"/>
                </a:highlight>
                <a:latin typeface="Roboto"/>
                <a:ea typeface="Roboto"/>
                <a:cs typeface="Roboto"/>
                <a:sym typeface="Roboto"/>
              </a:rPr>
              <a:t>Example: </a:t>
            </a:r>
            <a:r>
              <a:rPr lang="en" sz="1670">
                <a:solidFill>
                  <a:srgbClr val="000000"/>
                </a:solidFill>
                <a:highlight>
                  <a:srgbClr val="FFFFFF"/>
                </a:highlight>
                <a:latin typeface="Roboto"/>
                <a:ea typeface="Roboto"/>
                <a:cs typeface="Roboto"/>
                <a:sym typeface="Roboto"/>
              </a:rPr>
              <a:t>Consider that the input values are valid between </a:t>
            </a:r>
            <a:r>
              <a:rPr lang="en" sz="1670">
                <a:solidFill>
                  <a:srgbClr val="000000"/>
                </a:solidFill>
                <a:highlight>
                  <a:srgbClr val="FFFFFF"/>
                </a:highlight>
                <a:latin typeface="Roboto"/>
                <a:ea typeface="Roboto"/>
                <a:cs typeface="Roboto"/>
                <a:sym typeface="Roboto"/>
              </a:rPr>
              <a:t>-</a:t>
            </a:r>
            <a:r>
              <a:rPr lang="en" sz="1670">
                <a:solidFill>
                  <a:srgbClr val="000000"/>
                </a:solidFill>
                <a:highlight>
                  <a:srgbClr val="FFFFFF"/>
                </a:highlight>
                <a:latin typeface="Roboto"/>
                <a:ea typeface="Roboto"/>
                <a:cs typeface="Roboto"/>
                <a:sym typeface="Roboto"/>
              </a:rPr>
              <a:t>5 to 15 and 55 to 65.</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Therefore the test conditions created will have 3 equivalence classes-</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 to 4 (invalid)</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5 to 15 (valid)</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16 to 54 (invalid)</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55 to 65 (valid)</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66 to — (invalid)</a:t>
            </a:r>
            <a:endParaRPr sz="1670">
              <a:solidFill>
                <a:srgbClr val="000000"/>
              </a:solidFill>
              <a:highlight>
                <a:srgbClr val="FFFFFF"/>
              </a:highlight>
              <a:latin typeface="Roboto"/>
              <a:ea typeface="Roboto"/>
              <a:cs typeface="Roboto"/>
              <a:sym typeface="Roboto"/>
            </a:endParaRPr>
          </a:p>
          <a:p>
            <a:pPr indent="0" lvl="0" marL="0" rtl="0" algn="l">
              <a:lnSpc>
                <a:spcPct val="95000"/>
              </a:lnSpc>
              <a:spcBef>
                <a:spcPts val="100"/>
              </a:spcBef>
              <a:spcAft>
                <a:spcPts val="0"/>
              </a:spcAft>
              <a:buNone/>
            </a:pPr>
            <a:r>
              <a:rPr lang="en" sz="1670">
                <a:solidFill>
                  <a:srgbClr val="000000"/>
                </a:solidFill>
                <a:highlight>
                  <a:srgbClr val="FFFFFF"/>
                </a:highlight>
                <a:latin typeface="Roboto"/>
                <a:ea typeface="Roboto"/>
                <a:cs typeface="Roboto"/>
                <a:sym typeface="Roboto"/>
              </a:rPr>
              <a:t>Therefore, you can now select test cases according to one value from each class, i.e., 1, 6, 38, 61 and 90</a:t>
            </a:r>
            <a:endParaRPr sz="1670">
              <a:solidFill>
                <a:srgbClr val="000000"/>
              </a:solidFill>
              <a:highlight>
                <a:srgbClr val="FFFFFF"/>
              </a:highlight>
              <a:latin typeface="Roboto"/>
              <a:ea typeface="Roboto"/>
              <a:cs typeface="Roboto"/>
              <a:sym typeface="Roboto"/>
            </a:endParaRPr>
          </a:p>
          <a:p>
            <a:pPr indent="0" lvl="0" marL="0" rtl="0" algn="l">
              <a:spcBef>
                <a:spcPts val="1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176825" y="162325"/>
            <a:ext cx="7157400" cy="43692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sz="1600">
                <a:solidFill>
                  <a:srgbClr val="980000"/>
                </a:solidFill>
                <a:highlight>
                  <a:srgbClr val="FFFFFF"/>
                </a:highlight>
                <a:latin typeface="Arial"/>
                <a:ea typeface="Arial"/>
                <a:cs typeface="Arial"/>
                <a:sym typeface="Arial"/>
              </a:rPr>
              <a:t>Boundary Value Analysis (BVA)</a:t>
            </a:r>
            <a:endParaRPr b="1" sz="1600">
              <a:solidFill>
                <a:srgbClr val="980000"/>
              </a:solidFill>
              <a:highlight>
                <a:srgbClr val="FFFFFF"/>
              </a:highlight>
              <a:latin typeface="Arial"/>
              <a:ea typeface="Arial"/>
              <a:cs typeface="Arial"/>
              <a:sym typeface="Arial"/>
            </a:endParaRPr>
          </a:p>
          <a:p>
            <a:pPr indent="0" lvl="0" marL="0" rtl="0" algn="l">
              <a:spcBef>
                <a:spcPts val="400"/>
              </a:spcBef>
              <a:spcAft>
                <a:spcPts val="0"/>
              </a:spcAft>
              <a:buNone/>
            </a:pPr>
            <a:r>
              <a:rPr lang="en" sz="1350">
                <a:solidFill>
                  <a:srgbClr val="222222"/>
                </a:solidFill>
                <a:highlight>
                  <a:srgbClr val="FFFFFF"/>
                </a:highlight>
                <a:latin typeface="Arial"/>
                <a:ea typeface="Arial"/>
                <a:cs typeface="Arial"/>
                <a:sym typeface="Arial"/>
              </a:rPr>
              <a:t>Boundary value analysis is based on testing at the boundaries between partitions. It includes maximum, minimum, inside or outside boundaries, typical values and error values.(</a:t>
            </a:r>
            <a:r>
              <a:rPr lang="en" sz="1150">
                <a:solidFill>
                  <a:srgbClr val="000000"/>
                </a:solidFill>
                <a:highlight>
                  <a:srgbClr val="FFFFFF"/>
                </a:highlight>
                <a:latin typeface="Verdana"/>
                <a:ea typeface="Verdana"/>
                <a:cs typeface="Verdana"/>
                <a:sym typeface="Verdana"/>
              </a:rPr>
              <a:t>Boundary value is an input or value on the border of an equivalence partition.</a:t>
            </a:r>
            <a:r>
              <a:rPr lang="en" sz="1350">
                <a:solidFill>
                  <a:srgbClr val="222222"/>
                </a:solidFill>
                <a:highlight>
                  <a:srgbClr val="FFFFFF"/>
                </a:highlight>
                <a:latin typeface="Arial"/>
                <a:ea typeface="Arial"/>
                <a:cs typeface="Arial"/>
                <a:sym typeface="Arial"/>
              </a:rPr>
              <a:t>)</a:t>
            </a:r>
            <a:endParaRPr sz="1350">
              <a:solidFill>
                <a:srgbClr val="222222"/>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t/>
            </a:r>
            <a:endParaRPr b="1">
              <a:latin typeface="Roboto"/>
              <a:ea typeface="Roboto"/>
              <a:cs typeface="Roboto"/>
              <a:sym typeface="Roboto"/>
            </a:endParaRPr>
          </a:p>
          <a:p>
            <a:pPr indent="0" lvl="0" marL="0" rtl="0" algn="l">
              <a:lnSpc>
                <a:spcPct val="100000"/>
              </a:lnSpc>
              <a:spcBef>
                <a:spcPts val="100"/>
              </a:spcBef>
              <a:spcAft>
                <a:spcPts val="0"/>
              </a:spcAft>
              <a:buNone/>
            </a:pPr>
            <a:r>
              <a:rPr b="1" lang="en">
                <a:latin typeface="Roboto"/>
                <a:ea typeface="Roboto"/>
                <a:cs typeface="Roboto"/>
                <a:sym typeface="Roboto"/>
              </a:rPr>
              <a:t>Example:</a:t>
            </a:r>
            <a:r>
              <a:rPr lang="en">
                <a:latin typeface="Roboto"/>
                <a:ea typeface="Roboto"/>
                <a:cs typeface="Roboto"/>
                <a:sym typeface="Roboto"/>
              </a:rPr>
              <a:t> </a:t>
            </a:r>
            <a:r>
              <a:rPr lang="en" sz="1100">
                <a:solidFill>
                  <a:srgbClr val="222222"/>
                </a:solidFill>
                <a:latin typeface="Roboto"/>
                <a:ea typeface="Roboto"/>
                <a:cs typeface="Roboto"/>
                <a:sym typeface="Roboto"/>
              </a:rPr>
              <a:t>Input condition is valid between 1 to 10 -&gt; Boundary values </a:t>
            </a:r>
            <a:r>
              <a:rPr b="1" lang="en" sz="1100">
                <a:solidFill>
                  <a:srgbClr val="222222"/>
                </a:solidFill>
                <a:latin typeface="Roboto"/>
                <a:ea typeface="Roboto"/>
                <a:cs typeface="Roboto"/>
                <a:sym typeface="Roboto"/>
              </a:rPr>
              <a:t>0,1,2</a:t>
            </a:r>
            <a:r>
              <a:rPr lang="en" sz="1100">
                <a:solidFill>
                  <a:srgbClr val="222222"/>
                </a:solidFill>
                <a:latin typeface="Roboto"/>
                <a:ea typeface="Roboto"/>
                <a:cs typeface="Roboto"/>
                <a:sym typeface="Roboto"/>
              </a:rPr>
              <a:t> and </a:t>
            </a:r>
            <a:r>
              <a:rPr b="1" lang="en" sz="1100">
                <a:solidFill>
                  <a:srgbClr val="222222"/>
                </a:solidFill>
                <a:latin typeface="Roboto"/>
                <a:ea typeface="Roboto"/>
                <a:cs typeface="Roboto"/>
                <a:sym typeface="Roboto"/>
              </a:rPr>
              <a:t>9,10,11</a:t>
            </a:r>
            <a:endParaRPr b="1" sz="1100">
              <a:solidFill>
                <a:srgbClr val="222222"/>
              </a:solidFill>
              <a:latin typeface="Roboto"/>
              <a:ea typeface="Roboto"/>
              <a:cs typeface="Roboto"/>
              <a:sym typeface="Roboto"/>
            </a:endParaRPr>
          </a:p>
          <a:p>
            <a:pPr indent="0" lvl="0" marL="0" rtl="0" algn="l">
              <a:spcBef>
                <a:spcPts val="1400"/>
              </a:spcBef>
              <a:spcAft>
                <a:spcPts val="0"/>
              </a:spcAft>
              <a:buNone/>
            </a:pPr>
            <a:r>
              <a:rPr b="1" lang="en" sz="1600">
                <a:solidFill>
                  <a:srgbClr val="980000"/>
                </a:solidFill>
                <a:highlight>
                  <a:srgbClr val="FFFFFF"/>
                </a:highlight>
                <a:latin typeface="Arial"/>
                <a:ea typeface="Arial"/>
                <a:cs typeface="Arial"/>
                <a:sym typeface="Arial"/>
              </a:rPr>
              <a:t>Decision Table Based Testing.</a:t>
            </a:r>
            <a:endParaRPr b="1" sz="1600">
              <a:solidFill>
                <a:srgbClr val="980000"/>
              </a:solidFill>
              <a:highlight>
                <a:srgbClr val="FFFFFF"/>
              </a:highlight>
              <a:latin typeface="Arial"/>
              <a:ea typeface="Arial"/>
              <a:cs typeface="Arial"/>
              <a:sym typeface="Arial"/>
            </a:endParaRPr>
          </a:p>
          <a:p>
            <a:pPr indent="457200" lvl="0" marL="0" rtl="0" algn="l">
              <a:lnSpc>
                <a:spcPct val="100000"/>
              </a:lnSpc>
              <a:spcBef>
                <a:spcPts val="400"/>
              </a:spcBef>
              <a:spcAft>
                <a:spcPts val="0"/>
              </a:spcAft>
              <a:buNone/>
            </a:pPr>
            <a:r>
              <a:rPr lang="en" sz="1350">
                <a:solidFill>
                  <a:srgbClr val="222222"/>
                </a:solidFill>
                <a:highlight>
                  <a:srgbClr val="FFFFFF"/>
                </a:highlight>
                <a:latin typeface="Arial"/>
                <a:ea typeface="Arial"/>
                <a:cs typeface="Arial"/>
                <a:sym typeface="Arial"/>
              </a:rPr>
              <a:t>A decision table is also known as to Cause-Effect table. This software testing technique is used for functions which respond to a combination of inputs or events. For example, a submit button should be enabled if the user has entered all required fields.</a:t>
            </a:r>
            <a:endParaRPr sz="1350">
              <a:solidFill>
                <a:srgbClr val="222222"/>
              </a:solidFill>
              <a:highlight>
                <a:srgbClr val="FFFFFF"/>
              </a:highlight>
              <a:latin typeface="Arial"/>
              <a:ea typeface="Arial"/>
              <a:cs typeface="Arial"/>
              <a:sym typeface="Arial"/>
            </a:endParaRPr>
          </a:p>
          <a:p>
            <a:pPr indent="457200" lvl="0" marL="0" rtl="0" algn="l">
              <a:lnSpc>
                <a:spcPct val="100000"/>
              </a:lnSpc>
              <a:spcBef>
                <a:spcPts val="100"/>
              </a:spcBef>
              <a:spcAft>
                <a:spcPts val="0"/>
              </a:spcAft>
              <a:buNone/>
            </a:pPr>
            <a:r>
              <a:rPr lang="en" sz="1350">
                <a:solidFill>
                  <a:srgbClr val="222222"/>
                </a:solidFill>
                <a:highlight>
                  <a:srgbClr val="FFFFFF"/>
                </a:highlight>
                <a:latin typeface="Arial"/>
                <a:ea typeface="Arial"/>
                <a:cs typeface="Arial"/>
                <a:sym typeface="Arial"/>
              </a:rPr>
              <a:t>The first task is to identify functionalities where the output depends on a combination of inputs. If there are large input set of combinations, then divide it into smaller subsets which are helpful for managing a decision table.</a:t>
            </a:r>
            <a:endParaRPr sz="1350">
              <a:solidFill>
                <a:srgbClr val="222222"/>
              </a:solidFill>
              <a:highlight>
                <a:srgbClr val="FFFFFF"/>
              </a:highlight>
              <a:latin typeface="Arial"/>
              <a:ea typeface="Arial"/>
              <a:cs typeface="Arial"/>
              <a:sym typeface="Arial"/>
            </a:endParaRPr>
          </a:p>
          <a:p>
            <a:pPr indent="457200" lvl="0" marL="0" rtl="0" algn="l">
              <a:lnSpc>
                <a:spcPct val="100000"/>
              </a:lnSpc>
              <a:spcBef>
                <a:spcPts val="100"/>
              </a:spcBef>
              <a:spcAft>
                <a:spcPts val="0"/>
              </a:spcAft>
              <a:buNone/>
            </a:pPr>
            <a:r>
              <a:rPr lang="en" sz="1350">
                <a:solidFill>
                  <a:srgbClr val="222222"/>
                </a:solidFill>
                <a:highlight>
                  <a:srgbClr val="FFFFFF"/>
                </a:highlight>
                <a:latin typeface="Arial"/>
                <a:ea typeface="Arial"/>
                <a:cs typeface="Arial"/>
                <a:sym typeface="Arial"/>
              </a:rPr>
              <a:t>For every function, you need to create a table and list down all types of combinations of inputs and its respective outputs. This helps to identify a condition that is overlooked by the tester.</a:t>
            </a:r>
            <a:endParaRPr sz="1350">
              <a:solidFill>
                <a:srgbClr val="222222"/>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t/>
            </a:r>
            <a:endParaRPr b="1" sz="1100">
              <a:solidFill>
                <a:srgbClr val="222222"/>
              </a:solidFill>
              <a:latin typeface="Roboto"/>
              <a:ea typeface="Roboto"/>
              <a:cs typeface="Roboto"/>
              <a:sym typeface="Roboto"/>
            </a:endParaRPr>
          </a:p>
          <a:p>
            <a:pPr indent="0" lvl="0" marL="0" rtl="0" algn="l">
              <a:spcBef>
                <a:spcPts val="100"/>
              </a:spcBef>
              <a:spcAft>
                <a:spcPts val="0"/>
              </a:spcAft>
              <a:buNone/>
            </a:pPr>
            <a:r>
              <a:t/>
            </a:r>
            <a:endParaRPr>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pic>
        <p:nvPicPr>
          <p:cNvPr id="290" name="Google Shape;290;p15"/>
          <p:cNvPicPr preferRelativeResize="0"/>
          <p:nvPr/>
        </p:nvPicPr>
        <p:blipFill>
          <a:blip r:embed="rId3">
            <a:alphaModFix/>
          </a:blip>
          <a:stretch>
            <a:fillRect/>
          </a:stretch>
        </p:blipFill>
        <p:spPr>
          <a:xfrm>
            <a:off x="1406775" y="3397225"/>
            <a:ext cx="6371024" cy="1675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1257975" y="351700"/>
            <a:ext cx="7076400" cy="237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 sz="6400">
                <a:solidFill>
                  <a:srgbClr val="980000"/>
                </a:solidFill>
                <a:highlight>
                  <a:srgbClr val="FFFFFF"/>
                </a:highlight>
                <a:latin typeface="Arial"/>
                <a:ea typeface="Arial"/>
                <a:cs typeface="Arial"/>
                <a:sym typeface="Arial"/>
              </a:rPr>
              <a:t>State Transition</a:t>
            </a:r>
            <a:endParaRPr b="1" sz="6400">
              <a:solidFill>
                <a:srgbClr val="980000"/>
              </a:solidFill>
              <a:highlight>
                <a:srgbClr val="FFFFFF"/>
              </a:highlight>
              <a:latin typeface="Arial"/>
              <a:ea typeface="Arial"/>
              <a:cs typeface="Arial"/>
              <a:sym typeface="Arial"/>
            </a:endParaRPr>
          </a:p>
          <a:p>
            <a:pPr indent="0" lvl="0" marL="0" rtl="0" algn="l">
              <a:spcBef>
                <a:spcPts val="400"/>
              </a:spcBef>
              <a:spcAft>
                <a:spcPts val="0"/>
              </a:spcAft>
              <a:buNone/>
            </a:pPr>
            <a:r>
              <a:rPr lang="en" sz="4800">
                <a:solidFill>
                  <a:srgbClr val="222222"/>
                </a:solidFill>
                <a:highlight>
                  <a:srgbClr val="FFFFFF"/>
                </a:highlight>
                <a:latin typeface="Arial"/>
                <a:ea typeface="Arial"/>
                <a:cs typeface="Arial"/>
                <a:sym typeface="Arial"/>
              </a:rPr>
              <a:t>In State Transition technique changes in input conditions change the state of the Application Under Test (AUT). This testing technique allows the tester to test the behavior of an AUT. The tester can perform this action by entering various input conditions in a sequence. In State transition technique, the testing team provides positive as well as negative input test values for evaluating the system behavior.</a:t>
            </a:r>
            <a:endParaRPr sz="48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 sz="4800">
                <a:solidFill>
                  <a:srgbClr val="222222"/>
                </a:solidFill>
                <a:highlight>
                  <a:srgbClr val="FFFFFF"/>
                </a:highlight>
                <a:latin typeface="Arial"/>
                <a:ea typeface="Arial"/>
                <a:cs typeface="Arial"/>
                <a:sym typeface="Arial"/>
              </a:rPr>
              <a:t>Guideline for State Transition:</a:t>
            </a:r>
            <a:endParaRPr b="1" sz="4800">
              <a:solidFill>
                <a:srgbClr val="222222"/>
              </a:solidFill>
              <a:highlight>
                <a:srgbClr val="FFFFFF"/>
              </a:highlight>
              <a:latin typeface="Arial"/>
              <a:ea typeface="Arial"/>
              <a:cs typeface="Arial"/>
              <a:sym typeface="Arial"/>
            </a:endParaRPr>
          </a:p>
          <a:p>
            <a:pPr indent="-304800" lvl="0" marL="457200" rtl="0" algn="l">
              <a:spcBef>
                <a:spcPts val="200"/>
              </a:spcBef>
              <a:spcAft>
                <a:spcPts val="0"/>
              </a:spcAft>
              <a:buClr>
                <a:srgbClr val="222222"/>
              </a:buClr>
              <a:buSzPct val="100000"/>
              <a:buFont typeface="Arial"/>
              <a:buChar char="●"/>
            </a:pPr>
            <a:r>
              <a:rPr lang="en" sz="4800">
                <a:solidFill>
                  <a:srgbClr val="222222"/>
                </a:solidFill>
                <a:highlight>
                  <a:srgbClr val="FFFFFF"/>
                </a:highlight>
                <a:latin typeface="Arial"/>
                <a:ea typeface="Arial"/>
                <a:cs typeface="Arial"/>
                <a:sym typeface="Arial"/>
              </a:rPr>
              <a:t>State transition should be used when a testing team is testing the application for a limited set of input values.</a:t>
            </a:r>
            <a:endParaRPr sz="4800">
              <a:solidFill>
                <a:srgbClr val="222222"/>
              </a:solidFill>
              <a:highlight>
                <a:srgbClr val="FFFFFF"/>
              </a:highlight>
              <a:latin typeface="Arial"/>
              <a:ea typeface="Arial"/>
              <a:cs typeface="Arial"/>
              <a:sym typeface="Arial"/>
            </a:endParaRPr>
          </a:p>
          <a:p>
            <a:pPr indent="-304800" lvl="0" marL="457200" rtl="0" algn="l">
              <a:spcBef>
                <a:spcPts val="200"/>
              </a:spcBef>
              <a:spcAft>
                <a:spcPts val="0"/>
              </a:spcAft>
              <a:buClr>
                <a:srgbClr val="222222"/>
              </a:buClr>
              <a:buSzPct val="100000"/>
              <a:buFont typeface="Arial"/>
              <a:buChar char="●"/>
            </a:pPr>
            <a:r>
              <a:rPr lang="en" sz="4800">
                <a:solidFill>
                  <a:srgbClr val="222222"/>
                </a:solidFill>
                <a:highlight>
                  <a:srgbClr val="FFFFFF"/>
                </a:highlight>
                <a:latin typeface="Arial"/>
                <a:ea typeface="Arial"/>
                <a:cs typeface="Arial"/>
                <a:sym typeface="Arial"/>
              </a:rPr>
              <a:t>The technique should be used when the testing team wants to test sequence of events which happen in the application under test.</a:t>
            </a:r>
            <a:endParaRPr sz="4800">
              <a:solidFill>
                <a:srgbClr val="222222"/>
              </a:solidFill>
              <a:highlight>
                <a:srgbClr val="FFFFFF"/>
              </a:highlight>
              <a:latin typeface="Arial"/>
              <a:ea typeface="Arial"/>
              <a:cs typeface="Arial"/>
              <a:sym typeface="Arial"/>
            </a:endParaRPr>
          </a:p>
          <a:p>
            <a:pPr indent="0" lvl="0" marL="457200" rtl="0" algn="l">
              <a:spcBef>
                <a:spcPts val="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457200" rtl="0" algn="l">
              <a:spcBef>
                <a:spcPts val="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200"/>
              </a:spcBef>
              <a:spcAft>
                <a:spcPts val="0"/>
              </a:spcAft>
              <a:buNone/>
            </a:pPr>
            <a:r>
              <a:t/>
            </a:r>
            <a:endParaRPr sz="941">
              <a:solidFill>
                <a:srgbClr val="222222"/>
              </a:solidFill>
              <a:highlight>
                <a:srgbClr val="FFFFFF"/>
              </a:highlight>
              <a:latin typeface="Arial"/>
              <a:ea typeface="Arial"/>
              <a:cs typeface="Arial"/>
              <a:sym typeface="Arial"/>
            </a:endParaRPr>
          </a:p>
          <a:p>
            <a:pPr indent="0" lvl="0" marL="0" rtl="0" algn="l">
              <a:spcBef>
                <a:spcPts val="100"/>
              </a:spcBef>
              <a:spcAft>
                <a:spcPts val="0"/>
              </a:spcAft>
              <a:buNone/>
            </a:pPr>
            <a:r>
              <a:t/>
            </a:r>
            <a:endParaRPr sz="941">
              <a:solidFill>
                <a:srgbClr val="222222"/>
              </a:solidFill>
              <a:highlight>
                <a:srgbClr val="FFFFFF"/>
              </a:highlight>
              <a:latin typeface="Arial"/>
              <a:ea typeface="Arial"/>
              <a:cs typeface="Arial"/>
              <a:sym typeface="Arial"/>
            </a:endParaRPr>
          </a:p>
          <a:p>
            <a:pPr indent="0" lvl="0" marL="0" rtl="0" algn="l">
              <a:spcBef>
                <a:spcPts val="1600"/>
              </a:spcBef>
              <a:spcAft>
                <a:spcPts val="1200"/>
              </a:spcAft>
              <a:buNone/>
            </a:pPr>
            <a:r>
              <a:t/>
            </a:r>
            <a:endParaRPr/>
          </a:p>
        </p:txBody>
      </p:sp>
      <p:pic>
        <p:nvPicPr>
          <p:cNvPr id="296" name="Google Shape;296;p16"/>
          <p:cNvPicPr preferRelativeResize="0"/>
          <p:nvPr/>
        </p:nvPicPr>
        <p:blipFill>
          <a:blip r:embed="rId3">
            <a:alphaModFix/>
          </a:blip>
          <a:stretch>
            <a:fillRect/>
          </a:stretch>
        </p:blipFill>
        <p:spPr>
          <a:xfrm>
            <a:off x="5248349" y="2512129"/>
            <a:ext cx="3560249" cy="2370968"/>
          </a:xfrm>
          <a:prstGeom prst="rect">
            <a:avLst/>
          </a:prstGeom>
          <a:noFill/>
          <a:ln>
            <a:noFill/>
          </a:ln>
        </p:spPr>
      </p:pic>
      <p:sp>
        <p:nvSpPr>
          <p:cNvPr id="297" name="Google Shape;297;p16"/>
          <p:cNvSpPr txBox="1"/>
          <p:nvPr/>
        </p:nvSpPr>
        <p:spPr>
          <a:xfrm>
            <a:off x="1366175" y="3259925"/>
            <a:ext cx="3692700" cy="12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50">
                <a:solidFill>
                  <a:srgbClr val="222222"/>
                </a:solidFill>
                <a:highlight>
                  <a:srgbClr val="FFFFFF"/>
                </a:highlight>
              </a:rPr>
              <a:t>Example:</a:t>
            </a:r>
            <a:r>
              <a:rPr lang="en" sz="941">
                <a:solidFill>
                  <a:srgbClr val="222222"/>
                </a:solidFill>
                <a:highlight>
                  <a:srgbClr val="FFFFFF"/>
                </a:highlight>
              </a:rPr>
              <a:t>In the following example, if the user enters a valid</a:t>
            </a:r>
            <a:endParaRPr sz="941">
              <a:solidFill>
                <a:srgbClr val="222222"/>
              </a:solidFill>
              <a:highlight>
                <a:srgbClr val="FFFFFF"/>
              </a:highlight>
            </a:endParaRPr>
          </a:p>
          <a:p>
            <a:pPr indent="0" lvl="0" marL="0" rtl="0" algn="l">
              <a:lnSpc>
                <a:spcPct val="115000"/>
              </a:lnSpc>
              <a:spcBef>
                <a:spcPts val="100"/>
              </a:spcBef>
              <a:spcAft>
                <a:spcPts val="0"/>
              </a:spcAft>
              <a:buNone/>
            </a:pPr>
            <a:r>
              <a:rPr lang="en" sz="941">
                <a:solidFill>
                  <a:srgbClr val="222222"/>
                </a:solidFill>
                <a:highlight>
                  <a:srgbClr val="FFFFFF"/>
                </a:highlight>
              </a:rPr>
              <a:t> password in any of the first three attempts the user will be able to </a:t>
            </a:r>
            <a:endParaRPr sz="941">
              <a:solidFill>
                <a:srgbClr val="222222"/>
              </a:solidFill>
              <a:highlight>
                <a:srgbClr val="FFFFFF"/>
              </a:highlight>
            </a:endParaRPr>
          </a:p>
          <a:p>
            <a:pPr indent="0" lvl="0" marL="0" rtl="0" algn="l">
              <a:lnSpc>
                <a:spcPct val="115000"/>
              </a:lnSpc>
              <a:spcBef>
                <a:spcPts val="100"/>
              </a:spcBef>
              <a:spcAft>
                <a:spcPts val="100"/>
              </a:spcAft>
              <a:buNone/>
            </a:pPr>
            <a:r>
              <a:rPr lang="en" sz="941">
                <a:solidFill>
                  <a:srgbClr val="222222"/>
                </a:solidFill>
                <a:highlight>
                  <a:srgbClr val="FFFFFF"/>
                </a:highlight>
              </a:rPr>
              <a:t>login successfully. If the user enters the invalid password in the first or second try, the user will be prompted to re-enter the password. When the user enters password incorrectly 3rd time, the action has taken, and the account will be blocked.</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idx="1" type="body"/>
          </p:nvPr>
        </p:nvSpPr>
        <p:spPr>
          <a:xfrm>
            <a:off x="1203875" y="284050"/>
            <a:ext cx="7130400" cy="4247700"/>
          </a:xfrm>
          <a:prstGeom prst="rect">
            <a:avLst/>
          </a:prstGeom>
        </p:spPr>
        <p:txBody>
          <a:bodyPr anchorCtr="0" anchor="t" bIns="91425" lIns="91425" spcFirstLastPara="1" rIns="91425" wrap="square" tIns="91425">
            <a:normAutofit fontScale="85000" lnSpcReduction="20000"/>
          </a:bodyPr>
          <a:lstStyle/>
          <a:p>
            <a:pPr indent="0" lvl="0" marL="0" rtl="0" algn="l">
              <a:lnSpc>
                <a:spcPct val="155000"/>
              </a:lnSpc>
              <a:spcBef>
                <a:spcPts val="1800"/>
              </a:spcBef>
              <a:spcAft>
                <a:spcPts val="0"/>
              </a:spcAft>
              <a:buNone/>
            </a:pPr>
            <a:r>
              <a:rPr b="1" lang="en" sz="1650">
                <a:solidFill>
                  <a:srgbClr val="980000"/>
                </a:solidFill>
                <a:highlight>
                  <a:srgbClr val="FFFFFF"/>
                </a:highlight>
                <a:latin typeface="Arial"/>
                <a:ea typeface="Arial"/>
                <a:cs typeface="Arial"/>
                <a:sym typeface="Arial"/>
              </a:rPr>
              <a:t>Error Guessing</a:t>
            </a:r>
            <a:endParaRPr b="1" sz="1650">
              <a:solidFill>
                <a:srgbClr val="980000"/>
              </a:solidFill>
              <a:highlight>
                <a:srgbClr val="FFFFFF"/>
              </a:highlight>
              <a:latin typeface="Arial"/>
              <a:ea typeface="Arial"/>
              <a:cs typeface="Arial"/>
              <a:sym typeface="Arial"/>
            </a:endParaRPr>
          </a:p>
          <a:p>
            <a:pPr indent="0" lvl="0" marL="0" rtl="0" algn="l">
              <a:spcBef>
                <a:spcPts val="400"/>
              </a:spcBef>
              <a:spcAft>
                <a:spcPts val="0"/>
              </a:spcAft>
              <a:buNone/>
            </a:pPr>
            <a:r>
              <a:rPr b="1" lang="en" sz="1350">
                <a:solidFill>
                  <a:srgbClr val="222222"/>
                </a:solidFill>
                <a:highlight>
                  <a:srgbClr val="FFFFFF"/>
                </a:highlight>
                <a:latin typeface="Arial"/>
                <a:ea typeface="Arial"/>
                <a:cs typeface="Arial"/>
                <a:sym typeface="Arial"/>
              </a:rPr>
              <a:t>Error Guessing</a:t>
            </a:r>
            <a:r>
              <a:rPr lang="en" sz="1350">
                <a:solidFill>
                  <a:srgbClr val="222222"/>
                </a:solidFill>
                <a:highlight>
                  <a:srgbClr val="FFFFFF"/>
                </a:highlight>
                <a:latin typeface="Arial"/>
                <a:ea typeface="Arial"/>
                <a:cs typeface="Arial"/>
                <a:sym typeface="Arial"/>
              </a:rPr>
              <a:t> is a software testing technique based on guessing the error which can prevail in the code. The technique is heavily based on the experience where the test analysts use their experience to guess the problematic part of the testing application. Hence, the test analysts must be skilled and experienced for better error guessing.</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350">
                <a:solidFill>
                  <a:srgbClr val="222222"/>
                </a:solidFill>
                <a:highlight>
                  <a:srgbClr val="FFFFFF"/>
                </a:highlight>
                <a:latin typeface="Arial"/>
                <a:ea typeface="Arial"/>
                <a:cs typeface="Arial"/>
                <a:sym typeface="Arial"/>
              </a:rPr>
              <a:t>The technique counts a list of possible errors or error-prone situations. Then tester writes a test case to expose those errors. To design test cases based on this software testing technique, the analyst can use the past experiences to identify the conditions.</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b="1" lang="en" sz="1550">
                <a:solidFill>
                  <a:srgbClr val="980000"/>
                </a:solidFill>
                <a:latin typeface="Roboto"/>
                <a:ea typeface="Roboto"/>
                <a:cs typeface="Roboto"/>
                <a:sym typeface="Roboto"/>
              </a:rPr>
              <a:t>Exploratory testing</a:t>
            </a:r>
            <a:r>
              <a:rPr lang="en" sz="1550">
                <a:solidFill>
                  <a:srgbClr val="980000"/>
                </a:solidFill>
                <a:latin typeface="Roboto"/>
                <a:ea typeface="Roboto"/>
                <a:cs typeface="Roboto"/>
                <a:sym typeface="Roboto"/>
              </a:rPr>
              <a:t> (Ad-hoc)</a:t>
            </a:r>
            <a:endParaRPr sz="1550">
              <a:solidFill>
                <a:srgbClr val="980000"/>
              </a:solidFill>
              <a:latin typeface="Roboto"/>
              <a:ea typeface="Roboto"/>
              <a:cs typeface="Roboto"/>
              <a:sym typeface="Roboto"/>
            </a:endParaRPr>
          </a:p>
          <a:p>
            <a:pPr indent="0" lvl="0" marL="0" rtl="0" algn="l">
              <a:spcBef>
                <a:spcPts val="0"/>
              </a:spcBef>
              <a:spcAft>
                <a:spcPts val="0"/>
              </a:spcAft>
              <a:buNone/>
            </a:pPr>
            <a:r>
              <a:t/>
            </a:r>
            <a:endParaRPr sz="1550">
              <a:solidFill>
                <a:srgbClr val="980000"/>
              </a:solidFill>
              <a:latin typeface="Roboto"/>
              <a:ea typeface="Roboto"/>
              <a:cs typeface="Roboto"/>
              <a:sym typeface="Roboto"/>
            </a:endParaRPr>
          </a:p>
          <a:p>
            <a:pPr indent="0" lvl="0" marL="0" rtl="0" algn="l">
              <a:spcBef>
                <a:spcPts val="0"/>
              </a:spcBef>
              <a:spcAft>
                <a:spcPts val="0"/>
              </a:spcAft>
              <a:buNone/>
            </a:pPr>
            <a:r>
              <a:rPr lang="en" sz="1350">
                <a:solidFill>
                  <a:srgbClr val="000000"/>
                </a:solidFill>
                <a:latin typeface="Roboto"/>
                <a:ea typeface="Roboto"/>
                <a:cs typeface="Roboto"/>
                <a:sym typeface="Roboto"/>
              </a:rPr>
              <a:t>Technique (type) of software testing in which test cases are not created in advance, but the tester tests the application on the fly.</a:t>
            </a:r>
            <a:endParaRPr sz="1200">
              <a:solidFill>
                <a:srgbClr val="555555"/>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Roboto"/>
              <a:ea typeface="Roboto"/>
              <a:cs typeface="Roboto"/>
              <a:sym typeface="Roboto"/>
            </a:endParaRPr>
          </a:p>
          <a:p>
            <a:pPr indent="0" lvl="0" marL="0" rtl="0" algn="l">
              <a:spcBef>
                <a:spcPts val="0"/>
              </a:spcBef>
              <a:spcAft>
                <a:spcPts val="0"/>
              </a:spcAft>
              <a:buNone/>
            </a:pPr>
            <a:r>
              <a:t/>
            </a:r>
            <a:endParaRPr sz="1350">
              <a:solidFill>
                <a:srgbClr val="000000"/>
              </a:solidFill>
              <a:latin typeface="Roboto"/>
              <a:ea typeface="Roboto"/>
              <a:cs typeface="Roboto"/>
              <a:sym typeface="Roboto"/>
            </a:endParaRPr>
          </a:p>
          <a:p>
            <a:pPr indent="0" lvl="0" marL="0" rtl="0" algn="l">
              <a:spcBef>
                <a:spcPts val="0"/>
              </a:spcBef>
              <a:spcAft>
                <a:spcPts val="0"/>
              </a:spcAft>
              <a:buNone/>
            </a:pPr>
            <a:r>
              <a:rPr b="1" lang="en" sz="1550">
                <a:solidFill>
                  <a:srgbClr val="980000"/>
                </a:solidFill>
                <a:latin typeface="Roboto"/>
                <a:ea typeface="Roboto"/>
                <a:cs typeface="Roboto"/>
                <a:sym typeface="Roboto"/>
              </a:rPr>
              <a:t>Pairwise Testing</a:t>
            </a:r>
            <a:r>
              <a:rPr lang="en" sz="1550">
                <a:solidFill>
                  <a:srgbClr val="980000"/>
                </a:solidFill>
                <a:latin typeface="Roboto"/>
                <a:ea typeface="Roboto"/>
                <a:cs typeface="Roboto"/>
                <a:sym typeface="Roboto"/>
              </a:rPr>
              <a:t> </a:t>
            </a:r>
            <a:endParaRPr sz="1550">
              <a:solidFill>
                <a:srgbClr val="980000"/>
              </a:solidFill>
              <a:latin typeface="Roboto"/>
              <a:ea typeface="Roboto"/>
              <a:cs typeface="Roboto"/>
              <a:sym typeface="Roboto"/>
            </a:endParaRPr>
          </a:p>
          <a:p>
            <a:pPr indent="0" lvl="0" marL="0" rtl="0" algn="l">
              <a:spcBef>
                <a:spcPts val="0"/>
              </a:spcBef>
              <a:spcAft>
                <a:spcPts val="0"/>
              </a:spcAft>
              <a:buNone/>
            </a:pPr>
            <a:r>
              <a:t/>
            </a:r>
            <a:endParaRPr sz="1550">
              <a:solidFill>
                <a:srgbClr val="980000"/>
              </a:solidFill>
              <a:latin typeface="Roboto"/>
              <a:ea typeface="Roboto"/>
              <a:cs typeface="Roboto"/>
              <a:sym typeface="Roboto"/>
            </a:endParaRPr>
          </a:p>
          <a:p>
            <a:pPr indent="0" lvl="0" marL="0" rtl="0" algn="l">
              <a:spcBef>
                <a:spcPts val="0"/>
              </a:spcBef>
              <a:spcAft>
                <a:spcPts val="0"/>
              </a:spcAft>
              <a:buNone/>
            </a:pPr>
            <a:r>
              <a:rPr lang="en" sz="1350">
                <a:solidFill>
                  <a:srgbClr val="000000"/>
                </a:solidFill>
                <a:latin typeface="Roboto"/>
                <a:ea typeface="Roboto"/>
                <a:cs typeface="Roboto"/>
                <a:sym typeface="Roboto"/>
              </a:rPr>
              <a:t>Test design technique in which test cases are designed to perform all possible individual combinations of each pair of input parameters.</a:t>
            </a:r>
            <a:endParaRPr sz="135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idx="1" type="body"/>
          </p:nvPr>
        </p:nvSpPr>
        <p:spPr>
          <a:xfrm>
            <a:off x="3917650" y="258950"/>
            <a:ext cx="4659300" cy="4240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000">
                <a:solidFill>
                  <a:srgbClr val="222222"/>
                </a:solidFill>
                <a:highlight>
                  <a:srgbClr val="FFFFFF"/>
                </a:highlight>
                <a:latin typeface="Arial"/>
                <a:ea typeface="Arial"/>
                <a:cs typeface="Arial"/>
                <a:sym typeface="Arial"/>
              </a:rPr>
              <a:t>Requirement Traceability Matrix (RTM)</a:t>
            </a:r>
            <a:r>
              <a:rPr lang="en" sz="2000">
                <a:solidFill>
                  <a:srgbClr val="222222"/>
                </a:solidFill>
                <a:highlight>
                  <a:srgbClr val="FFFFFF"/>
                </a:highlight>
                <a:latin typeface="Arial"/>
                <a:ea typeface="Arial"/>
                <a:cs typeface="Arial"/>
                <a:sym typeface="Arial"/>
              </a:rPr>
              <a:t> is a document that maps and traces user requirement with test cases. It captures all requirements proposed by the client and requirement traceability in a single document, delivered at the conclusion of the Software </a:t>
            </a:r>
            <a:r>
              <a:rPr lang="en" sz="2000">
                <a:solidFill>
                  <a:srgbClr val="222222"/>
                </a:solidFill>
                <a:highlight>
                  <a:srgbClr val="FFFFFF"/>
                </a:highlight>
                <a:latin typeface="Arial"/>
                <a:ea typeface="Arial"/>
                <a:cs typeface="Arial"/>
                <a:sym typeface="Arial"/>
              </a:rPr>
              <a:t>development</a:t>
            </a:r>
            <a:r>
              <a:rPr lang="en" sz="2000">
                <a:solidFill>
                  <a:srgbClr val="222222"/>
                </a:solidFill>
                <a:highlight>
                  <a:srgbClr val="FFFFFF"/>
                </a:highlight>
                <a:latin typeface="Arial"/>
                <a:ea typeface="Arial"/>
                <a:cs typeface="Arial"/>
                <a:sym typeface="Arial"/>
              </a:rPr>
              <a:t> life cycle. The main purpose of Requirement Traceability Matrix is to validate that all requirements are checked via test cases such that no functionality is unchecked during Software testing.</a:t>
            </a:r>
            <a:endParaRPr sz="2000">
              <a:solidFill>
                <a:srgbClr val="222222"/>
              </a:solidFill>
              <a:highlight>
                <a:srgbClr val="FFFFFF"/>
              </a:highlight>
              <a:latin typeface="Arial"/>
              <a:ea typeface="Arial"/>
              <a:cs typeface="Arial"/>
              <a:sym typeface="Arial"/>
            </a:endParaRPr>
          </a:p>
          <a:p>
            <a:pPr indent="0" lvl="0" marL="0" rtl="0" algn="l">
              <a:lnSpc>
                <a:spcPct val="155000"/>
              </a:lnSpc>
              <a:spcBef>
                <a:spcPts val="1800"/>
              </a:spcBef>
              <a:spcAft>
                <a:spcPts val="0"/>
              </a:spcAft>
              <a:buNone/>
            </a:pPr>
            <a:r>
              <a:rPr b="1" lang="en" sz="2000">
                <a:solidFill>
                  <a:srgbClr val="222222"/>
                </a:solidFill>
                <a:highlight>
                  <a:srgbClr val="FFFFFF"/>
                </a:highlight>
                <a:latin typeface="Arial"/>
                <a:ea typeface="Arial"/>
                <a:cs typeface="Arial"/>
                <a:sym typeface="Arial"/>
              </a:rPr>
              <a:t>Which Parameters to include in Requirement Traceability Matrix?</a:t>
            </a:r>
            <a:endParaRPr b="1" sz="2000">
              <a:solidFill>
                <a:srgbClr val="222222"/>
              </a:solidFill>
              <a:highlight>
                <a:srgbClr val="FFFFFF"/>
              </a:highlight>
              <a:latin typeface="Arial"/>
              <a:ea typeface="Arial"/>
              <a:cs typeface="Arial"/>
              <a:sym typeface="Arial"/>
            </a:endParaRPr>
          </a:p>
          <a:p>
            <a:pPr indent="-307975" lvl="0" marL="457200" rtl="0" algn="l">
              <a:spcBef>
                <a:spcPts val="1800"/>
              </a:spcBef>
              <a:spcAft>
                <a:spcPts val="0"/>
              </a:spcAft>
              <a:buClr>
                <a:srgbClr val="222222"/>
              </a:buClr>
              <a:buSzPct val="100000"/>
              <a:buFont typeface="Arial"/>
              <a:buChar char="●"/>
            </a:pPr>
            <a:r>
              <a:rPr lang="en" sz="2000">
                <a:solidFill>
                  <a:srgbClr val="222222"/>
                </a:solidFill>
                <a:highlight>
                  <a:srgbClr val="FFFFFF"/>
                </a:highlight>
                <a:latin typeface="Arial"/>
                <a:ea typeface="Arial"/>
                <a:cs typeface="Arial"/>
                <a:sym typeface="Arial"/>
              </a:rPr>
              <a:t>Requirement ID</a:t>
            </a:r>
            <a:endParaRPr sz="2000">
              <a:solidFill>
                <a:srgbClr val="222222"/>
              </a:solidFill>
              <a:highlight>
                <a:srgbClr val="FFFFFF"/>
              </a:highlight>
              <a:latin typeface="Arial"/>
              <a:ea typeface="Arial"/>
              <a:cs typeface="Arial"/>
              <a:sym typeface="Arial"/>
            </a:endParaRPr>
          </a:p>
          <a:p>
            <a:pPr indent="-307975" lvl="0" marL="457200" rtl="0" algn="l">
              <a:spcBef>
                <a:spcPts val="0"/>
              </a:spcBef>
              <a:spcAft>
                <a:spcPts val="0"/>
              </a:spcAft>
              <a:buClr>
                <a:srgbClr val="222222"/>
              </a:buClr>
              <a:buSzPct val="100000"/>
              <a:buFont typeface="Arial"/>
              <a:buChar char="●"/>
            </a:pPr>
            <a:r>
              <a:rPr lang="en" sz="2000">
                <a:solidFill>
                  <a:srgbClr val="222222"/>
                </a:solidFill>
                <a:highlight>
                  <a:srgbClr val="FFFFFF"/>
                </a:highlight>
                <a:latin typeface="Arial"/>
                <a:ea typeface="Arial"/>
                <a:cs typeface="Arial"/>
                <a:sym typeface="Arial"/>
              </a:rPr>
              <a:t>Requirement # and Description</a:t>
            </a:r>
            <a:endParaRPr sz="2000">
              <a:solidFill>
                <a:srgbClr val="222222"/>
              </a:solidFill>
              <a:highlight>
                <a:srgbClr val="FFFFFF"/>
              </a:highlight>
              <a:latin typeface="Arial"/>
              <a:ea typeface="Arial"/>
              <a:cs typeface="Arial"/>
              <a:sym typeface="Arial"/>
            </a:endParaRPr>
          </a:p>
          <a:p>
            <a:pPr indent="0" lvl="0" marL="457200" rtl="0" algn="l">
              <a:spcBef>
                <a:spcPts val="18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8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sz="1350">
              <a:solidFill>
                <a:srgbClr val="222222"/>
              </a:solidFill>
              <a:highlight>
                <a:srgbClr val="FFFFFF"/>
              </a:highlight>
              <a:latin typeface="Arial"/>
              <a:ea typeface="Arial"/>
              <a:cs typeface="Arial"/>
              <a:sym typeface="Arial"/>
            </a:endParaRPr>
          </a:p>
        </p:txBody>
      </p:sp>
      <p:pic>
        <p:nvPicPr>
          <p:cNvPr id="308" name="Google Shape;308;p18"/>
          <p:cNvPicPr preferRelativeResize="0"/>
          <p:nvPr/>
        </p:nvPicPr>
        <p:blipFill>
          <a:blip r:embed="rId3">
            <a:alphaModFix/>
          </a:blip>
          <a:stretch>
            <a:fillRect/>
          </a:stretch>
        </p:blipFill>
        <p:spPr>
          <a:xfrm>
            <a:off x="233325" y="1165250"/>
            <a:ext cx="3522501" cy="215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idx="1" type="body"/>
          </p:nvPr>
        </p:nvSpPr>
        <p:spPr>
          <a:xfrm>
            <a:off x="1238875" y="210175"/>
            <a:ext cx="7095300" cy="46347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solidFill>
                  <a:srgbClr val="000000"/>
                </a:solidFill>
                <a:latin typeface="Arial"/>
                <a:ea typeface="Arial"/>
                <a:cs typeface="Arial"/>
                <a:sym typeface="Arial"/>
              </a:rPr>
              <a:t>A software</a:t>
            </a:r>
            <a:r>
              <a:rPr b="1" lang="en">
                <a:solidFill>
                  <a:srgbClr val="000000"/>
                </a:solidFill>
                <a:latin typeface="Arial"/>
                <a:ea typeface="Arial"/>
                <a:cs typeface="Arial"/>
                <a:sym typeface="Arial"/>
              </a:rPr>
              <a:t> Bug</a:t>
            </a:r>
            <a:r>
              <a:rPr lang="en">
                <a:solidFill>
                  <a:srgbClr val="000000"/>
                </a:solidFill>
                <a:latin typeface="Arial"/>
                <a:ea typeface="Arial"/>
                <a:cs typeface="Arial"/>
                <a:sym typeface="Arial"/>
              </a:rPr>
              <a:t> could be something as menial as a misaligned image on a landing page, or as serious as a mobile app spontaneously crashing during use. Here are some explanations:</a:t>
            </a:r>
            <a:endParaRPr>
              <a:solidFill>
                <a:srgbClr val="000000"/>
              </a:solidFill>
              <a:latin typeface="Arial"/>
              <a:ea typeface="Arial"/>
              <a:cs typeface="Arial"/>
              <a:sym typeface="Arial"/>
            </a:endParaRPr>
          </a:p>
          <a:p>
            <a:pPr indent="0" lvl="0" marL="381000" marR="381000" rtl="0" algn="l">
              <a:spcBef>
                <a:spcPts val="1500"/>
              </a:spcBef>
              <a:spcAft>
                <a:spcPts val="0"/>
              </a:spcAft>
              <a:buNone/>
            </a:pPr>
            <a:r>
              <a:rPr lang="en">
                <a:solidFill>
                  <a:srgbClr val="000000"/>
                </a:solidFill>
                <a:latin typeface="Arial"/>
                <a:ea typeface="Arial"/>
                <a:cs typeface="Arial"/>
                <a:sym typeface="Arial"/>
              </a:rPr>
              <a:t>“A </a:t>
            </a:r>
            <a:r>
              <a:rPr b="1" lang="en">
                <a:solidFill>
                  <a:srgbClr val="000000"/>
                </a:solidFill>
                <a:latin typeface="Arial"/>
                <a:ea typeface="Arial"/>
                <a:cs typeface="Arial"/>
                <a:sym typeface="Arial"/>
              </a:rPr>
              <a:t>software bug</a:t>
            </a:r>
            <a:r>
              <a:rPr lang="en">
                <a:solidFill>
                  <a:srgbClr val="000000"/>
                </a:solidFill>
                <a:latin typeface="Arial"/>
                <a:ea typeface="Arial"/>
                <a:cs typeface="Arial"/>
                <a:sym typeface="Arial"/>
              </a:rPr>
              <a:t> is a problem causing a program to crash or produce invalid output. The problem is caused by insufficient or erroneous logic. A bug can be an error, mistake, defect or fault, which may cause failure or deviation from expected results.” (</a:t>
            </a:r>
            <a:r>
              <a:rPr b="1" lang="en">
                <a:solidFill>
                  <a:srgbClr val="000000"/>
                </a:solidFill>
                <a:latin typeface="Arial"/>
                <a:ea typeface="Arial"/>
                <a:cs typeface="Arial"/>
                <a:sym typeface="Arial"/>
              </a:rPr>
              <a:t>techopedia</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381000" marR="381000" rtl="0" algn="l">
              <a:spcBef>
                <a:spcPts val="1500"/>
              </a:spcBef>
              <a:spcAft>
                <a:spcPts val="0"/>
              </a:spcAft>
              <a:buNone/>
            </a:pPr>
            <a:r>
              <a:rPr lang="en">
                <a:solidFill>
                  <a:srgbClr val="000000"/>
                </a:solidFill>
                <a:latin typeface="Arial"/>
                <a:ea typeface="Arial"/>
                <a:cs typeface="Arial"/>
                <a:sym typeface="Arial"/>
              </a:rPr>
              <a:t>“A </a:t>
            </a:r>
            <a:r>
              <a:rPr b="1" lang="en">
                <a:solidFill>
                  <a:srgbClr val="000000"/>
                </a:solidFill>
                <a:latin typeface="Arial"/>
                <a:ea typeface="Arial"/>
                <a:cs typeface="Arial"/>
                <a:sym typeface="Arial"/>
              </a:rPr>
              <a:t>software bug</a:t>
            </a:r>
            <a:r>
              <a:rPr lang="en">
                <a:solidFill>
                  <a:srgbClr val="000000"/>
                </a:solidFill>
                <a:latin typeface="Arial"/>
                <a:ea typeface="Arial"/>
                <a:cs typeface="Arial"/>
                <a:sym typeface="Arial"/>
              </a:rPr>
              <a:t> is defined as an error, flaw, failure, or fault in a computer program or system that causes it to produce an incorrect or unexpected result, or to behave in unintended ways.” (</a:t>
            </a:r>
            <a:r>
              <a:rPr b="1" lang="en">
                <a:solidFill>
                  <a:srgbClr val="000000"/>
                </a:solidFill>
                <a:latin typeface="Arial"/>
                <a:ea typeface="Arial"/>
                <a:cs typeface="Arial"/>
                <a:sym typeface="Arial"/>
              </a:rPr>
              <a:t>steelkiwi</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381000" marR="381000" rtl="0" algn="l">
              <a:spcBef>
                <a:spcPts val="1500"/>
              </a:spcBef>
              <a:spcAft>
                <a:spcPts val="0"/>
              </a:spcAft>
              <a:buNone/>
            </a:pPr>
            <a:r>
              <a:rPr lang="en">
                <a:solidFill>
                  <a:srgbClr val="000000"/>
                </a:solidFill>
                <a:latin typeface="Arial"/>
                <a:ea typeface="Arial"/>
                <a:cs typeface="Arial"/>
                <a:sym typeface="Arial"/>
              </a:rPr>
              <a:t>“A Software </a:t>
            </a:r>
            <a:r>
              <a:rPr b="1" lang="en">
                <a:solidFill>
                  <a:srgbClr val="000000"/>
                </a:solidFill>
                <a:latin typeface="Arial"/>
                <a:ea typeface="Arial"/>
                <a:cs typeface="Arial"/>
                <a:sym typeface="Arial"/>
              </a:rPr>
              <a:t>DEFECT / BUG</a:t>
            </a:r>
            <a:r>
              <a:rPr lang="en">
                <a:solidFill>
                  <a:srgbClr val="000000"/>
                </a:solidFill>
                <a:latin typeface="Arial"/>
                <a:ea typeface="Arial"/>
                <a:cs typeface="Arial"/>
                <a:sym typeface="Arial"/>
              </a:rPr>
              <a:t> is a condition in a software product which does not meet a software requirement (as stated in the requirement specifications) or end-user expectation (which may not be specified but is reasonable). In other words, a defect is an error in coding or logic that causes a program to malfunction or to produce incorrect/unexpected results.” (</a:t>
            </a:r>
            <a:r>
              <a:rPr b="1" lang="en">
                <a:solidFill>
                  <a:srgbClr val="000000"/>
                </a:solidFill>
                <a:uFill>
                  <a:noFill/>
                </a:uFill>
                <a:latin typeface="Arial"/>
                <a:ea typeface="Arial"/>
                <a:cs typeface="Arial"/>
                <a:sym typeface="Arial"/>
                <a:hlinkClick r:id="rId3">
                  <a:extLst>
                    <a:ext uri="{A12FA001-AC4F-418D-AE19-62706E023703}">
                      <ahyp:hlinkClr val="tx"/>
                    </a:ext>
                  </a:extLst>
                </a:hlinkClick>
              </a:rPr>
              <a:t>softwaretestingfundamentals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3">
            <a:alphaModFix/>
          </a:blip>
          <a:stretch>
            <a:fillRect/>
          </a:stretch>
        </p:blipFill>
        <p:spPr>
          <a:xfrm>
            <a:off x="2811313" y="97763"/>
            <a:ext cx="3521375" cy="4947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idx="1" type="body"/>
          </p:nvPr>
        </p:nvSpPr>
        <p:spPr>
          <a:xfrm>
            <a:off x="2848400" y="76600"/>
            <a:ext cx="6295500" cy="371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000000"/>
                </a:solidFill>
                <a:highlight>
                  <a:srgbClr val="FFFFFF"/>
                </a:highlight>
                <a:latin typeface="Arial"/>
                <a:ea typeface="Arial"/>
                <a:cs typeface="Arial"/>
                <a:sym typeface="Arial"/>
              </a:rPr>
              <a:t>Defect States:</a:t>
            </a:r>
            <a:endParaRPr b="1" sz="1000">
              <a:solidFill>
                <a:srgbClr val="000000"/>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1) New</a:t>
            </a:r>
            <a:r>
              <a:rPr lang="en" sz="1000">
                <a:solidFill>
                  <a:srgbClr val="545454"/>
                </a:solidFill>
                <a:highlight>
                  <a:srgbClr val="FFFFFF"/>
                </a:highlight>
                <a:latin typeface="Arial"/>
                <a:ea typeface="Arial"/>
                <a:cs typeface="Arial"/>
                <a:sym typeface="Arial"/>
              </a:rPr>
              <a:t>: This is the first state of a defect in the defect life cycle. When any new defect is found, it falls in a ‘New’ state and validations and testing are performed on this defect in the later stages of the defect life cycle.</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2) Assigned:</a:t>
            </a:r>
            <a:r>
              <a:rPr lang="en" sz="1000">
                <a:solidFill>
                  <a:srgbClr val="545454"/>
                </a:solidFill>
                <a:highlight>
                  <a:srgbClr val="FFFFFF"/>
                </a:highlight>
                <a:latin typeface="Arial"/>
                <a:ea typeface="Arial"/>
                <a:cs typeface="Arial"/>
                <a:sym typeface="Arial"/>
              </a:rPr>
              <a:t> In this stage, a newly created defect is assigned to the development team for working on the defect. This is assigned by the project lead or the manager of the testing team to a developer.</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3) Open: </a:t>
            </a:r>
            <a:r>
              <a:rPr lang="en" sz="1000">
                <a:solidFill>
                  <a:srgbClr val="545454"/>
                </a:solidFill>
                <a:highlight>
                  <a:srgbClr val="FFFFFF"/>
                </a:highlight>
                <a:latin typeface="Arial"/>
                <a:ea typeface="Arial"/>
                <a:cs typeface="Arial"/>
                <a:sym typeface="Arial"/>
              </a:rPr>
              <a:t>Here, the developer starts the process of analyzing the defect and works on fixing it, if required. If the developer feels that the defect is not appropriate then it may get transferred to any of the below four states namely </a:t>
            </a:r>
            <a:r>
              <a:rPr b="1" lang="en" sz="1000">
                <a:solidFill>
                  <a:srgbClr val="545454"/>
                </a:solidFill>
                <a:highlight>
                  <a:srgbClr val="FFFFFF"/>
                </a:highlight>
                <a:latin typeface="Arial"/>
                <a:ea typeface="Arial"/>
                <a:cs typeface="Arial"/>
                <a:sym typeface="Arial"/>
              </a:rPr>
              <a:t>Duplicate, Deferred, Rejected or Not a Bug</a:t>
            </a:r>
            <a:r>
              <a:rPr lang="en" sz="1000">
                <a:solidFill>
                  <a:srgbClr val="545454"/>
                </a:solidFill>
                <a:highlight>
                  <a:srgbClr val="FFFFFF"/>
                </a:highlight>
                <a:latin typeface="Arial"/>
                <a:ea typeface="Arial"/>
                <a:cs typeface="Arial"/>
                <a:sym typeface="Arial"/>
              </a:rPr>
              <a:t>-based upon the specific reason.</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4) Fixed: </a:t>
            </a:r>
            <a:r>
              <a:rPr lang="en" sz="1000">
                <a:solidFill>
                  <a:srgbClr val="545454"/>
                </a:solidFill>
                <a:highlight>
                  <a:srgbClr val="FFFFFF"/>
                </a:highlight>
                <a:latin typeface="Arial"/>
                <a:ea typeface="Arial"/>
                <a:cs typeface="Arial"/>
                <a:sym typeface="Arial"/>
              </a:rPr>
              <a:t>When the developer finishes the task of fixing a defect by making the required changes then he can mark the status of the defect as ‘Fixed’.</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5) Pending Retest: </a:t>
            </a:r>
            <a:r>
              <a:rPr lang="en" sz="1000">
                <a:solidFill>
                  <a:srgbClr val="545454"/>
                </a:solidFill>
                <a:highlight>
                  <a:srgbClr val="FFFFFF"/>
                </a:highlight>
                <a:latin typeface="Arial"/>
                <a:ea typeface="Arial"/>
                <a:cs typeface="Arial"/>
                <a:sym typeface="Arial"/>
              </a:rPr>
              <a:t>After fixing the defect, the developer assigns the defect to the tester for retesting the defect at their end and till the tester works on retesting the defect, the state of the defect remains in ‘Pending Retest’.</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6) Retest: </a:t>
            </a:r>
            <a:r>
              <a:rPr lang="en" sz="1000">
                <a:solidFill>
                  <a:srgbClr val="545454"/>
                </a:solidFill>
                <a:highlight>
                  <a:srgbClr val="FFFFFF"/>
                </a:highlight>
                <a:latin typeface="Arial"/>
                <a:ea typeface="Arial"/>
                <a:cs typeface="Arial"/>
                <a:sym typeface="Arial"/>
              </a:rPr>
              <a:t>At this point, the tester starts the task of working on the retesting of the defect to verify if the defect is fixed accurately by the developer as per the requirements or not.</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7) Reopen: </a:t>
            </a:r>
            <a:r>
              <a:rPr lang="en" sz="1000">
                <a:solidFill>
                  <a:srgbClr val="545454"/>
                </a:solidFill>
                <a:highlight>
                  <a:srgbClr val="FFFFFF"/>
                </a:highlight>
                <a:latin typeface="Arial"/>
                <a:ea typeface="Arial"/>
                <a:cs typeface="Arial"/>
                <a:sym typeface="Arial"/>
              </a:rPr>
              <a:t>If any issue still persists in the defect then it will be assigned to the developer again for testing and the status of the defect gets changed to ‘Reopen’.</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8) Verified: </a:t>
            </a:r>
            <a:r>
              <a:rPr lang="en" sz="1000">
                <a:solidFill>
                  <a:srgbClr val="545454"/>
                </a:solidFill>
                <a:highlight>
                  <a:srgbClr val="FFFFFF"/>
                </a:highlight>
                <a:latin typeface="Arial"/>
                <a:ea typeface="Arial"/>
                <a:cs typeface="Arial"/>
                <a:sym typeface="Arial"/>
              </a:rPr>
              <a:t>If the tester does not find any issue in the defect after being assigned to the developer for retesting and he feels that if the defect has been fixed accurately then the status of the defect gets assigned to ‘Verified’.</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rPr b="1" lang="en" sz="1000">
                <a:solidFill>
                  <a:srgbClr val="545454"/>
                </a:solidFill>
                <a:highlight>
                  <a:srgbClr val="FFFFFF"/>
                </a:highlight>
                <a:latin typeface="Arial"/>
                <a:ea typeface="Arial"/>
                <a:cs typeface="Arial"/>
                <a:sym typeface="Arial"/>
              </a:rPr>
              <a:t>9) Closed: </a:t>
            </a:r>
            <a:r>
              <a:rPr lang="en" sz="1000">
                <a:solidFill>
                  <a:srgbClr val="545454"/>
                </a:solidFill>
                <a:highlight>
                  <a:srgbClr val="FFFFFF"/>
                </a:highlight>
                <a:latin typeface="Arial"/>
                <a:ea typeface="Arial"/>
                <a:cs typeface="Arial"/>
                <a:sym typeface="Arial"/>
              </a:rPr>
              <a:t>When the defect does not exist any longer then the tester changes the status of the defect to ‘Closed’.</a:t>
            </a:r>
            <a:endParaRPr sz="1000">
              <a:solidFill>
                <a:srgbClr val="545454"/>
              </a:solidFill>
              <a:highlight>
                <a:srgbClr val="FFFFFF"/>
              </a:highlight>
              <a:latin typeface="Arial"/>
              <a:ea typeface="Arial"/>
              <a:cs typeface="Arial"/>
              <a:sym typeface="Arial"/>
            </a:endParaRPr>
          </a:p>
          <a:p>
            <a:pPr indent="0" lvl="0" marL="0" rtl="0" algn="l">
              <a:lnSpc>
                <a:spcPct val="100000"/>
              </a:lnSpc>
              <a:spcBef>
                <a:spcPts val="100"/>
              </a:spcBef>
              <a:spcAft>
                <a:spcPts val="0"/>
              </a:spcAft>
              <a:buNone/>
            </a:pPr>
            <a:r>
              <a:t/>
            </a:r>
            <a:endParaRPr sz="1000">
              <a:solidFill>
                <a:srgbClr val="545454"/>
              </a:solidFill>
              <a:highlight>
                <a:srgbClr val="FFFFFF"/>
              </a:highlight>
              <a:latin typeface="Arial"/>
              <a:ea typeface="Arial"/>
              <a:cs typeface="Arial"/>
              <a:sym typeface="Arial"/>
            </a:endParaRPr>
          </a:p>
          <a:p>
            <a:pPr indent="0" lvl="0" marL="0" rtl="0" algn="l">
              <a:spcBef>
                <a:spcPts val="100"/>
              </a:spcBef>
              <a:spcAft>
                <a:spcPts val="1200"/>
              </a:spcAft>
              <a:buNone/>
            </a:pPr>
            <a:r>
              <a:t/>
            </a:r>
            <a:endParaRPr sz="1000"/>
          </a:p>
        </p:txBody>
      </p:sp>
      <p:pic>
        <p:nvPicPr>
          <p:cNvPr id="324" name="Google Shape;324;p21"/>
          <p:cNvPicPr preferRelativeResize="0"/>
          <p:nvPr/>
        </p:nvPicPr>
        <p:blipFill>
          <a:blip r:embed="rId3">
            <a:alphaModFix/>
          </a:blip>
          <a:stretch>
            <a:fillRect/>
          </a:stretch>
        </p:blipFill>
        <p:spPr>
          <a:xfrm>
            <a:off x="130450" y="206075"/>
            <a:ext cx="2568675" cy="3273899"/>
          </a:xfrm>
          <a:prstGeom prst="rect">
            <a:avLst/>
          </a:prstGeom>
          <a:noFill/>
          <a:ln>
            <a:noFill/>
          </a:ln>
        </p:spPr>
      </p:pic>
      <p:sp>
        <p:nvSpPr>
          <p:cNvPr id="325" name="Google Shape;325;p21"/>
          <p:cNvSpPr txBox="1"/>
          <p:nvPr/>
        </p:nvSpPr>
        <p:spPr>
          <a:xfrm>
            <a:off x="501725" y="3676200"/>
            <a:ext cx="8302500" cy="146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rgbClr val="FFFFFF"/>
                </a:highlight>
              </a:rPr>
              <a:t>FEW MORE:</a:t>
            </a:r>
            <a:endParaRPr b="1" sz="1000">
              <a:highlight>
                <a:srgbClr val="FFFFFF"/>
              </a:highlight>
            </a:endParaRPr>
          </a:p>
          <a:p>
            <a:pPr indent="-292100" lvl="0" marL="863600" rtl="0" algn="l">
              <a:spcBef>
                <a:spcPts val="100"/>
              </a:spcBef>
              <a:spcAft>
                <a:spcPts val="0"/>
              </a:spcAft>
              <a:buClr>
                <a:srgbClr val="545454"/>
              </a:buClr>
              <a:buSzPts val="1000"/>
              <a:buChar char="●"/>
            </a:pPr>
            <a:r>
              <a:rPr b="1" lang="en" sz="1000">
                <a:solidFill>
                  <a:srgbClr val="545454"/>
                </a:solidFill>
                <a:highlight>
                  <a:srgbClr val="FFFFFF"/>
                </a:highlight>
              </a:rPr>
              <a:t>Rejected: </a:t>
            </a:r>
            <a:r>
              <a:rPr lang="en" sz="1000">
                <a:solidFill>
                  <a:srgbClr val="545454"/>
                </a:solidFill>
                <a:highlight>
                  <a:srgbClr val="FFFFFF"/>
                </a:highlight>
              </a:rPr>
              <a:t>If the defect is not considered as a genuine defect by the developer then it is marked as ‘Rejected’ by the developer.</a:t>
            </a:r>
            <a:endParaRPr sz="1000">
              <a:solidFill>
                <a:srgbClr val="545454"/>
              </a:solidFill>
              <a:highlight>
                <a:srgbClr val="FFFFFF"/>
              </a:highlight>
            </a:endParaRPr>
          </a:p>
          <a:p>
            <a:pPr indent="-292100" lvl="0" marL="863600" rtl="0" algn="l">
              <a:spcBef>
                <a:spcPts val="100"/>
              </a:spcBef>
              <a:spcAft>
                <a:spcPts val="0"/>
              </a:spcAft>
              <a:buClr>
                <a:srgbClr val="545454"/>
              </a:buClr>
              <a:buSzPts val="1000"/>
              <a:buChar char="●"/>
            </a:pPr>
            <a:r>
              <a:rPr b="1" lang="en" sz="1000">
                <a:solidFill>
                  <a:srgbClr val="545454"/>
                </a:solidFill>
                <a:highlight>
                  <a:srgbClr val="FFFFFF"/>
                </a:highlight>
              </a:rPr>
              <a:t>Duplicate: </a:t>
            </a:r>
            <a:r>
              <a:rPr lang="en" sz="1000">
                <a:solidFill>
                  <a:srgbClr val="545454"/>
                </a:solidFill>
                <a:highlight>
                  <a:srgbClr val="FFFFFF"/>
                </a:highlight>
              </a:rPr>
              <a:t>If the developer finds the defect as same as any other defect or if the concept of the defect matches with any other defect then the status of the defect is changed to ‘Duplicate’ by the developer.</a:t>
            </a:r>
            <a:endParaRPr sz="1000">
              <a:solidFill>
                <a:srgbClr val="545454"/>
              </a:solidFill>
              <a:highlight>
                <a:srgbClr val="FFFFFF"/>
              </a:highlight>
            </a:endParaRPr>
          </a:p>
          <a:p>
            <a:pPr indent="-292100" lvl="0" marL="863600" rtl="0" algn="l">
              <a:spcBef>
                <a:spcPts val="100"/>
              </a:spcBef>
              <a:spcAft>
                <a:spcPts val="0"/>
              </a:spcAft>
              <a:buClr>
                <a:srgbClr val="545454"/>
              </a:buClr>
              <a:buSzPts val="1000"/>
              <a:buChar char="●"/>
            </a:pPr>
            <a:r>
              <a:rPr b="1" lang="en" sz="1000">
                <a:solidFill>
                  <a:srgbClr val="545454"/>
                </a:solidFill>
                <a:highlight>
                  <a:srgbClr val="FFFFFF"/>
                </a:highlight>
              </a:rPr>
              <a:t>Deferred: </a:t>
            </a:r>
            <a:r>
              <a:rPr lang="en" sz="1000">
                <a:solidFill>
                  <a:srgbClr val="545454"/>
                </a:solidFill>
                <a:highlight>
                  <a:srgbClr val="FFFFFF"/>
                </a:highlight>
              </a:rPr>
              <a:t>If the developer feels that the defect is not of very important priority and it can get fixed in the next releases or so in such a case, he can change the status of the defect as ‘Deferred’.</a:t>
            </a:r>
            <a:endParaRPr sz="1000">
              <a:solidFill>
                <a:srgbClr val="545454"/>
              </a:solidFill>
              <a:highlight>
                <a:srgbClr val="FFFFFF"/>
              </a:highlight>
            </a:endParaRPr>
          </a:p>
          <a:p>
            <a:pPr indent="-292100" lvl="0" marL="863600" rtl="0" algn="l">
              <a:spcBef>
                <a:spcPts val="100"/>
              </a:spcBef>
              <a:spcAft>
                <a:spcPts val="100"/>
              </a:spcAft>
              <a:buClr>
                <a:srgbClr val="545454"/>
              </a:buClr>
              <a:buSzPts val="1000"/>
              <a:buChar char="●"/>
            </a:pPr>
            <a:r>
              <a:rPr b="1" lang="en" sz="1000">
                <a:solidFill>
                  <a:srgbClr val="545454"/>
                </a:solidFill>
                <a:highlight>
                  <a:srgbClr val="FFFFFF"/>
                </a:highlight>
              </a:rPr>
              <a:t>Not a Bug: </a:t>
            </a:r>
            <a:r>
              <a:rPr lang="en" sz="1000">
                <a:solidFill>
                  <a:srgbClr val="545454"/>
                </a:solidFill>
                <a:highlight>
                  <a:srgbClr val="FFFFFF"/>
                </a:highlight>
              </a:rPr>
              <a:t>If the defect does not have an impact on the functionality of the application then the status of the defect gets changed to ‘Not a Bug’</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