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316" r:id="rId2"/>
    <p:sldId id="319" r:id="rId3"/>
    <p:sldId id="410" r:id="rId4"/>
    <p:sldId id="422" r:id="rId5"/>
    <p:sldId id="424" r:id="rId6"/>
    <p:sldId id="425" r:id="rId7"/>
    <p:sldId id="427" r:id="rId8"/>
    <p:sldId id="428" r:id="rId9"/>
    <p:sldId id="430" r:id="rId10"/>
    <p:sldId id="426" r:id="rId11"/>
    <p:sldId id="429" r:id="rId12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316"/>
            <p14:sldId id="319"/>
            <p14:sldId id="410"/>
            <p14:sldId id="422"/>
            <p14:sldId id="424"/>
            <p14:sldId id="425"/>
            <p14:sldId id="427"/>
            <p14:sldId id="428"/>
            <p14:sldId id="430"/>
            <p14:sldId id="426"/>
            <p14:sldId id="42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410" autoAdjust="0"/>
  </p:normalViewPr>
  <p:slideViewPr>
    <p:cSldViewPr>
      <p:cViewPr>
        <p:scale>
          <a:sx n="100" d="100"/>
          <a:sy n="100" d="100"/>
        </p:scale>
        <p:origin x="-18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4850"/>
    </p:cViewPr>
  </p:sorterViewPr>
  <p:notesViewPr>
    <p:cSldViewPr>
      <p:cViewPr varScale="1">
        <p:scale>
          <a:sx n="56" d="100"/>
          <a:sy n="56" d="100"/>
        </p:scale>
        <p:origin x="2850" y="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9/14/15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9/14/15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www.stanford.edu/class/cs224w/resourc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9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endParaRPr lang="en-US" dirty="0" smtClean="0"/>
          </a:p>
          <a:p>
            <a:r>
              <a:rPr lang="en-US" dirty="0" smtClean="0"/>
              <a:t>Directed / Undirected</a:t>
            </a:r>
            <a:r>
              <a:rPr lang="en-US" baseline="0" dirty="0" smtClean="0"/>
              <a:t>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2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2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Jure </a:t>
            </a:r>
            <a:r>
              <a:rPr lang="en-US" baseline="0" dirty="0" err="1" smtClean="0"/>
              <a:t>Leskovec’s</a:t>
            </a:r>
            <a:r>
              <a:rPr lang="en-US" baseline="0" dirty="0" smtClean="0"/>
              <a:t> Site: </a:t>
            </a:r>
            <a:r>
              <a:rPr lang="en-US" dirty="0" smtClean="0">
                <a:hlinkClick r:id="rId3"/>
              </a:rPr>
              <a:t>http://www.stanford.edu/class/cs224w/resources.html</a:t>
            </a:r>
            <a:r>
              <a:rPr lang="en-US" dirty="0" smtClean="0"/>
              <a:t> with </a:t>
            </a:r>
            <a:r>
              <a:rPr lang="en-US" smtClean="0"/>
              <a:t>some changes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cap="small" baseline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052560" cy="7315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D0163"/>
                </a:solidFill>
              </a:defRPr>
            </a:lvl1pPr>
            <a:lvl2pPr>
              <a:defRPr>
                <a:solidFill>
                  <a:srgbClr val="0D0163"/>
                </a:solidFill>
              </a:defRPr>
            </a:lvl2pPr>
            <a:lvl3pPr>
              <a:defRPr>
                <a:solidFill>
                  <a:srgbClr val="0D0163"/>
                </a:solidFill>
              </a:defRPr>
            </a:lvl3pPr>
            <a:lvl4pPr>
              <a:defRPr>
                <a:solidFill>
                  <a:srgbClr val="0D0163"/>
                </a:solidFill>
              </a:defRPr>
            </a:lvl4pPr>
            <a:lvl5pPr>
              <a:defRPr>
                <a:solidFill>
                  <a:srgbClr val="0D016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39243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6583680"/>
            <a:ext cx="533400" cy="2743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fld id="{C3B76011-FA69-4E10-B45A-93FFAD2DF13B}" type="slidenum">
              <a:rPr lang="en-US" sz="12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648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914400"/>
            <a:ext cx="43434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graphic in this quadrant</a:t>
            </a:r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48200" y="914400"/>
            <a:ext cx="42672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Tasks/Schedule:</a:t>
            </a:r>
          </a:p>
          <a:p>
            <a:pPr lvl="0"/>
            <a:r>
              <a:rPr lang="en-US" dirty="0" smtClean="0"/>
              <a:t>Status: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648200" y="3886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Technology:</a:t>
            </a:r>
          </a:p>
          <a:p>
            <a:pPr lvl="0"/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7160" y="3784948"/>
            <a:ext cx="8778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783079" y="3703320"/>
            <a:ext cx="55778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52400" y="3886200"/>
            <a:ext cx="43434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Goals:</a:t>
            </a:r>
          </a:p>
          <a:p>
            <a:pPr lvl="0"/>
            <a:r>
              <a:rPr lang="en-US" dirty="0" smtClean="0"/>
              <a:t>Sponsor:</a:t>
            </a:r>
          </a:p>
          <a:p>
            <a:pPr lvl="0"/>
            <a:r>
              <a:rPr lang="en-US" dirty="0" smtClean="0"/>
              <a:t>Project Lead:</a:t>
            </a:r>
          </a:p>
          <a:p>
            <a:pPr lvl="0"/>
            <a:r>
              <a:rPr lang="en-US" dirty="0" smtClean="0"/>
              <a:t>Collaborators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763000" y="65671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i="1" smtClean="0">
                <a:solidFill>
                  <a:srgbClr val="414042"/>
                </a:solidFill>
              </a:rPr>
              <a:pPr/>
              <a:t>‹#›</a:t>
            </a:fld>
            <a:endParaRPr lang="en-US" sz="1200" i="1" dirty="0">
              <a:solidFill>
                <a:srgbClr val="414042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Introduction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7" r:id="rId12"/>
    <p:sldLayoutId id="2147483674" r:id="rId13"/>
    <p:sldLayoutId id="2147483666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nwb.slis.indiana.edu/" TargetMode="External"/><Relationship Id="rId12" Type="http://schemas.openxmlformats.org/officeDocument/2006/relationships/hyperlink" Target="http://www.santafe.edu/~aaronc/powerlaws/" TargetMode="External"/><Relationship Id="rId13" Type="http://schemas.openxmlformats.org/officeDocument/2006/relationships/hyperlink" Target="http://strategic.mit.edu/downloads.php?page=matlab_networks" TargetMode="External"/><Relationship Id="rId14" Type="http://schemas.openxmlformats.org/officeDocument/2006/relationships/hyperlink" Target="http://www.smrfoundation.org/nodexl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nap.stanford.edu/snap" TargetMode="External"/><Relationship Id="rId4" Type="http://schemas.openxmlformats.org/officeDocument/2006/relationships/hyperlink" Target="http://pajek.imfm.si/doku.php" TargetMode="External"/><Relationship Id="rId5" Type="http://schemas.openxmlformats.org/officeDocument/2006/relationships/hyperlink" Target="http://networkx.lanl.gov/" TargetMode="External"/><Relationship Id="rId6" Type="http://schemas.openxmlformats.org/officeDocument/2006/relationships/hyperlink" Target="http://igraph.org/redirect.html" TargetMode="External"/><Relationship Id="rId7" Type="http://schemas.openxmlformats.org/officeDocument/2006/relationships/hyperlink" Target="http://gephi.org/" TargetMode="External"/><Relationship Id="rId8" Type="http://schemas.openxmlformats.org/officeDocument/2006/relationships/hyperlink" Target="http://graphexploration.cond.org/" TargetMode="External"/><Relationship Id="rId9" Type="http://schemas.openxmlformats.org/officeDocument/2006/relationships/hyperlink" Target="http://iv.slis.indiana.edu/sw/" TargetMode="External"/><Relationship Id="rId10" Type="http://schemas.openxmlformats.org/officeDocument/2006/relationships/hyperlink" Target="http://www.analyticte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Phase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CSE 494/598: </a:t>
            </a:r>
          </a:p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Fred Morstatter</a:t>
            </a:r>
          </a:p>
          <a:p>
            <a:r>
              <a:rPr lang="en-US" sz="2400" dirty="0" err="1" smtClean="0"/>
              <a:t>fred.morstatter@</a:t>
            </a:r>
            <a:r>
              <a:rPr lang="en-US" sz="2400" dirty="0" err="1" smtClean="0"/>
              <a:t>asu.edu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Fall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5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 on Deliverables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Put all measurements and plots inside your report.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For each part that you have done, create a </a:t>
            </a:r>
            <a:r>
              <a:rPr lang="en-US" dirty="0" smtClean="0"/>
              <a:t>folder </a:t>
            </a:r>
            <a:br>
              <a:rPr lang="en-US" dirty="0" smtClean="0"/>
            </a:br>
            <a:r>
              <a:rPr lang="en-US" dirty="0" smtClean="0"/>
              <a:t>(P1, P2, P3, P4) </a:t>
            </a:r>
            <a:r>
              <a:rPr lang="en-US" dirty="0"/>
              <a:t>and put the corresponding program inside that folder. The program should take a dataset file as input and provide the calculations (e.g., the diameter) as output.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Submit these </a:t>
            </a:r>
            <a:r>
              <a:rPr lang="en-US" dirty="0"/>
              <a:t>programs with your </a:t>
            </a:r>
            <a:r>
              <a:rPr lang="en-US" dirty="0" smtClean="0"/>
              <a:t>report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deadline is </a:t>
            </a:r>
            <a:r>
              <a:rPr lang="en-US" b="1" dirty="0" smtClean="0"/>
              <a:t>October 14, 2015 at 11:59PM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C++ </a:t>
            </a:r>
            <a:r>
              <a:rPr lang="en-US" dirty="0" smtClean="0"/>
              <a:t>library </a:t>
            </a:r>
            <a:r>
              <a:rPr lang="en-US" dirty="0"/>
              <a:t>for working with massive network </a:t>
            </a:r>
            <a:r>
              <a:rPr lang="en-US" dirty="0" smtClean="0"/>
              <a:t>datasets </a:t>
            </a:r>
            <a:r>
              <a:rPr lang="en-US" dirty="0"/>
              <a:t>(Windows, Linux, Mac)</a:t>
            </a:r>
          </a:p>
          <a:p>
            <a:pPr lvl="1"/>
            <a:r>
              <a:rPr lang="en-US" dirty="0">
                <a:hlinkClick r:id="rId3"/>
              </a:rPr>
              <a:t>SNAP</a:t>
            </a:r>
            <a:endParaRPr lang="en-US" dirty="0"/>
          </a:p>
          <a:p>
            <a:r>
              <a:rPr lang="en-US" dirty="0"/>
              <a:t>Program for large network analysis (Windows or Linux via Wine)</a:t>
            </a:r>
          </a:p>
          <a:p>
            <a:pPr lvl="1"/>
            <a:r>
              <a:rPr lang="en-US" dirty="0" err="1">
                <a:hlinkClick r:id="rId4"/>
              </a:rPr>
              <a:t>Pajek</a:t>
            </a:r>
            <a:endParaRPr lang="en-US" dirty="0"/>
          </a:p>
          <a:p>
            <a:r>
              <a:rPr lang="en-US" dirty="0"/>
              <a:t>Python package for the study of the structure of complex networks</a:t>
            </a:r>
          </a:p>
          <a:p>
            <a:pPr lvl="1"/>
            <a:r>
              <a:rPr lang="en-US" dirty="0" smtClean="0">
                <a:hlinkClick r:id="rId5"/>
              </a:rPr>
              <a:t>NetworkX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igraph</a:t>
            </a:r>
            <a:endParaRPr lang="en-US" dirty="0"/>
          </a:p>
          <a:p>
            <a:r>
              <a:rPr lang="en-US" dirty="0"/>
              <a:t>Graph visualization software</a:t>
            </a:r>
          </a:p>
          <a:p>
            <a:pPr lvl="1"/>
            <a:r>
              <a:rPr lang="en-US" dirty="0" err="1">
                <a:hlinkClick r:id="rId7"/>
              </a:rPr>
              <a:t>Gephi</a:t>
            </a:r>
            <a:endParaRPr lang="en-US" dirty="0"/>
          </a:p>
          <a:p>
            <a:r>
              <a:rPr lang="en-US" dirty="0"/>
              <a:t>Exploratory data analysis and visualization tool for graphs and networks</a:t>
            </a:r>
          </a:p>
          <a:p>
            <a:pPr lvl="1"/>
            <a:r>
              <a:rPr lang="en-US" dirty="0">
                <a:hlinkClick r:id="rId8"/>
              </a:rPr>
              <a:t>GUESS</a:t>
            </a:r>
            <a:endParaRPr lang="en-US" dirty="0"/>
          </a:p>
          <a:p>
            <a:r>
              <a:rPr lang="en-US" dirty="0"/>
              <a:t>Software framework for information visualization (Linux, </a:t>
            </a:r>
            <a:r>
              <a:rPr lang="en-US" dirty="0" smtClean="0"/>
              <a:t>Mac OS X</a:t>
            </a:r>
            <a:r>
              <a:rPr lang="en-US" dirty="0"/>
              <a:t>, Windows)</a:t>
            </a:r>
          </a:p>
          <a:p>
            <a:pPr lvl="1"/>
            <a:r>
              <a:rPr lang="en-US" dirty="0" err="1">
                <a:hlinkClick r:id="rId9"/>
              </a:rPr>
              <a:t>InfoVis</a:t>
            </a:r>
            <a:r>
              <a:rPr lang="en-US" dirty="0">
                <a:hlinkClick r:id="rId9"/>
              </a:rPr>
              <a:t> </a:t>
            </a:r>
            <a:r>
              <a:rPr lang="en-US" dirty="0" err="1">
                <a:hlinkClick r:id="rId9"/>
              </a:rPr>
              <a:t>Cyberinfrastructure</a:t>
            </a:r>
            <a:endParaRPr lang="en-US" dirty="0"/>
          </a:p>
          <a:p>
            <a:r>
              <a:rPr lang="en-US" dirty="0"/>
              <a:t>Software for social network analysis (Windows)</a:t>
            </a:r>
          </a:p>
          <a:p>
            <a:pPr lvl="1"/>
            <a:r>
              <a:rPr lang="en-US" dirty="0">
                <a:hlinkClick r:id="rId10"/>
              </a:rPr>
              <a:t>Analytic Technologies</a:t>
            </a:r>
            <a:endParaRPr lang="en-US" dirty="0"/>
          </a:p>
          <a:p>
            <a:r>
              <a:rPr lang="en-US" dirty="0"/>
              <a:t>Large-scale network analysis, modeling and visualization toolkit</a:t>
            </a:r>
          </a:p>
          <a:p>
            <a:pPr lvl="1"/>
            <a:r>
              <a:rPr lang="en-US" dirty="0">
                <a:hlinkClick r:id="rId11"/>
              </a:rPr>
              <a:t>Network Workbench</a:t>
            </a:r>
            <a:endParaRPr lang="en-US" dirty="0"/>
          </a:p>
          <a:p>
            <a:r>
              <a:rPr lang="en-US" dirty="0"/>
              <a:t>Tools for fitting heavy-tailed distributions to data</a:t>
            </a:r>
          </a:p>
          <a:p>
            <a:pPr lvl="1"/>
            <a:r>
              <a:rPr lang="en-US" dirty="0">
                <a:hlinkClick r:id="rId12"/>
              </a:rPr>
              <a:t>Power-law Distributions in Empirical </a:t>
            </a:r>
            <a:r>
              <a:rPr lang="en-US" dirty="0" smtClean="0">
                <a:hlinkClick r:id="rId12"/>
              </a:rPr>
              <a:t>Data</a:t>
            </a:r>
            <a:endParaRPr lang="en-US" dirty="0" smtClean="0"/>
          </a:p>
          <a:p>
            <a:r>
              <a:rPr lang="en-US" dirty="0" smtClean="0"/>
              <a:t>MIT toolbox for network analysis</a:t>
            </a:r>
          </a:p>
          <a:p>
            <a:pPr lvl="1"/>
            <a:r>
              <a:rPr lang="en-US" dirty="0" smtClean="0">
                <a:hlinkClick r:id="rId13"/>
              </a:rPr>
              <a:t>http</a:t>
            </a:r>
            <a:r>
              <a:rPr lang="en-US" dirty="0">
                <a:hlinkClick r:id="rId13"/>
              </a:rPr>
              <a:t>://</a:t>
            </a:r>
            <a:r>
              <a:rPr lang="en-US" dirty="0" smtClean="0">
                <a:hlinkClick r:id="rId13"/>
              </a:rPr>
              <a:t>strategic.mit.edu/downloads.php?page=matlab_networks</a:t>
            </a:r>
            <a:endParaRPr lang="en-US" dirty="0" smtClean="0"/>
          </a:p>
          <a:p>
            <a:r>
              <a:rPr lang="en-US" dirty="0" smtClean="0"/>
              <a:t>Network Toolbox for Excel (</a:t>
            </a:r>
            <a:r>
              <a:rPr lang="en-US" dirty="0" err="1" smtClean="0"/>
              <a:t>NodeXL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14"/>
              </a:rPr>
              <a:t>http</a:t>
            </a:r>
            <a:r>
              <a:rPr lang="en-US" dirty="0">
                <a:hlinkClick r:id="rId14"/>
              </a:rPr>
              <a:t>://www.smrfoundation.org/nodexl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9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/>
          <a:lstStyle/>
          <a:p>
            <a:r>
              <a:rPr lang="en-US" dirty="0" smtClean="0"/>
              <a:t>One project for both undergraduate and graduate students</a:t>
            </a:r>
          </a:p>
          <a:p>
            <a:endParaRPr lang="en-US" dirty="0" smtClean="0"/>
          </a:p>
          <a:p>
            <a:r>
              <a:rPr lang="en-US" dirty="0" smtClean="0"/>
              <a:t>Exploration vs. Exploitation</a:t>
            </a:r>
          </a:p>
          <a:p>
            <a:pPr lvl="1"/>
            <a:r>
              <a:rPr lang="en-US" dirty="0" smtClean="0"/>
              <a:t>Phase I (10 points) – using your skills</a:t>
            </a:r>
          </a:p>
          <a:p>
            <a:pPr lvl="2"/>
            <a:r>
              <a:rPr lang="en-US" dirty="0" smtClean="0"/>
              <a:t>Consists of 4 parts</a:t>
            </a:r>
          </a:p>
          <a:p>
            <a:pPr lvl="1"/>
            <a:r>
              <a:rPr lang="en-US" dirty="0" smtClean="0"/>
              <a:t>Phase II (15 points) – exploring new directions</a:t>
            </a:r>
          </a:p>
          <a:p>
            <a:pPr lvl="2"/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2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9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do in Phase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You will </a:t>
            </a:r>
            <a:r>
              <a:rPr lang="en-US" b="1" dirty="0"/>
              <a:t>crawl</a:t>
            </a:r>
            <a:r>
              <a:rPr lang="en-US" dirty="0"/>
              <a:t> a dataset, </a:t>
            </a:r>
            <a:r>
              <a:rPr lang="en-US" b="1" dirty="0"/>
              <a:t>analyze</a:t>
            </a:r>
            <a:r>
              <a:rPr lang="en-US" dirty="0"/>
              <a:t> it using techniques </a:t>
            </a:r>
            <a:r>
              <a:rPr lang="en-US" dirty="0" smtClean="0"/>
              <a:t>from </a:t>
            </a:r>
            <a:r>
              <a:rPr lang="en-US" dirty="0"/>
              <a:t>the course, and will </a:t>
            </a:r>
            <a:r>
              <a:rPr lang="en-US" b="1" dirty="0"/>
              <a:t>run different algorithms </a:t>
            </a:r>
            <a:r>
              <a:rPr lang="en-US" dirty="0"/>
              <a:t>on it.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Methods from Chapters 2-4 are covered in the project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chapter, </a:t>
            </a:r>
            <a:r>
              <a:rPr lang="en-US" dirty="0" smtClean="0"/>
              <a:t>there are a </a:t>
            </a:r>
            <a:r>
              <a:rPr lang="en-US" dirty="0"/>
              <a:t>set of tasks. Parts marked with </a:t>
            </a:r>
            <a:r>
              <a:rPr lang="en-US" sz="2400" b="1" dirty="0"/>
              <a:t>*</a:t>
            </a:r>
            <a:r>
              <a:rPr lang="en-US" b="1" dirty="0"/>
              <a:t>  </a:t>
            </a:r>
            <a:r>
              <a:rPr lang="en-US" dirty="0"/>
              <a:t>are mandatory.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From the other tasks, you must select </a:t>
            </a:r>
            <a:r>
              <a:rPr lang="en-US" b="1" dirty="0"/>
              <a:t>one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4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P1- Crawl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1. </a:t>
            </a:r>
            <a:r>
              <a:rPr lang="en-US" sz="1600" b="1" dirty="0"/>
              <a:t>Select a social media site with network information</a:t>
            </a:r>
            <a:r>
              <a:rPr lang="en-US" sz="1600" dirty="0"/>
              <a:t>. This should be fairly easy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to </a:t>
            </a:r>
            <a:r>
              <a:rPr lang="en-US" sz="1600" dirty="0"/>
              <a:t>crawl. Note that many have API limits or block you if too many requests are sent to their servers. Report the site on blackboard. </a:t>
            </a:r>
            <a:endParaRPr lang="en-US" sz="1600" dirty="0" smtClean="0"/>
          </a:p>
          <a:p>
            <a:pPr lvl="1"/>
            <a:r>
              <a:rPr lang="en-US" sz="1600" dirty="0" smtClean="0"/>
              <a:t>Post the site’s name on blackboard (if you are the first person).</a:t>
            </a:r>
          </a:p>
          <a:p>
            <a:pPr lvl="1"/>
            <a:r>
              <a:rPr lang="en-US" sz="1600" dirty="0" smtClean="0"/>
              <a:t>Select the site by replying with the site’s name.</a:t>
            </a:r>
          </a:p>
          <a:p>
            <a:pPr lvl="1"/>
            <a:r>
              <a:rPr lang="en-US" sz="1600" dirty="0" smtClean="0"/>
              <a:t>Please do not reply to the replies of others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Maximum of two students / site.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deadline for this is</a:t>
            </a:r>
            <a:r>
              <a:rPr lang="en-US" sz="1600" b="1" dirty="0"/>
              <a:t> September </a:t>
            </a:r>
            <a:r>
              <a:rPr lang="en-US" sz="1600" b="1" dirty="0" smtClean="0"/>
              <a:t>18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, 2015 at 11:59PM.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2. </a:t>
            </a:r>
            <a:r>
              <a:rPr lang="en-US" sz="1600" b="1" dirty="0"/>
              <a:t>Crawl the network</a:t>
            </a:r>
            <a:r>
              <a:rPr lang="en-US" sz="1600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smtClean="0"/>
              <a:t>BFS </a:t>
            </a:r>
            <a:r>
              <a:rPr lang="en-US" sz="1600" dirty="0"/>
              <a:t>algorithm to crawl the network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At least </a:t>
            </a:r>
            <a:r>
              <a:rPr lang="en-US" sz="1600" b="1" dirty="0" smtClean="0"/>
              <a:t>1K</a:t>
            </a:r>
            <a:r>
              <a:rPr lang="en-US" sz="1600" dirty="0" smtClean="0"/>
              <a:t> </a:t>
            </a:r>
            <a:r>
              <a:rPr lang="en-US" sz="1600" b="1" dirty="0"/>
              <a:t>VISITED </a:t>
            </a:r>
            <a:r>
              <a:rPr lang="en-US" sz="1600" dirty="0"/>
              <a:t>nodes and corresponding edges.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If a node has too many edges, say a million, you need to sample edges from that node. If you </a:t>
            </a:r>
            <a:r>
              <a:rPr lang="en-US" sz="1600" dirty="0" smtClean="0"/>
              <a:t>sample</a:t>
            </a:r>
            <a:r>
              <a:rPr lang="en-US" sz="1600" dirty="0"/>
              <a:t>, </a:t>
            </a:r>
            <a:r>
              <a:rPr lang="en-US" sz="1600" dirty="0" smtClean="0"/>
              <a:t>take 1,000 </a:t>
            </a:r>
            <a:r>
              <a:rPr lang="en-US" sz="1600" dirty="0"/>
              <a:t>edges uniformly</a:t>
            </a:r>
            <a:r>
              <a:rPr lang="en-US" sz="1600" dirty="0" smtClean="0"/>
              <a:t>. Please denote edges that you needed to sample.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Your dataset will have a lot more than </a:t>
            </a:r>
            <a:r>
              <a:rPr lang="en-US" sz="1600" dirty="0" smtClean="0"/>
              <a:t>1K </a:t>
            </a:r>
            <a:r>
              <a:rPr lang="en-US" sz="1600" dirty="0"/>
              <a:t>nodes.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3. Create an edge list </a:t>
            </a:r>
            <a:r>
              <a:rPr lang="en-US" sz="1600" dirty="0" smtClean="0"/>
              <a:t>file, </a:t>
            </a:r>
            <a:r>
              <a:rPr lang="en-US" sz="1600" dirty="0"/>
              <a:t>separated by </a:t>
            </a:r>
            <a:r>
              <a:rPr lang="en-US" sz="1600" dirty="0" smtClean="0"/>
              <a:t>newlines: </a:t>
            </a:r>
            <a:r>
              <a:rPr lang="en-US" sz="1600" i="1" dirty="0" smtClean="0"/>
              <a:t>test, test2</a:t>
            </a:r>
            <a:br>
              <a:rPr lang="en-US" sz="1600" i="1" dirty="0" smtClean="0"/>
            </a:br>
            <a:r>
              <a:rPr lang="en-US" sz="1600" dirty="0" smtClean="0"/>
              <a:t>4. Create an anonymized file.</a:t>
            </a:r>
            <a:br>
              <a:rPr lang="en-US" sz="1600" dirty="0" smtClean="0"/>
            </a:br>
            <a:r>
              <a:rPr lang="en-US" sz="1600" dirty="0" smtClean="0"/>
              <a:t>5. Create a file of sampled nodes: </a:t>
            </a:r>
            <a:r>
              <a:rPr lang="en-US" sz="1600" i="1" dirty="0" smtClean="0"/>
              <a:t>&lt;username&gt;, &lt;out-link count&gt;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0561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P1- Crawl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Anonymize</a:t>
            </a:r>
            <a:r>
              <a:rPr lang="en-US" sz="1600" dirty="0"/>
              <a:t> -&gt; first node starts with 1</a:t>
            </a:r>
          </a:p>
          <a:p>
            <a:pPr>
              <a:buFont typeface="+mj-lt"/>
              <a:buAutoNum type="arabicPeriod"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Deliverables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Non</a:t>
            </a:r>
            <a:r>
              <a:rPr lang="en-US" sz="1600" dirty="0" smtClean="0"/>
              <a:t>-anonymized </a:t>
            </a:r>
            <a:r>
              <a:rPr lang="en-US" sz="1600" dirty="0"/>
              <a:t>dataset (comma separated)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Mapping: usernames -&gt; numbers. (comma separated)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Anonymized dataset (comma separated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List of sampled nodes (not anonymized)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List of sampled nodes </a:t>
            </a:r>
            <a:r>
              <a:rPr lang="en-US" sz="1600" dirty="0" smtClean="0"/>
              <a:t>(anonymized</a:t>
            </a:r>
            <a:r>
              <a:rPr lang="en-US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Your </a:t>
            </a:r>
            <a:r>
              <a:rPr lang="en-US" sz="1600" dirty="0"/>
              <a:t>program to crawl the dataset </a:t>
            </a:r>
            <a:r>
              <a:rPr lang="en-US" sz="1600" dirty="0" smtClean="0"/>
              <a:t>(written in Python)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Sufficient instructions for running your program, how to reproduce your results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What if I can't finish this part</a:t>
            </a:r>
            <a:r>
              <a:rPr lang="en-US" sz="16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Then you should download one network dataset from: </a:t>
            </a:r>
            <a:r>
              <a:rPr lang="en-US" sz="1600" b="1" dirty="0"/>
              <a:t>socialcomputing.asu.edu</a:t>
            </a:r>
            <a:r>
              <a:rPr lang="en-US" sz="1600" dirty="0"/>
              <a:t> (you will </a:t>
            </a:r>
            <a:r>
              <a:rPr lang="en-US" sz="1600" dirty="0" smtClean="0"/>
              <a:t>lose 50% of Phase I)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You can look at network samples at socialcomputing.asu.edu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9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P2- Graph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Mandatory:</a:t>
            </a:r>
          </a:p>
          <a:p>
            <a:r>
              <a:rPr lang="en-US" sz="1600" dirty="0" smtClean="0"/>
              <a:t>* </a:t>
            </a:r>
            <a:r>
              <a:rPr lang="en-US" sz="1600" dirty="0"/>
              <a:t>Plot the degree distribution and compute the power-law exponent. If directed, plot in-degree and out-degree distributions and report exponents for both.</a:t>
            </a:r>
          </a:p>
          <a:p>
            <a:endParaRPr lang="en-US" sz="1600" dirty="0"/>
          </a:p>
          <a:p>
            <a:r>
              <a:rPr lang="en-US" sz="1600" dirty="0"/>
              <a:t>* Find the number of bridges in the graph</a:t>
            </a:r>
          </a:p>
          <a:p>
            <a:endParaRPr lang="en-US" sz="1600" dirty="0"/>
          </a:p>
          <a:p>
            <a:r>
              <a:rPr lang="en-US" sz="1600" dirty="0"/>
              <a:t>* Count the number of 3-cycles. In directed graphs, ignore the direction.  </a:t>
            </a:r>
          </a:p>
          <a:p>
            <a:endParaRPr lang="en-US" sz="1600" dirty="0"/>
          </a:p>
          <a:p>
            <a:r>
              <a:rPr lang="en-US" sz="1600" dirty="0"/>
              <a:t>* Measure the graph’s diameter. In directed graphs, ignore the direction. </a:t>
            </a:r>
          </a:p>
          <a:p>
            <a:endParaRPr lang="en-US" sz="1600" dirty="0"/>
          </a:p>
          <a:p>
            <a:r>
              <a:rPr lang="en-US" sz="1600" dirty="0" smtClean="0"/>
              <a:t>* Remove </a:t>
            </a:r>
            <a:r>
              <a:rPr lang="en-US" sz="1600" dirty="0"/>
              <a:t>x% of edges randomly then:</a:t>
            </a:r>
          </a:p>
          <a:p>
            <a:pPr lvl="1"/>
            <a:r>
              <a:rPr lang="en-US" sz="1600" dirty="0"/>
              <a:t>Compute the size |S| of the largest connected component</a:t>
            </a:r>
          </a:p>
          <a:p>
            <a:pPr lvl="1"/>
            <a:r>
              <a:rPr lang="en-US" sz="1600" dirty="0"/>
              <a:t>Do for x from 1 to 100. Plot x versus |S|.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you have a directed graph, make it </a:t>
            </a:r>
            <a:r>
              <a:rPr lang="en-US" sz="1600" dirty="0" smtClean="0"/>
              <a:t>undirected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08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P3- Network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Mandatory</a:t>
            </a:r>
          </a:p>
          <a:p>
            <a:r>
              <a:rPr lang="en-US" sz="1600" dirty="0" smtClean="0"/>
              <a:t>* Compute </a:t>
            </a:r>
            <a:r>
              <a:rPr lang="en-US" sz="1600" dirty="0"/>
              <a:t>the average local and global clustering coefficient of your graph. </a:t>
            </a:r>
          </a:p>
          <a:p>
            <a:endParaRPr lang="en-US" sz="1600" dirty="0"/>
          </a:p>
          <a:p>
            <a:r>
              <a:rPr lang="en-US" sz="1600" dirty="0"/>
              <a:t>* </a:t>
            </a:r>
            <a:r>
              <a:rPr lang="en-US" sz="1600" dirty="0" smtClean="0"/>
              <a:t>Compute PageRank, Eigenvector centrality, and degree centrality (if directed, compute in-degree) and report the top 10 nodes for each and their respective centrality values (10*10=100 values). Compute the rank correlation between each pair of these lists.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Select 1 of the following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Find the two most similar nodes using regular equivalence</a:t>
            </a:r>
          </a:p>
          <a:p>
            <a:endParaRPr lang="en-US" sz="1600" dirty="0" smtClean="0"/>
          </a:p>
          <a:p>
            <a:r>
              <a:rPr lang="en-US" sz="1600" dirty="0" smtClean="0"/>
              <a:t>Find the two most similar nodes using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 similarity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61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P4- 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18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Mandatory</a:t>
            </a:r>
          </a:p>
          <a:p>
            <a:r>
              <a:rPr lang="en-US" sz="1600" dirty="0" smtClean="0"/>
              <a:t>* </a:t>
            </a:r>
            <a:r>
              <a:rPr lang="en-US" sz="3600" dirty="0" smtClean="0"/>
              <a:t>Simulate a random graph, the small-world model, and the preferential attachment model for your graph. </a:t>
            </a:r>
          </a:p>
          <a:p>
            <a:pPr lvl="1"/>
            <a:r>
              <a:rPr lang="en-US" sz="3200" dirty="0" smtClean="0"/>
              <a:t>Compute the </a:t>
            </a:r>
          </a:p>
          <a:p>
            <a:pPr lvl="2"/>
            <a:r>
              <a:rPr lang="en-US" sz="2800" dirty="0" smtClean="0"/>
              <a:t>1) average path length, </a:t>
            </a:r>
          </a:p>
          <a:p>
            <a:pPr lvl="2"/>
            <a:r>
              <a:rPr lang="en-US" sz="2800" dirty="0" smtClean="0"/>
              <a:t>2) the clustering coefficient, and </a:t>
            </a:r>
          </a:p>
          <a:p>
            <a:pPr lvl="2"/>
            <a:r>
              <a:rPr lang="en-US" sz="2800" dirty="0" smtClean="0"/>
              <a:t>3) plot the degree distribution for your simulated graphs </a:t>
            </a:r>
          </a:p>
          <a:p>
            <a:pPr lvl="2"/>
            <a:r>
              <a:rPr lang="en-US" sz="2800" dirty="0" smtClean="0"/>
              <a:t>Compare computed values (3*3=9 values) to those of your crawled graph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610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SocialComputingCourse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SocialTemplate</Template>
  <TotalTime>4229</TotalTime>
  <Words>926</Words>
  <Application>Microsoft Macintosh PowerPoint</Application>
  <PresentationFormat>On-screen Show (4:3)</PresentationFormat>
  <Paragraphs>140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SocialComputingCourse-Template</vt:lpstr>
      <vt:lpstr>Project: Phase 1</vt:lpstr>
      <vt:lpstr>Project Phases</vt:lpstr>
      <vt:lpstr>Phase I</vt:lpstr>
      <vt:lpstr>What will I do in Phase I?</vt:lpstr>
      <vt:lpstr>P1- Crawl</vt:lpstr>
      <vt:lpstr>P1- Crawl</vt:lpstr>
      <vt:lpstr>P2- Graph Essentials</vt:lpstr>
      <vt:lpstr>P3- Network Measures</vt:lpstr>
      <vt:lpstr>P4- Network Models</vt:lpstr>
      <vt:lpstr>Final Note on Deliverables </vt:lpstr>
      <vt:lpstr>Some Useful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Social Media Mining</dc:title>
  <dc:subject>Subject</dc:subject>
  <dc:creator>Reza Zafarani</dc:creator>
  <cp:keywords>Keywords</cp:keywords>
  <cp:lastModifiedBy>Fred Morstatter</cp:lastModifiedBy>
  <cp:revision>377</cp:revision>
  <cp:lastPrinted>2012-08-17T16:28:21Z</cp:lastPrinted>
  <dcterms:created xsi:type="dcterms:W3CDTF">2013-08-25T00:17:48Z</dcterms:created>
  <dcterms:modified xsi:type="dcterms:W3CDTF">2015-09-14T15:42:59Z</dcterms:modified>
  <cp:category>Category</cp:category>
</cp:coreProperties>
</file>