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7" r:id="rId2"/>
    <p:sldId id="266" r:id="rId3"/>
    <p:sldId id="273" r:id="rId4"/>
    <p:sldId id="272" r:id="rId5"/>
    <p:sldId id="275" r:id="rId6"/>
    <p:sldId id="274" r:id="rId7"/>
    <p:sldId id="270" r:id="rId8"/>
    <p:sldId id="278" r:id="rId9"/>
    <p:sldId id="279" r:id="rId10"/>
    <p:sldId id="280" r:id="rId11"/>
    <p:sldId id="277" r:id="rId12"/>
    <p:sldId id="286" r:id="rId13"/>
    <p:sldId id="281" r:id="rId14"/>
    <p:sldId id="282" r:id="rId15"/>
    <p:sldId id="288" r:id="rId16"/>
    <p:sldId id="287" r:id="rId17"/>
    <p:sldId id="289" r:id="rId18"/>
    <p:sldId id="291" r:id="rId19"/>
    <p:sldId id="292" r:id="rId20"/>
    <p:sldId id="290" r:id="rId21"/>
    <p:sldId id="29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714" y="9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40BB8D-0F2A-463E-A384-FEE67FB05AEB}" type="datetimeFigureOut">
              <a:rPr lang="en-US" smtClean="0"/>
              <a:t>5/28/2019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71963D-39CD-4732-9232-4FFFDBF0CF86}" type="slidenum">
              <a:rPr lang="en-US" smtClean="0"/>
              <a:t>‹#›</a:t>
            </a:fld>
            <a:endParaRPr lang="en-US"/>
          </a:p>
        </p:txBody>
      </p:sp>
    </p:spTree>
    <p:extLst>
      <p:ext uri="{BB962C8B-B14F-4D97-AF65-F5344CB8AC3E}">
        <p14:creationId xmlns:p14="http://schemas.microsoft.com/office/powerpoint/2010/main" val="390582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71963D-39CD-4732-9232-4FFFDBF0CF86}" type="slidenum">
              <a:rPr lang="en-US" smtClean="0"/>
              <a:t>15</a:t>
            </a:fld>
            <a:endParaRPr lang="en-US"/>
          </a:p>
        </p:txBody>
      </p:sp>
    </p:spTree>
    <p:extLst>
      <p:ext uri="{BB962C8B-B14F-4D97-AF65-F5344CB8AC3E}">
        <p14:creationId xmlns:p14="http://schemas.microsoft.com/office/powerpoint/2010/main" val="4280800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F34FCF-01AD-4BF7-8130-F698FC089A2A}"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25E8-71AF-41F6-81B8-99810214D288}" type="slidenum">
              <a:rPr lang="en-US" smtClean="0"/>
              <a:t>‹#›</a:t>
            </a:fld>
            <a:endParaRPr lang="en-US"/>
          </a:p>
        </p:txBody>
      </p:sp>
    </p:spTree>
    <p:extLst>
      <p:ext uri="{BB962C8B-B14F-4D97-AF65-F5344CB8AC3E}">
        <p14:creationId xmlns:p14="http://schemas.microsoft.com/office/powerpoint/2010/main" val="409808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34FCF-01AD-4BF7-8130-F698FC089A2A}"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25E8-71AF-41F6-81B8-99810214D288}" type="slidenum">
              <a:rPr lang="en-US" smtClean="0"/>
              <a:t>‹#›</a:t>
            </a:fld>
            <a:endParaRPr lang="en-US"/>
          </a:p>
        </p:txBody>
      </p:sp>
    </p:spTree>
    <p:extLst>
      <p:ext uri="{BB962C8B-B14F-4D97-AF65-F5344CB8AC3E}">
        <p14:creationId xmlns:p14="http://schemas.microsoft.com/office/powerpoint/2010/main" val="205254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34FCF-01AD-4BF7-8130-F698FC089A2A}"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25E8-71AF-41F6-81B8-99810214D288}" type="slidenum">
              <a:rPr lang="en-US" smtClean="0"/>
              <a:t>‹#›</a:t>
            </a:fld>
            <a:endParaRPr lang="en-US"/>
          </a:p>
        </p:txBody>
      </p:sp>
    </p:spTree>
    <p:extLst>
      <p:ext uri="{BB962C8B-B14F-4D97-AF65-F5344CB8AC3E}">
        <p14:creationId xmlns:p14="http://schemas.microsoft.com/office/powerpoint/2010/main" val="377439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F34FCF-01AD-4BF7-8130-F698FC089A2A}"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25E8-71AF-41F6-81B8-99810214D288}" type="slidenum">
              <a:rPr lang="en-US" smtClean="0"/>
              <a:t>‹#›</a:t>
            </a:fld>
            <a:endParaRPr lang="en-US"/>
          </a:p>
        </p:txBody>
      </p:sp>
    </p:spTree>
    <p:extLst>
      <p:ext uri="{BB962C8B-B14F-4D97-AF65-F5344CB8AC3E}">
        <p14:creationId xmlns:p14="http://schemas.microsoft.com/office/powerpoint/2010/main" val="212801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F34FCF-01AD-4BF7-8130-F698FC089A2A}" type="datetimeFigureOut">
              <a:rPr lang="en-US" smtClean="0"/>
              <a:t>5/28/2019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DA25E8-71AF-41F6-81B8-99810214D288}" type="slidenum">
              <a:rPr lang="en-US" smtClean="0"/>
              <a:t>‹#›</a:t>
            </a:fld>
            <a:endParaRPr lang="en-US"/>
          </a:p>
        </p:txBody>
      </p:sp>
    </p:spTree>
    <p:extLst>
      <p:ext uri="{BB962C8B-B14F-4D97-AF65-F5344CB8AC3E}">
        <p14:creationId xmlns:p14="http://schemas.microsoft.com/office/powerpoint/2010/main" val="162741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F34FCF-01AD-4BF7-8130-F698FC089A2A}"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A25E8-71AF-41F6-81B8-99810214D288}" type="slidenum">
              <a:rPr lang="en-US" smtClean="0"/>
              <a:t>‹#›</a:t>
            </a:fld>
            <a:endParaRPr lang="en-US"/>
          </a:p>
        </p:txBody>
      </p:sp>
    </p:spTree>
    <p:extLst>
      <p:ext uri="{BB962C8B-B14F-4D97-AF65-F5344CB8AC3E}">
        <p14:creationId xmlns:p14="http://schemas.microsoft.com/office/powerpoint/2010/main" val="229877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F34FCF-01AD-4BF7-8130-F698FC089A2A}" type="datetimeFigureOut">
              <a:rPr lang="en-US" smtClean="0"/>
              <a:t>5/28/2019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DA25E8-71AF-41F6-81B8-99810214D288}" type="slidenum">
              <a:rPr lang="en-US" smtClean="0"/>
              <a:t>‹#›</a:t>
            </a:fld>
            <a:endParaRPr lang="en-US"/>
          </a:p>
        </p:txBody>
      </p:sp>
    </p:spTree>
    <p:extLst>
      <p:ext uri="{BB962C8B-B14F-4D97-AF65-F5344CB8AC3E}">
        <p14:creationId xmlns:p14="http://schemas.microsoft.com/office/powerpoint/2010/main" val="128664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F34FCF-01AD-4BF7-8130-F698FC089A2A}" type="datetimeFigureOut">
              <a:rPr lang="en-US" smtClean="0"/>
              <a:t>5/28/2019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DA25E8-71AF-41F6-81B8-99810214D288}" type="slidenum">
              <a:rPr lang="en-US" smtClean="0"/>
              <a:t>‹#›</a:t>
            </a:fld>
            <a:endParaRPr lang="en-US"/>
          </a:p>
        </p:txBody>
      </p:sp>
    </p:spTree>
    <p:extLst>
      <p:ext uri="{BB962C8B-B14F-4D97-AF65-F5344CB8AC3E}">
        <p14:creationId xmlns:p14="http://schemas.microsoft.com/office/powerpoint/2010/main" val="253130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34FCF-01AD-4BF7-8130-F698FC089A2A}" type="datetimeFigureOut">
              <a:rPr lang="en-US" smtClean="0"/>
              <a:t>5/28/2019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DA25E8-71AF-41F6-81B8-99810214D288}" type="slidenum">
              <a:rPr lang="en-US" smtClean="0"/>
              <a:t>‹#›</a:t>
            </a:fld>
            <a:endParaRPr lang="en-US"/>
          </a:p>
        </p:txBody>
      </p:sp>
    </p:spTree>
    <p:extLst>
      <p:ext uri="{BB962C8B-B14F-4D97-AF65-F5344CB8AC3E}">
        <p14:creationId xmlns:p14="http://schemas.microsoft.com/office/powerpoint/2010/main" val="117075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34FCF-01AD-4BF7-8130-F698FC089A2A}"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A25E8-71AF-41F6-81B8-99810214D288}" type="slidenum">
              <a:rPr lang="en-US" smtClean="0"/>
              <a:t>‹#›</a:t>
            </a:fld>
            <a:endParaRPr lang="en-US"/>
          </a:p>
        </p:txBody>
      </p:sp>
    </p:spTree>
    <p:extLst>
      <p:ext uri="{BB962C8B-B14F-4D97-AF65-F5344CB8AC3E}">
        <p14:creationId xmlns:p14="http://schemas.microsoft.com/office/powerpoint/2010/main" val="107350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F34FCF-01AD-4BF7-8130-F698FC089A2A}" type="datetimeFigureOut">
              <a:rPr lang="en-US" smtClean="0"/>
              <a:t>5/28/2019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DA25E8-71AF-41F6-81B8-99810214D288}" type="slidenum">
              <a:rPr lang="en-US" smtClean="0"/>
              <a:t>‹#›</a:t>
            </a:fld>
            <a:endParaRPr lang="en-US"/>
          </a:p>
        </p:txBody>
      </p:sp>
    </p:spTree>
    <p:extLst>
      <p:ext uri="{BB962C8B-B14F-4D97-AF65-F5344CB8AC3E}">
        <p14:creationId xmlns:p14="http://schemas.microsoft.com/office/powerpoint/2010/main" val="53056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34FCF-01AD-4BF7-8130-F698FC089A2A}" type="datetimeFigureOut">
              <a:rPr lang="en-US" smtClean="0"/>
              <a:t>5/28/2019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A25E8-71AF-41F6-81B8-99810214D288}" type="slidenum">
              <a:rPr lang="en-US" smtClean="0"/>
              <a:t>‹#›</a:t>
            </a:fld>
            <a:endParaRPr lang="en-US"/>
          </a:p>
        </p:txBody>
      </p:sp>
      <p:sp>
        <p:nvSpPr>
          <p:cNvPr id="11" name="fl" descr="Information Classification: General"/>
          <p:cNvSpPr txBox="1"/>
          <p:nvPr userDrawn="1"/>
        </p:nvSpPr>
        <p:spPr>
          <a:xfrm>
            <a:off x="0" y="6530340"/>
            <a:ext cx="9144000" cy="230832"/>
          </a:xfrm>
          <a:prstGeom prst="rect">
            <a:avLst/>
          </a:prstGeom>
          <a:noFill/>
        </p:spPr>
        <p:txBody>
          <a:bodyPr vert="horz" rtlCol="0">
            <a:spAutoFit/>
          </a:bodyPr>
          <a:lstStyle/>
          <a:p>
            <a:pPr algn="l"/>
            <a:r>
              <a:rPr lang="en-US" sz="900" b="0" i="0" u="none" baseline="0" smtClean="0">
                <a:solidFill>
                  <a:srgbClr val="000000"/>
                </a:solidFill>
                <a:latin typeface="Arial"/>
              </a:rPr>
              <a:t>Information Classification: General</a:t>
            </a:r>
            <a:endParaRPr lang="en-US" sz="900" b="0" i="0" u="none" baseline="0">
              <a:solidFill>
                <a:srgbClr val="000000"/>
              </a:solidFill>
              <a:latin typeface="Arial"/>
            </a:endParaRPr>
          </a:p>
        </p:txBody>
      </p:sp>
    </p:spTree>
    <p:extLst>
      <p:ext uri="{BB962C8B-B14F-4D97-AF65-F5344CB8AC3E}">
        <p14:creationId xmlns:p14="http://schemas.microsoft.com/office/powerpoint/2010/main" val="1888454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vnrepository.com/artifact/org.apache.kafka/kafka-clients/2.2.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spring.io/spring-kafka/api/org/springframework/kafka/annotation/KafkaListene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kafka.apache.org/quickstart" TargetMode="External"/><Relationship Id="rId2" Type="http://schemas.openxmlformats.org/officeDocument/2006/relationships/hyperlink" Target="https://docs.spring.io/spring-kafka/docs/2.2.5.RELEASE/reference/" TargetMode="External"/><Relationship Id="rId1" Type="http://schemas.openxmlformats.org/officeDocument/2006/relationships/slideLayout" Target="../slideLayouts/slideLayout2.xml"/><Relationship Id="rId5" Type="http://schemas.openxmlformats.org/officeDocument/2006/relationships/hyperlink" Target="https://www.baeldung.com/spring-kafka" TargetMode="External"/><Relationship Id="rId4" Type="http://schemas.openxmlformats.org/officeDocument/2006/relationships/hyperlink" Target="https://www.confluent.io/blog/hands-free-kafka-replication-a-lesson-in-operational-simplic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Messaging System</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What is a Messaging System?</a:t>
            </a:r>
          </a:p>
          <a:p>
            <a:pPr marL="0" indent="0">
              <a:buNone/>
            </a:pPr>
            <a:r>
              <a:rPr lang="en-US" dirty="0" smtClean="0"/>
              <a:t>A Messaging System is responsible for transferring data from one application to another, so the applications can focus on data, but not worry about how to share it.</a:t>
            </a:r>
          </a:p>
          <a:p>
            <a:r>
              <a:rPr lang="en-US" b="1" dirty="0" smtClean="0"/>
              <a:t>Types of messaging system:</a:t>
            </a:r>
          </a:p>
          <a:p>
            <a:pPr>
              <a:buFont typeface="Wingdings" panose="05000000000000000000" pitchFamily="2" charset="2"/>
              <a:buChar char="§"/>
            </a:pPr>
            <a:r>
              <a:rPr lang="en-US" b="1" dirty="0" smtClean="0"/>
              <a:t>Point to Point Messaging System</a:t>
            </a:r>
          </a:p>
          <a:p>
            <a:pPr>
              <a:buFont typeface="Wingdings" panose="05000000000000000000" pitchFamily="2" charset="2"/>
              <a:buChar char="Ø"/>
            </a:pPr>
            <a:r>
              <a:rPr lang="en-US" dirty="0" smtClean="0"/>
              <a:t>In a point-to-point system, messages are persisted in a queue.</a:t>
            </a:r>
          </a:p>
          <a:p>
            <a:pPr>
              <a:buFont typeface="Wingdings" panose="05000000000000000000" pitchFamily="2" charset="2"/>
              <a:buChar char="Ø"/>
            </a:pPr>
            <a:r>
              <a:rPr lang="en-US" dirty="0" smtClean="0"/>
              <a:t>One or more consumers can consume the messages in the queue, but a particular message can be consumed by a maximum of one consumer only.</a:t>
            </a:r>
          </a:p>
          <a:p>
            <a:pPr>
              <a:buFont typeface="Wingdings" panose="05000000000000000000" pitchFamily="2" charset="2"/>
              <a:buChar char="Ø"/>
            </a:pPr>
            <a:r>
              <a:rPr lang="en-US" dirty="0" smtClean="0"/>
              <a:t>Once a consumer reads a message in the queue, it disappears from that queue.</a:t>
            </a:r>
          </a:p>
          <a:p>
            <a:pPr marL="0" indent="0">
              <a:buNone/>
            </a:pPr>
            <a:endParaRPr lang="en-US" dirty="0"/>
          </a:p>
        </p:txBody>
      </p:sp>
    </p:spTree>
    <p:extLst>
      <p:ext uri="{BB962C8B-B14F-4D97-AF65-F5344CB8AC3E}">
        <p14:creationId xmlns:p14="http://schemas.microsoft.com/office/powerpoint/2010/main" val="3689471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system</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2125" y="2234406"/>
            <a:ext cx="5619750"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198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terms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Topics</a:t>
            </a:r>
          </a:p>
          <a:p>
            <a:r>
              <a:rPr lang="en-US" b="1" dirty="0" smtClean="0"/>
              <a:t>Partition</a:t>
            </a:r>
          </a:p>
          <a:p>
            <a:r>
              <a:rPr lang="en-US" b="1" dirty="0" smtClean="0"/>
              <a:t>Partition offset</a:t>
            </a:r>
          </a:p>
          <a:p>
            <a:r>
              <a:rPr lang="en-US" b="1" dirty="0" smtClean="0"/>
              <a:t>Replicas of partition</a:t>
            </a:r>
          </a:p>
          <a:p>
            <a:r>
              <a:rPr lang="en-US" b="1" dirty="0" smtClean="0"/>
              <a:t>Brokers</a:t>
            </a:r>
          </a:p>
          <a:p>
            <a:r>
              <a:rPr lang="en-US" b="1" dirty="0" smtClean="0"/>
              <a:t>Kafka Cluster</a:t>
            </a:r>
          </a:p>
          <a:p>
            <a:r>
              <a:rPr lang="en-US" b="1" dirty="0" smtClean="0"/>
              <a:t>Producers</a:t>
            </a:r>
          </a:p>
          <a:p>
            <a:r>
              <a:rPr lang="en-US" b="1" dirty="0" smtClean="0"/>
              <a:t>Consumers</a:t>
            </a:r>
          </a:p>
          <a:p>
            <a:r>
              <a:rPr lang="en-US" b="1" dirty="0" smtClean="0"/>
              <a:t>Leader</a:t>
            </a:r>
            <a:endParaRPr lang="en-US" dirty="0" smtClean="0"/>
          </a:p>
          <a:p>
            <a:pPr>
              <a:buFont typeface="Wingdings" panose="05000000000000000000" pitchFamily="2" charset="2"/>
              <a:buChar char="Ø"/>
            </a:pPr>
            <a:r>
              <a:rPr lang="en-US" dirty="0" smtClean="0"/>
              <a:t>Leader is the node responsible for all reads and writes for the given partition. Every partition has one server acting as a leader.</a:t>
            </a:r>
          </a:p>
          <a:p>
            <a:r>
              <a:rPr lang="en-US" b="1" dirty="0" smtClean="0"/>
              <a:t>Follower</a:t>
            </a:r>
            <a:endParaRPr lang="en-US" dirty="0" smtClean="0"/>
          </a:p>
          <a:p>
            <a:pPr>
              <a:buFont typeface="Wingdings" panose="05000000000000000000" pitchFamily="2" charset="2"/>
              <a:buChar char="Ø"/>
            </a:pPr>
            <a:r>
              <a:rPr lang="en-US" dirty="0" smtClean="0"/>
              <a:t>Node which follows leader instructions are called as follower. If the leader fails, one of the follower will automatically become the new leader. A follower acts as normal consumer, pulls messages and up-dates its own data store.</a:t>
            </a:r>
          </a:p>
          <a:p>
            <a:r>
              <a:rPr lang="en-US" b="1" dirty="0" err="1" smtClean="0"/>
              <a:t>ZooKeeper</a:t>
            </a:r>
            <a:endParaRPr lang="en-US" dirty="0" smtClean="0"/>
          </a:p>
          <a:p>
            <a:pPr>
              <a:buFont typeface="Wingdings" panose="05000000000000000000" pitchFamily="2" charset="2"/>
              <a:buChar char="Ø"/>
            </a:pPr>
            <a:r>
              <a:rPr lang="en-US" dirty="0" err="1" smtClean="0"/>
              <a:t>ZooKeeper</a:t>
            </a:r>
            <a:r>
              <a:rPr lang="en-US" dirty="0" smtClean="0"/>
              <a:t> is used for managing and coordinating Kafka broker.</a:t>
            </a:r>
          </a:p>
          <a:p>
            <a:pPr>
              <a:buFont typeface="Wingdings" panose="05000000000000000000" pitchFamily="2" charset="2"/>
              <a:buChar char="Ø"/>
            </a:pPr>
            <a:r>
              <a:rPr lang="en-US" dirty="0" smtClean="0"/>
              <a:t>Kafka broker leader election can be done by </a:t>
            </a:r>
            <a:r>
              <a:rPr lang="en-US" dirty="0" err="1" smtClean="0"/>
              <a:t>ZooKeeper</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3100018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dirty="0" smtClean="0"/>
              <a:t>Consumer Group</a:t>
            </a:r>
          </a:p>
          <a:p>
            <a:pPr>
              <a:buFont typeface="Wingdings" panose="05000000000000000000" pitchFamily="2" charset="2"/>
              <a:buChar char="Ø"/>
            </a:pPr>
            <a:r>
              <a:rPr lang="en-US" dirty="0" smtClean="0"/>
              <a:t>Consumers can join a group by using the same “group.id”</a:t>
            </a:r>
          </a:p>
          <a:p>
            <a:pPr>
              <a:buFont typeface="Wingdings" panose="05000000000000000000" pitchFamily="2" charset="2"/>
              <a:buChar char="Ø"/>
            </a:pPr>
            <a:r>
              <a:rPr lang="en-US" dirty="0" smtClean="0"/>
              <a:t>The maximum parallelism of a group is that the number of consumers in the group ← no of partitions.</a:t>
            </a:r>
          </a:p>
          <a:p>
            <a:pPr>
              <a:buFont typeface="Wingdings" panose="05000000000000000000" pitchFamily="2" charset="2"/>
              <a:buChar char="Ø"/>
            </a:pPr>
            <a:r>
              <a:rPr lang="en-US" dirty="0" smtClean="0"/>
              <a:t>Kafka assigns the partitions of a topic to the consumer in a group, so that each partition is consumed by exactly one consumer in the group.</a:t>
            </a:r>
          </a:p>
          <a:p>
            <a:pPr>
              <a:buFont typeface="Wingdings" panose="05000000000000000000" pitchFamily="2" charset="2"/>
              <a:buChar char="Ø"/>
            </a:pPr>
            <a:r>
              <a:rPr lang="en-US" dirty="0" smtClean="0"/>
              <a:t>Kafka guarantees that a message is only ever read by a single consumer in the group.</a:t>
            </a:r>
          </a:p>
          <a:p>
            <a:endParaRPr lang="en-US" dirty="0"/>
          </a:p>
        </p:txBody>
      </p:sp>
    </p:spTree>
    <p:extLst>
      <p:ext uri="{BB962C8B-B14F-4D97-AF65-F5344CB8AC3E}">
        <p14:creationId xmlns:p14="http://schemas.microsoft.com/office/powerpoint/2010/main" val="774512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zookeeper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Apache Zookeeper is a distributed configuration and synchronization service.</a:t>
            </a:r>
          </a:p>
          <a:p>
            <a:r>
              <a:rPr lang="en-US" dirty="0" smtClean="0"/>
              <a:t>Zookeeper serves as the coordination interface between the Kafka brokers and consumers.</a:t>
            </a:r>
          </a:p>
          <a:p>
            <a:r>
              <a:rPr lang="en-US" dirty="0" smtClean="0"/>
              <a:t>The Kafka servers share information via a Zookeeper cluster.</a:t>
            </a:r>
          </a:p>
          <a:p>
            <a:r>
              <a:rPr lang="en-US" dirty="0" smtClean="0"/>
              <a:t>Kafka stores basic metadata in Zookeeper such as information about topics, brokers, consumer offsets (queue readers) and so on.</a:t>
            </a:r>
          </a:p>
          <a:p>
            <a:r>
              <a:rPr lang="en-US" dirty="0" smtClean="0"/>
              <a:t>The leader election between the Kafka broker is also done by using Zookeeper in the event of leader failure.</a:t>
            </a:r>
          </a:p>
          <a:p>
            <a:r>
              <a:rPr lang="en-US" dirty="0" err="1" smtClean="0"/>
              <a:t>ZooKeeper</a:t>
            </a:r>
            <a:r>
              <a:rPr lang="en-US" dirty="0" smtClean="0"/>
              <a:t> service is mainly used to notify producer and consumer about the presence of any new broker in the Kafka system or failure of the broker in the Kafka system. As per the notification received by the Zookeeper regarding presence or failure of the broker then pro-</a:t>
            </a:r>
            <a:r>
              <a:rPr lang="en-US" dirty="0" err="1" smtClean="0"/>
              <a:t>ducer</a:t>
            </a:r>
            <a:r>
              <a:rPr lang="en-US" dirty="0" smtClean="0"/>
              <a:t> and consumer takes decision and starts coordinating their task with some other broker.</a:t>
            </a:r>
          </a:p>
          <a:p>
            <a:endParaRPr lang="en-US" dirty="0"/>
          </a:p>
        </p:txBody>
      </p:sp>
    </p:spTree>
    <p:extLst>
      <p:ext uri="{BB962C8B-B14F-4D97-AF65-F5344CB8AC3E}">
        <p14:creationId xmlns:p14="http://schemas.microsoft.com/office/powerpoint/2010/main" val="2316901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producer/Consumer</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kafka</a:t>
            </a:r>
            <a:r>
              <a:rPr lang="en-US" dirty="0" smtClean="0"/>
              <a:t>-clients jar:</a:t>
            </a:r>
          </a:p>
          <a:p>
            <a:pPr marL="0" indent="0">
              <a:buNone/>
            </a:pPr>
            <a:r>
              <a:rPr lang="en-US" dirty="0" smtClean="0">
                <a:hlinkClick r:id="rId2"/>
              </a:rPr>
              <a:t>https://mvnrepository.com/artifact/org.apache.kafka/kafka-clients/2.2.0</a:t>
            </a:r>
            <a:endParaRPr lang="en-US" dirty="0" smtClean="0"/>
          </a:p>
          <a:p>
            <a:r>
              <a:rPr lang="en-US" dirty="0" smtClean="0"/>
              <a:t>Producer</a:t>
            </a:r>
          </a:p>
          <a:p>
            <a:pPr marL="0" indent="0">
              <a:buNone/>
            </a:pPr>
            <a:r>
              <a:rPr lang="en-US" dirty="0" err="1" smtClean="0"/>
              <a:t>KafkaProducer</a:t>
            </a:r>
            <a:r>
              <a:rPr lang="en-US" dirty="0" smtClean="0"/>
              <a:t> class</a:t>
            </a:r>
          </a:p>
          <a:p>
            <a:pPr marL="0" indent="0">
              <a:buNone/>
            </a:pPr>
            <a:r>
              <a:rPr lang="en-US" dirty="0" err="1" smtClean="0"/>
              <a:t>ProducerRecord</a:t>
            </a:r>
            <a:r>
              <a:rPr lang="en-US" dirty="0" smtClean="0"/>
              <a:t> class</a:t>
            </a:r>
          </a:p>
          <a:p>
            <a:pPr>
              <a:buFont typeface="Wingdings" panose="05000000000000000000" pitchFamily="2" charset="2"/>
              <a:buChar char="Ø"/>
            </a:pPr>
            <a:r>
              <a:rPr lang="en-US" sz="1600" dirty="0" smtClean="0"/>
              <a:t>Properties props = </a:t>
            </a:r>
            <a:r>
              <a:rPr lang="en-US" sz="1600" b="1" dirty="0"/>
              <a:t>new </a:t>
            </a:r>
            <a:r>
              <a:rPr lang="en-US" sz="1600" dirty="0" smtClean="0"/>
              <a:t>Properties();</a:t>
            </a:r>
          </a:p>
          <a:p>
            <a:pPr marL="0" indent="0">
              <a:buNone/>
            </a:pPr>
            <a:r>
              <a:rPr lang="en-US" sz="1600" dirty="0" smtClean="0"/>
              <a:t>        props.put(</a:t>
            </a:r>
            <a:r>
              <a:rPr lang="en-US" sz="1600" b="1" dirty="0"/>
              <a:t>"</a:t>
            </a:r>
            <a:r>
              <a:rPr lang="en-US" sz="1600" b="1" dirty="0" err="1"/>
              <a:t>bootstrap.servers</a:t>
            </a:r>
            <a:r>
              <a:rPr lang="en-US" sz="1600" b="1" dirty="0"/>
              <a:t>"</a:t>
            </a:r>
            <a:r>
              <a:rPr lang="en-US" sz="1600" dirty="0" smtClean="0"/>
              <a:t>, </a:t>
            </a:r>
            <a:r>
              <a:rPr lang="en-US" sz="1600" b="1" dirty="0"/>
              <a:t>"localhost:9092</a:t>
            </a:r>
            <a:r>
              <a:rPr lang="en-US" sz="1600" b="1" dirty="0" smtClean="0"/>
              <a:t>"</a:t>
            </a:r>
            <a:r>
              <a:rPr lang="en-US" sz="1600" dirty="0" smtClean="0"/>
              <a:t>);</a:t>
            </a:r>
          </a:p>
          <a:p>
            <a:pPr marL="0" indent="0">
              <a:buNone/>
            </a:pPr>
            <a:r>
              <a:rPr lang="en-US" sz="800" dirty="0" smtClean="0"/>
              <a:t>                                            -------------------</a:t>
            </a:r>
          </a:p>
          <a:p>
            <a:pPr marL="0" indent="0">
              <a:buNone/>
            </a:pPr>
            <a:r>
              <a:rPr lang="en-US" sz="800" dirty="0" smtClean="0"/>
              <a:t>                                           --------------------</a:t>
            </a:r>
          </a:p>
          <a:p>
            <a:pPr>
              <a:buFont typeface="Wingdings" panose="05000000000000000000" pitchFamily="2" charset="2"/>
              <a:buChar char="Ø"/>
            </a:pPr>
            <a:r>
              <a:rPr lang="en-US" sz="1600" dirty="0" smtClean="0"/>
              <a:t>Producer&lt;String, String&gt; producer = </a:t>
            </a:r>
            <a:r>
              <a:rPr lang="en-US" sz="1600" b="1" dirty="0"/>
              <a:t>new </a:t>
            </a:r>
            <a:r>
              <a:rPr lang="en-US" sz="1600" dirty="0" err="1" smtClean="0"/>
              <a:t>KafkaProducer</a:t>
            </a:r>
            <a:r>
              <a:rPr lang="en-US" sz="1600" dirty="0" smtClean="0"/>
              <a:t>&lt;String, String&gt;(props);</a:t>
            </a:r>
          </a:p>
          <a:p>
            <a:pPr>
              <a:buFont typeface="Wingdings" panose="05000000000000000000" pitchFamily="2" charset="2"/>
              <a:buChar char="Ø"/>
            </a:pPr>
            <a:r>
              <a:rPr lang="en-US" sz="1600" dirty="0" err="1" smtClean="0"/>
              <a:t>producer.send</a:t>
            </a:r>
            <a:r>
              <a:rPr lang="en-US" sz="1600" dirty="0" smtClean="0"/>
              <a:t>(</a:t>
            </a:r>
            <a:r>
              <a:rPr lang="en-US" sz="1600" b="1" dirty="0"/>
              <a:t>new </a:t>
            </a:r>
            <a:r>
              <a:rPr lang="en-US" sz="1600" dirty="0" err="1" smtClean="0"/>
              <a:t>ProducerRecord</a:t>
            </a:r>
            <a:r>
              <a:rPr lang="en-US" sz="1600" dirty="0" smtClean="0"/>
              <a:t>&lt;String, String&gt;(</a:t>
            </a:r>
            <a:r>
              <a:rPr lang="en-US" sz="1600" dirty="0" err="1" smtClean="0"/>
              <a:t>topicName</a:t>
            </a:r>
            <a:r>
              <a:rPr lang="en-US" sz="1600" dirty="0" smtClean="0"/>
              <a:t>, </a:t>
            </a:r>
            <a:r>
              <a:rPr lang="en-US" sz="1600" b="1" dirty="0"/>
              <a:t>"key:"</a:t>
            </a:r>
            <a:r>
              <a:rPr lang="en-US" sz="1600" dirty="0" smtClean="0"/>
              <a:t>+</a:t>
            </a:r>
            <a:r>
              <a:rPr lang="en-US" sz="1600" dirty="0" err="1" smtClean="0"/>
              <a:t>Integer.</a:t>
            </a:r>
            <a:r>
              <a:rPr lang="en-US" sz="1600" i="1" dirty="0" err="1" smtClean="0">
                <a:effectLst/>
              </a:rPr>
              <a:t>toString</a:t>
            </a:r>
            <a:r>
              <a:rPr lang="en-US" sz="1600" dirty="0" smtClean="0"/>
              <a:t>(</a:t>
            </a:r>
            <a:r>
              <a:rPr lang="en-US" sz="1600" dirty="0" err="1" smtClean="0"/>
              <a:t>i</a:t>
            </a:r>
            <a:r>
              <a:rPr lang="en-US" sz="1600" dirty="0" smtClean="0"/>
              <a:t>), </a:t>
            </a:r>
            <a:r>
              <a:rPr lang="en-US" sz="1600" b="1" dirty="0"/>
              <a:t>"value:"</a:t>
            </a:r>
            <a:r>
              <a:rPr lang="en-US" sz="1600" dirty="0" smtClean="0"/>
              <a:t>+</a:t>
            </a:r>
            <a:r>
              <a:rPr lang="en-US" sz="1600" dirty="0" err="1" smtClean="0"/>
              <a:t>Integer.</a:t>
            </a:r>
            <a:r>
              <a:rPr lang="en-US" sz="1600" i="1" dirty="0" err="1" smtClean="0">
                <a:effectLst/>
              </a:rPr>
              <a:t>toString</a:t>
            </a:r>
            <a:r>
              <a:rPr lang="en-US" sz="1600" dirty="0" smtClean="0"/>
              <a:t>(</a:t>
            </a:r>
            <a:r>
              <a:rPr lang="en-US" sz="1600" dirty="0" err="1" smtClean="0"/>
              <a:t>i</a:t>
            </a:r>
            <a:r>
              <a:rPr lang="en-US" sz="1600" dirty="0" smtClean="0"/>
              <a:t>)));</a:t>
            </a:r>
            <a:endParaRPr lang="en-US" sz="1600" b="1" dirty="0" smtClean="0"/>
          </a:p>
        </p:txBody>
      </p:sp>
    </p:spTree>
    <p:extLst>
      <p:ext uri="{BB962C8B-B14F-4D97-AF65-F5344CB8AC3E}">
        <p14:creationId xmlns:p14="http://schemas.microsoft.com/office/powerpoint/2010/main" val="2843634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Producer properties</a:t>
            </a:r>
            <a:endParaRPr lang="en-US" dirty="0"/>
          </a:p>
        </p:txBody>
      </p:sp>
      <p:graphicFrame>
        <p:nvGraphicFramePr>
          <p:cNvPr id="5" name="Content Placeholder 4"/>
          <p:cNvGraphicFramePr>
            <a:graphicFrameLocks noGrp="1"/>
          </p:cNvGraphicFramePr>
          <p:nvPr>
            <p:ph idx="1"/>
          </p:nvPr>
        </p:nvGraphicFramePr>
        <p:xfrm>
          <a:off x="2358214" y="1535204"/>
          <a:ext cx="4427572" cy="4655956"/>
        </p:xfrm>
        <a:graphic>
          <a:graphicData uri="http://schemas.openxmlformats.org/drawingml/2006/table">
            <a:tbl>
              <a:tblPr/>
              <a:tblGrid>
                <a:gridCol w="2213786"/>
                <a:gridCol w="2213786"/>
              </a:tblGrid>
              <a:tr h="196781">
                <a:tc>
                  <a:txBody>
                    <a:bodyPr/>
                    <a:lstStyle/>
                    <a:p>
                      <a:r>
                        <a:rPr lang="en-US" sz="1000"/>
                        <a:t>S.No</a:t>
                      </a:r>
                    </a:p>
                  </a:txBody>
                  <a:tcPr marL="49195" marR="49195" marT="24598" marB="24598" anchor="ctr">
                    <a:lnL>
                      <a:noFill/>
                    </a:lnL>
                    <a:lnR>
                      <a:noFill/>
                    </a:lnR>
                    <a:lnT>
                      <a:noFill/>
                    </a:lnT>
                    <a:lnB>
                      <a:noFill/>
                    </a:lnB>
                  </a:tcPr>
                </a:tc>
                <a:tc>
                  <a:txBody>
                    <a:bodyPr/>
                    <a:lstStyle/>
                    <a:p>
                      <a:pPr algn="ctr"/>
                      <a:r>
                        <a:rPr lang="en-US" sz="1000">
                          <a:effectLst/>
                        </a:rPr>
                        <a:t>Configuration Settings and Description</a:t>
                      </a:r>
                    </a:p>
                  </a:txBody>
                  <a:tcPr marL="49195" marR="49195" marT="24598" marB="24598" anchor="ctr">
                    <a:lnL>
                      <a:noFill/>
                    </a:lnL>
                    <a:lnR>
                      <a:noFill/>
                    </a:lnR>
                    <a:lnT>
                      <a:noFill/>
                    </a:lnT>
                    <a:lnB>
                      <a:noFill/>
                    </a:lnB>
                  </a:tcPr>
                </a:tc>
              </a:tr>
              <a:tr h="344367">
                <a:tc>
                  <a:txBody>
                    <a:bodyPr/>
                    <a:lstStyle/>
                    <a:p>
                      <a:r>
                        <a:rPr lang="en-US" sz="1000"/>
                        <a:t>1</a:t>
                      </a:r>
                    </a:p>
                  </a:txBody>
                  <a:tcPr marL="49195" marR="49195" marT="24598" marB="24598" anchor="ctr">
                    <a:lnL>
                      <a:noFill/>
                    </a:lnL>
                    <a:lnR>
                      <a:noFill/>
                    </a:lnR>
                    <a:lnT>
                      <a:noFill/>
                    </a:lnT>
                    <a:lnB>
                      <a:noFill/>
                    </a:lnB>
                  </a:tcPr>
                </a:tc>
                <a:tc>
                  <a:txBody>
                    <a:bodyPr/>
                    <a:lstStyle/>
                    <a:p>
                      <a:r>
                        <a:rPr lang="en-US" sz="1000" b="1"/>
                        <a:t>client.id</a:t>
                      </a:r>
                      <a:endParaRPr lang="en-US" sz="1000"/>
                    </a:p>
                    <a:p>
                      <a:r>
                        <a:rPr lang="en-US" sz="1000"/>
                        <a:t>identifies producer application</a:t>
                      </a:r>
                    </a:p>
                  </a:txBody>
                  <a:tcPr marL="49195" marR="49195" marT="24598" marB="24598" anchor="ctr">
                    <a:lnL>
                      <a:noFill/>
                    </a:lnL>
                    <a:lnR>
                      <a:noFill/>
                    </a:lnR>
                    <a:lnT>
                      <a:noFill/>
                    </a:lnT>
                    <a:lnB>
                      <a:noFill/>
                    </a:lnB>
                  </a:tcPr>
                </a:tc>
              </a:tr>
              <a:tr h="344367">
                <a:tc>
                  <a:txBody>
                    <a:bodyPr/>
                    <a:lstStyle/>
                    <a:p>
                      <a:r>
                        <a:rPr lang="en-US" sz="1000"/>
                        <a:t>2</a:t>
                      </a:r>
                    </a:p>
                  </a:txBody>
                  <a:tcPr marL="49195" marR="49195" marT="24598" marB="24598" anchor="ctr">
                    <a:lnL>
                      <a:noFill/>
                    </a:lnL>
                    <a:lnR>
                      <a:noFill/>
                    </a:lnR>
                    <a:lnT>
                      <a:noFill/>
                    </a:lnT>
                    <a:lnB>
                      <a:noFill/>
                    </a:lnB>
                  </a:tcPr>
                </a:tc>
                <a:tc>
                  <a:txBody>
                    <a:bodyPr/>
                    <a:lstStyle/>
                    <a:p>
                      <a:r>
                        <a:rPr lang="en-US" sz="1000" b="1"/>
                        <a:t>producer.type</a:t>
                      </a:r>
                      <a:endParaRPr lang="en-US" sz="1000"/>
                    </a:p>
                    <a:p>
                      <a:r>
                        <a:rPr lang="en-US" sz="1000"/>
                        <a:t>either sync or async</a:t>
                      </a:r>
                    </a:p>
                  </a:txBody>
                  <a:tcPr marL="49195" marR="49195" marT="24598" marB="24598" anchor="ctr">
                    <a:lnL>
                      <a:noFill/>
                    </a:lnL>
                    <a:lnR>
                      <a:noFill/>
                    </a:lnR>
                    <a:lnT>
                      <a:noFill/>
                    </a:lnT>
                    <a:lnB>
                      <a:noFill/>
                    </a:lnB>
                  </a:tcPr>
                </a:tc>
              </a:tr>
              <a:tr h="639538">
                <a:tc>
                  <a:txBody>
                    <a:bodyPr/>
                    <a:lstStyle/>
                    <a:p>
                      <a:r>
                        <a:rPr lang="en-US" sz="1000"/>
                        <a:t>3</a:t>
                      </a:r>
                    </a:p>
                  </a:txBody>
                  <a:tcPr marL="49195" marR="49195" marT="24598" marB="24598" anchor="ctr">
                    <a:lnL>
                      <a:noFill/>
                    </a:lnL>
                    <a:lnR>
                      <a:noFill/>
                    </a:lnR>
                    <a:lnT>
                      <a:noFill/>
                    </a:lnT>
                    <a:lnB>
                      <a:noFill/>
                    </a:lnB>
                  </a:tcPr>
                </a:tc>
                <a:tc>
                  <a:txBody>
                    <a:bodyPr/>
                    <a:lstStyle/>
                    <a:p>
                      <a:r>
                        <a:rPr lang="en-US" sz="1000" b="1"/>
                        <a:t>acks</a:t>
                      </a:r>
                      <a:endParaRPr lang="en-US" sz="1000"/>
                    </a:p>
                    <a:p>
                      <a:r>
                        <a:rPr lang="en-US" sz="1000"/>
                        <a:t>The acks config controls the criteria under producer requests are con-sidered complete.</a:t>
                      </a:r>
                    </a:p>
                  </a:txBody>
                  <a:tcPr marL="49195" marR="49195" marT="24598" marB="24598" anchor="ctr">
                    <a:lnL>
                      <a:noFill/>
                    </a:lnL>
                    <a:lnR>
                      <a:noFill/>
                    </a:lnR>
                    <a:lnT>
                      <a:noFill/>
                    </a:lnT>
                    <a:lnB>
                      <a:noFill/>
                    </a:lnB>
                  </a:tcPr>
                </a:tc>
              </a:tr>
              <a:tr h="491952">
                <a:tc>
                  <a:txBody>
                    <a:bodyPr/>
                    <a:lstStyle/>
                    <a:p>
                      <a:r>
                        <a:rPr lang="en-US" sz="1000"/>
                        <a:t>4</a:t>
                      </a:r>
                    </a:p>
                  </a:txBody>
                  <a:tcPr marL="49195" marR="49195" marT="24598" marB="24598" anchor="ctr">
                    <a:lnL>
                      <a:noFill/>
                    </a:lnL>
                    <a:lnR>
                      <a:noFill/>
                    </a:lnR>
                    <a:lnT>
                      <a:noFill/>
                    </a:lnT>
                    <a:lnB>
                      <a:noFill/>
                    </a:lnB>
                  </a:tcPr>
                </a:tc>
                <a:tc>
                  <a:txBody>
                    <a:bodyPr/>
                    <a:lstStyle/>
                    <a:p>
                      <a:r>
                        <a:rPr lang="en-US" sz="1000" b="1"/>
                        <a:t>retries</a:t>
                      </a:r>
                      <a:endParaRPr lang="en-US" sz="1000"/>
                    </a:p>
                    <a:p>
                      <a:r>
                        <a:rPr lang="en-US" sz="1000"/>
                        <a:t>If producer request fails, then automatically retry with specific value.</a:t>
                      </a:r>
                    </a:p>
                  </a:txBody>
                  <a:tcPr marL="49195" marR="49195" marT="24598" marB="24598" anchor="ctr">
                    <a:lnL>
                      <a:noFill/>
                    </a:lnL>
                    <a:lnR>
                      <a:noFill/>
                    </a:lnR>
                    <a:lnT>
                      <a:noFill/>
                    </a:lnT>
                    <a:lnB>
                      <a:noFill/>
                    </a:lnB>
                  </a:tcPr>
                </a:tc>
              </a:tr>
              <a:tr h="344367">
                <a:tc>
                  <a:txBody>
                    <a:bodyPr/>
                    <a:lstStyle/>
                    <a:p>
                      <a:r>
                        <a:rPr lang="en-US" sz="1000"/>
                        <a:t>5</a:t>
                      </a:r>
                    </a:p>
                  </a:txBody>
                  <a:tcPr marL="49195" marR="49195" marT="24598" marB="24598" anchor="ctr">
                    <a:lnL>
                      <a:noFill/>
                    </a:lnL>
                    <a:lnR>
                      <a:noFill/>
                    </a:lnR>
                    <a:lnT>
                      <a:noFill/>
                    </a:lnT>
                    <a:lnB>
                      <a:noFill/>
                    </a:lnB>
                  </a:tcPr>
                </a:tc>
                <a:tc>
                  <a:txBody>
                    <a:bodyPr/>
                    <a:lstStyle/>
                    <a:p>
                      <a:r>
                        <a:rPr lang="en-US" sz="1000" b="1"/>
                        <a:t>bootstrap.servers</a:t>
                      </a:r>
                      <a:endParaRPr lang="en-US" sz="1000"/>
                    </a:p>
                    <a:p>
                      <a:r>
                        <a:rPr lang="en-US" sz="1000"/>
                        <a:t>bootstrapping list of brokers.</a:t>
                      </a:r>
                    </a:p>
                  </a:txBody>
                  <a:tcPr marL="49195" marR="49195" marT="24598" marB="24598" anchor="ctr">
                    <a:lnL>
                      <a:noFill/>
                    </a:lnL>
                    <a:lnR>
                      <a:noFill/>
                    </a:lnR>
                    <a:lnT>
                      <a:noFill/>
                    </a:lnT>
                    <a:lnB>
                      <a:noFill/>
                    </a:lnB>
                  </a:tcPr>
                </a:tc>
              </a:tr>
              <a:tr h="639538">
                <a:tc>
                  <a:txBody>
                    <a:bodyPr/>
                    <a:lstStyle/>
                    <a:p>
                      <a:r>
                        <a:rPr lang="en-US" sz="1000"/>
                        <a:t>6</a:t>
                      </a:r>
                    </a:p>
                  </a:txBody>
                  <a:tcPr marL="49195" marR="49195" marT="24598" marB="24598" anchor="ctr">
                    <a:lnL>
                      <a:noFill/>
                    </a:lnL>
                    <a:lnR>
                      <a:noFill/>
                    </a:lnR>
                    <a:lnT>
                      <a:noFill/>
                    </a:lnT>
                    <a:lnB>
                      <a:noFill/>
                    </a:lnB>
                  </a:tcPr>
                </a:tc>
                <a:tc>
                  <a:txBody>
                    <a:bodyPr/>
                    <a:lstStyle/>
                    <a:p>
                      <a:r>
                        <a:rPr lang="en-US" sz="1000" b="1"/>
                        <a:t>linger.ms</a:t>
                      </a:r>
                      <a:endParaRPr lang="en-US" sz="1000"/>
                    </a:p>
                    <a:p>
                      <a:r>
                        <a:rPr lang="en-US" sz="1000"/>
                        <a:t>if you want to reduce the number of requests you can set linger.ms to something greater than some value.</a:t>
                      </a:r>
                    </a:p>
                  </a:txBody>
                  <a:tcPr marL="49195" marR="49195" marT="24598" marB="24598" anchor="ctr">
                    <a:lnL>
                      <a:noFill/>
                    </a:lnL>
                    <a:lnR>
                      <a:noFill/>
                    </a:lnR>
                    <a:lnT>
                      <a:noFill/>
                    </a:lnT>
                    <a:lnB>
                      <a:noFill/>
                    </a:lnB>
                  </a:tcPr>
                </a:tc>
              </a:tr>
              <a:tr h="344367">
                <a:tc>
                  <a:txBody>
                    <a:bodyPr/>
                    <a:lstStyle/>
                    <a:p>
                      <a:r>
                        <a:rPr lang="en-US" sz="1000"/>
                        <a:t>7</a:t>
                      </a:r>
                    </a:p>
                  </a:txBody>
                  <a:tcPr marL="49195" marR="49195" marT="24598" marB="24598" anchor="ctr">
                    <a:lnL>
                      <a:noFill/>
                    </a:lnL>
                    <a:lnR>
                      <a:noFill/>
                    </a:lnR>
                    <a:lnT>
                      <a:noFill/>
                    </a:lnT>
                    <a:lnB>
                      <a:noFill/>
                    </a:lnB>
                  </a:tcPr>
                </a:tc>
                <a:tc>
                  <a:txBody>
                    <a:bodyPr/>
                    <a:lstStyle/>
                    <a:p>
                      <a:r>
                        <a:rPr lang="en-US" sz="1000" b="1"/>
                        <a:t>key.serializer</a:t>
                      </a:r>
                      <a:endParaRPr lang="en-US" sz="1000"/>
                    </a:p>
                    <a:p>
                      <a:r>
                        <a:rPr lang="en-US" sz="1000"/>
                        <a:t>Key for the serializer interface.</a:t>
                      </a:r>
                    </a:p>
                  </a:txBody>
                  <a:tcPr marL="49195" marR="49195" marT="24598" marB="24598" anchor="ctr">
                    <a:lnL>
                      <a:noFill/>
                    </a:lnL>
                    <a:lnR>
                      <a:noFill/>
                    </a:lnR>
                    <a:lnT>
                      <a:noFill/>
                    </a:lnT>
                    <a:lnB>
                      <a:noFill/>
                    </a:lnB>
                  </a:tcPr>
                </a:tc>
              </a:tr>
              <a:tr h="344367">
                <a:tc>
                  <a:txBody>
                    <a:bodyPr/>
                    <a:lstStyle/>
                    <a:p>
                      <a:r>
                        <a:rPr lang="en-US" sz="1000"/>
                        <a:t>8</a:t>
                      </a:r>
                    </a:p>
                  </a:txBody>
                  <a:tcPr marL="49195" marR="49195" marT="24598" marB="24598" anchor="ctr">
                    <a:lnL>
                      <a:noFill/>
                    </a:lnL>
                    <a:lnR>
                      <a:noFill/>
                    </a:lnR>
                    <a:lnT>
                      <a:noFill/>
                    </a:lnT>
                    <a:lnB>
                      <a:noFill/>
                    </a:lnB>
                  </a:tcPr>
                </a:tc>
                <a:tc>
                  <a:txBody>
                    <a:bodyPr/>
                    <a:lstStyle/>
                    <a:p>
                      <a:r>
                        <a:rPr lang="en-US" sz="1000" b="1"/>
                        <a:t>value.serializer</a:t>
                      </a:r>
                      <a:endParaRPr lang="en-US" sz="1000"/>
                    </a:p>
                    <a:p>
                      <a:r>
                        <a:rPr lang="en-US" sz="1000"/>
                        <a:t>value for the serializer interface.</a:t>
                      </a:r>
                    </a:p>
                  </a:txBody>
                  <a:tcPr marL="49195" marR="49195" marT="24598" marB="24598" anchor="ctr">
                    <a:lnL>
                      <a:noFill/>
                    </a:lnL>
                    <a:lnR>
                      <a:noFill/>
                    </a:lnR>
                    <a:lnT>
                      <a:noFill/>
                    </a:lnT>
                    <a:lnB>
                      <a:noFill/>
                    </a:lnB>
                  </a:tcPr>
                </a:tc>
              </a:tr>
              <a:tr h="344367">
                <a:tc>
                  <a:txBody>
                    <a:bodyPr/>
                    <a:lstStyle/>
                    <a:p>
                      <a:r>
                        <a:rPr lang="en-US" sz="1000"/>
                        <a:t>9</a:t>
                      </a:r>
                    </a:p>
                  </a:txBody>
                  <a:tcPr marL="49195" marR="49195" marT="24598" marB="24598" anchor="ctr">
                    <a:lnL>
                      <a:noFill/>
                    </a:lnL>
                    <a:lnR>
                      <a:noFill/>
                    </a:lnR>
                    <a:lnT>
                      <a:noFill/>
                    </a:lnT>
                    <a:lnB>
                      <a:noFill/>
                    </a:lnB>
                  </a:tcPr>
                </a:tc>
                <a:tc>
                  <a:txBody>
                    <a:bodyPr/>
                    <a:lstStyle/>
                    <a:p>
                      <a:r>
                        <a:rPr lang="en-US" sz="1000" b="1"/>
                        <a:t>batch.size</a:t>
                      </a:r>
                      <a:endParaRPr lang="en-US" sz="1000"/>
                    </a:p>
                    <a:p>
                      <a:r>
                        <a:rPr lang="en-US" sz="1000"/>
                        <a:t>Buffer size.</a:t>
                      </a:r>
                    </a:p>
                  </a:txBody>
                  <a:tcPr marL="49195" marR="49195" marT="24598" marB="24598" anchor="ctr">
                    <a:lnL>
                      <a:noFill/>
                    </a:lnL>
                    <a:lnR>
                      <a:noFill/>
                    </a:lnR>
                    <a:lnT>
                      <a:noFill/>
                    </a:lnT>
                    <a:lnB>
                      <a:noFill/>
                    </a:lnB>
                  </a:tcPr>
                </a:tc>
              </a:tr>
              <a:tr h="491952">
                <a:tc>
                  <a:txBody>
                    <a:bodyPr/>
                    <a:lstStyle/>
                    <a:p>
                      <a:r>
                        <a:rPr lang="en-US" sz="1000"/>
                        <a:t>10</a:t>
                      </a:r>
                    </a:p>
                  </a:txBody>
                  <a:tcPr marL="49195" marR="49195" marT="24598" marB="24598" anchor="ctr">
                    <a:lnL>
                      <a:noFill/>
                    </a:lnL>
                    <a:lnR>
                      <a:noFill/>
                    </a:lnR>
                    <a:lnT>
                      <a:noFill/>
                    </a:lnT>
                    <a:lnB>
                      <a:noFill/>
                    </a:lnB>
                  </a:tcPr>
                </a:tc>
                <a:tc>
                  <a:txBody>
                    <a:bodyPr/>
                    <a:lstStyle/>
                    <a:p>
                      <a:r>
                        <a:rPr lang="en-US" sz="1000" b="1" dirty="0" err="1"/>
                        <a:t>buffer.memory</a:t>
                      </a:r>
                      <a:endParaRPr lang="en-US" sz="1000" dirty="0"/>
                    </a:p>
                    <a:p>
                      <a:r>
                        <a:rPr lang="en-US" sz="1000" dirty="0"/>
                        <a:t>controls the total amount of memory available to the producer for buff-</a:t>
                      </a:r>
                      <a:r>
                        <a:rPr lang="en-US" sz="1000" dirty="0" err="1"/>
                        <a:t>ering</a:t>
                      </a:r>
                      <a:r>
                        <a:rPr lang="en-US" sz="1000" dirty="0"/>
                        <a:t>.</a:t>
                      </a:r>
                    </a:p>
                  </a:txBody>
                  <a:tcPr marL="49195" marR="49195" marT="24598" marB="24598" anchor="ctr">
                    <a:lnL>
                      <a:noFill/>
                    </a:lnL>
                    <a:lnR>
                      <a:noFill/>
                    </a:lnR>
                    <a:lnT>
                      <a:noFill/>
                    </a:lnT>
                    <a:lnB>
                      <a:noFill/>
                    </a:lnB>
                  </a:tcPr>
                </a:tc>
              </a:tr>
            </a:tbl>
          </a:graphicData>
        </a:graphic>
      </p:graphicFrame>
    </p:spTree>
    <p:extLst>
      <p:ext uri="{BB962C8B-B14F-4D97-AF65-F5344CB8AC3E}">
        <p14:creationId xmlns:p14="http://schemas.microsoft.com/office/powerpoint/2010/main" val="4122946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Consumer</a:t>
            </a:r>
          </a:p>
          <a:p>
            <a:pPr>
              <a:buFont typeface="Wingdings" panose="05000000000000000000" pitchFamily="2" charset="2"/>
              <a:buChar char="Ø"/>
            </a:pPr>
            <a:r>
              <a:rPr lang="en-US" sz="1800" dirty="0" smtClean="0"/>
              <a:t>Properties props = </a:t>
            </a:r>
            <a:r>
              <a:rPr lang="en-US" sz="1800" b="1" dirty="0"/>
              <a:t>new </a:t>
            </a:r>
            <a:r>
              <a:rPr lang="en-US" sz="1800" dirty="0" smtClean="0"/>
              <a:t>Properties();</a:t>
            </a:r>
            <a:br>
              <a:rPr lang="en-US" sz="1800" dirty="0" smtClean="0"/>
            </a:br>
            <a:r>
              <a:rPr lang="en-US" sz="1800" dirty="0" smtClean="0"/>
              <a:t>props.put(</a:t>
            </a:r>
            <a:r>
              <a:rPr lang="en-US" sz="1800" b="1" dirty="0"/>
              <a:t>"</a:t>
            </a:r>
            <a:r>
              <a:rPr lang="en-US" sz="1800" b="1" dirty="0" err="1"/>
              <a:t>bootstrap.servers</a:t>
            </a:r>
            <a:r>
              <a:rPr lang="en-US" sz="1800" b="1" dirty="0"/>
              <a:t>"</a:t>
            </a:r>
            <a:r>
              <a:rPr lang="en-US" sz="1800" dirty="0" smtClean="0"/>
              <a:t>, </a:t>
            </a:r>
            <a:r>
              <a:rPr lang="en-US" sz="1800" b="1" dirty="0"/>
              <a:t>"localhost:9092</a:t>
            </a:r>
            <a:r>
              <a:rPr lang="en-US" sz="1800" b="1" dirty="0" smtClean="0"/>
              <a:t>"</a:t>
            </a:r>
            <a:r>
              <a:rPr lang="en-US" sz="1800" dirty="0" smtClean="0"/>
              <a:t>);</a:t>
            </a:r>
          </a:p>
          <a:p>
            <a:pPr marL="400050" lvl="1" indent="0">
              <a:buNone/>
            </a:pPr>
            <a:r>
              <a:rPr lang="en-US" sz="500" dirty="0" smtClean="0"/>
              <a:t>                                     --------------------------------------</a:t>
            </a:r>
          </a:p>
          <a:p>
            <a:pPr marL="400050" lvl="1" indent="0">
              <a:buNone/>
            </a:pPr>
            <a:r>
              <a:rPr lang="en-US" sz="500" dirty="0" smtClean="0"/>
              <a:t>                                    -------------------------------------</a:t>
            </a:r>
          </a:p>
          <a:p>
            <a:pPr>
              <a:buFont typeface="Wingdings" panose="05000000000000000000" pitchFamily="2" charset="2"/>
              <a:buChar char="Ø"/>
            </a:pPr>
            <a:r>
              <a:rPr lang="en-US" sz="1800" dirty="0" err="1" smtClean="0"/>
              <a:t>KafkaConsumer</a:t>
            </a:r>
            <a:r>
              <a:rPr lang="en-US" sz="1800" dirty="0" smtClean="0"/>
              <a:t>&lt;String, String&gt; consumer = </a:t>
            </a:r>
            <a:r>
              <a:rPr lang="en-US" sz="1800" b="1" dirty="0"/>
              <a:t>new </a:t>
            </a:r>
            <a:r>
              <a:rPr lang="en-US" sz="1800" dirty="0" err="1" smtClean="0"/>
              <a:t>KafkaConsumer</a:t>
            </a:r>
            <a:r>
              <a:rPr lang="en-US" sz="1800" dirty="0" smtClean="0"/>
              <a:t>&lt;&gt;(props);</a:t>
            </a:r>
          </a:p>
          <a:p>
            <a:pPr>
              <a:buFont typeface="Wingdings" panose="05000000000000000000" pitchFamily="2" charset="2"/>
              <a:buChar char="Ø"/>
            </a:pPr>
            <a:r>
              <a:rPr lang="en-US" sz="1800" dirty="0" err="1" smtClean="0"/>
              <a:t>consumer.subscribe</a:t>
            </a:r>
            <a:r>
              <a:rPr lang="en-US" sz="1800" dirty="0" smtClean="0"/>
              <a:t>(</a:t>
            </a:r>
            <a:r>
              <a:rPr lang="en-US" sz="1800" dirty="0" err="1" smtClean="0"/>
              <a:t>Arrays.</a:t>
            </a:r>
            <a:r>
              <a:rPr lang="en-US" sz="1800" i="1" dirty="0" err="1" smtClean="0">
                <a:effectLst/>
              </a:rPr>
              <a:t>asList</a:t>
            </a:r>
            <a:r>
              <a:rPr lang="en-US" sz="1800" dirty="0" smtClean="0"/>
              <a:t>(</a:t>
            </a:r>
            <a:r>
              <a:rPr lang="en-US" sz="1800" dirty="0" err="1" smtClean="0"/>
              <a:t>topicName</a:t>
            </a:r>
            <a:r>
              <a:rPr lang="en-US" sz="1800" dirty="0" smtClean="0"/>
              <a:t>));</a:t>
            </a:r>
          </a:p>
          <a:p>
            <a:pPr>
              <a:buFont typeface="Wingdings" panose="05000000000000000000" pitchFamily="2" charset="2"/>
              <a:buChar char="Ø"/>
            </a:pPr>
            <a:r>
              <a:rPr lang="en-US" sz="1800" dirty="0" err="1" smtClean="0"/>
              <a:t>KafkaConsumer</a:t>
            </a:r>
            <a:r>
              <a:rPr lang="en-US" sz="1800" dirty="0" smtClean="0"/>
              <a:t>&lt;String, String&gt; consumer = </a:t>
            </a:r>
            <a:r>
              <a:rPr lang="en-US" sz="1800" b="1" dirty="0"/>
              <a:t>new </a:t>
            </a:r>
            <a:r>
              <a:rPr lang="en-US" sz="1800" dirty="0" err="1" smtClean="0"/>
              <a:t>KafkaConsumer</a:t>
            </a:r>
            <a:r>
              <a:rPr lang="en-US" sz="1800" dirty="0" smtClean="0"/>
              <a:t>&lt;&gt;(props);</a:t>
            </a:r>
            <a:br>
              <a:rPr lang="en-US" sz="1800" dirty="0" smtClean="0"/>
            </a:br>
            <a:r>
              <a:rPr lang="en-US" sz="1800" dirty="0" err="1" smtClean="0"/>
              <a:t>consumer.subscribe</a:t>
            </a:r>
            <a:r>
              <a:rPr lang="en-US" sz="1800" dirty="0" smtClean="0"/>
              <a:t>(</a:t>
            </a:r>
            <a:r>
              <a:rPr lang="en-US" sz="1800" dirty="0" err="1" smtClean="0"/>
              <a:t>Arrays.</a:t>
            </a:r>
            <a:r>
              <a:rPr lang="en-US" sz="1800" i="1" dirty="0" err="1" smtClean="0">
                <a:effectLst/>
              </a:rPr>
              <a:t>asList</a:t>
            </a:r>
            <a:r>
              <a:rPr lang="en-US" sz="1800" dirty="0" smtClean="0"/>
              <a:t>(</a:t>
            </a:r>
            <a:r>
              <a:rPr lang="en-US" sz="1800" dirty="0" err="1" smtClean="0"/>
              <a:t>topicName</a:t>
            </a:r>
            <a:r>
              <a:rPr lang="en-US" sz="1800" dirty="0" smtClean="0"/>
              <a:t>));</a:t>
            </a:r>
          </a:p>
          <a:p>
            <a:pPr>
              <a:buFont typeface="Wingdings" panose="05000000000000000000" pitchFamily="2" charset="2"/>
              <a:buChar char="Ø"/>
            </a:pPr>
            <a:r>
              <a:rPr lang="en-US" sz="1800" dirty="0" err="1" smtClean="0"/>
              <a:t>ConsumerRecords</a:t>
            </a:r>
            <a:r>
              <a:rPr lang="en-US" sz="1800" dirty="0" smtClean="0"/>
              <a:t>&lt;String, String&gt; records = </a:t>
            </a:r>
            <a:r>
              <a:rPr lang="en-US" sz="1800" dirty="0" err="1" smtClean="0"/>
              <a:t>consumer.poll</a:t>
            </a:r>
            <a:r>
              <a:rPr lang="en-US" sz="1800" dirty="0" smtClean="0"/>
              <a:t>(</a:t>
            </a:r>
            <a:r>
              <a:rPr lang="en-US" sz="1800" dirty="0"/>
              <a:t>100</a:t>
            </a:r>
            <a:r>
              <a:rPr lang="en-US" sz="1800" dirty="0" smtClean="0"/>
              <a:t>);</a:t>
            </a:r>
            <a:endParaRPr lang="en-US" sz="1800" dirty="0"/>
          </a:p>
        </p:txBody>
      </p:sp>
    </p:spTree>
    <p:extLst>
      <p:ext uri="{BB962C8B-B14F-4D97-AF65-F5344CB8AC3E}">
        <p14:creationId xmlns:p14="http://schemas.microsoft.com/office/powerpoint/2010/main" val="4129991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Consumer properties</a:t>
            </a:r>
            <a:endParaRPr lang="en-US" dirty="0"/>
          </a:p>
        </p:txBody>
      </p:sp>
      <p:graphicFrame>
        <p:nvGraphicFramePr>
          <p:cNvPr id="4" name="Content Placeholder 3"/>
          <p:cNvGraphicFramePr>
            <a:graphicFrameLocks noGrp="1"/>
          </p:cNvGraphicFramePr>
          <p:nvPr>
            <p:ph idx="1"/>
          </p:nvPr>
        </p:nvGraphicFramePr>
        <p:xfrm>
          <a:off x="998871" y="1552336"/>
          <a:ext cx="7146258" cy="4621692"/>
        </p:xfrm>
        <a:graphic>
          <a:graphicData uri="http://schemas.openxmlformats.org/drawingml/2006/table">
            <a:tbl>
              <a:tblPr/>
              <a:tblGrid>
                <a:gridCol w="3573129"/>
                <a:gridCol w="3573129"/>
              </a:tblGrid>
              <a:tr h="317611">
                <a:tc>
                  <a:txBody>
                    <a:bodyPr/>
                    <a:lstStyle/>
                    <a:p>
                      <a:r>
                        <a:rPr lang="en-US" sz="1600"/>
                        <a:t>S.No</a:t>
                      </a:r>
                    </a:p>
                  </a:txBody>
                  <a:tcPr marL="79403" marR="79403" marT="39701" marB="39701" anchor="ctr">
                    <a:lnL>
                      <a:noFill/>
                    </a:lnL>
                    <a:lnR>
                      <a:noFill/>
                    </a:lnR>
                    <a:lnT>
                      <a:noFill/>
                    </a:lnT>
                    <a:lnB>
                      <a:noFill/>
                    </a:lnB>
                  </a:tcPr>
                </a:tc>
                <a:tc>
                  <a:txBody>
                    <a:bodyPr/>
                    <a:lstStyle/>
                    <a:p>
                      <a:pPr algn="ctr"/>
                      <a:r>
                        <a:rPr lang="en-US" sz="1600">
                          <a:effectLst/>
                        </a:rPr>
                        <a:t>Settings and Description</a:t>
                      </a:r>
                    </a:p>
                  </a:txBody>
                  <a:tcPr marL="79403" marR="79403" marT="39701" marB="39701" anchor="ctr">
                    <a:lnL>
                      <a:noFill/>
                    </a:lnL>
                    <a:lnR>
                      <a:noFill/>
                    </a:lnR>
                    <a:lnT>
                      <a:noFill/>
                    </a:lnT>
                    <a:lnB>
                      <a:noFill/>
                    </a:lnB>
                  </a:tcPr>
                </a:tc>
              </a:tr>
              <a:tr h="555820">
                <a:tc>
                  <a:txBody>
                    <a:bodyPr/>
                    <a:lstStyle/>
                    <a:p>
                      <a:r>
                        <a:rPr lang="en-US" sz="1600"/>
                        <a:t>1</a:t>
                      </a:r>
                    </a:p>
                  </a:txBody>
                  <a:tcPr marL="79403" marR="79403" marT="39701" marB="39701" anchor="ctr">
                    <a:lnL>
                      <a:noFill/>
                    </a:lnL>
                    <a:lnR>
                      <a:noFill/>
                    </a:lnR>
                    <a:lnT>
                      <a:noFill/>
                    </a:lnT>
                    <a:lnB>
                      <a:noFill/>
                    </a:lnB>
                  </a:tcPr>
                </a:tc>
                <a:tc>
                  <a:txBody>
                    <a:bodyPr/>
                    <a:lstStyle/>
                    <a:p>
                      <a:r>
                        <a:rPr lang="en-US" sz="1600" b="1"/>
                        <a:t>bootstrap.servers</a:t>
                      </a:r>
                      <a:endParaRPr lang="en-US" sz="1600"/>
                    </a:p>
                    <a:p>
                      <a:r>
                        <a:rPr lang="en-US" sz="1600"/>
                        <a:t>Bootstrapping list of brokers.</a:t>
                      </a:r>
                    </a:p>
                  </a:txBody>
                  <a:tcPr marL="79403" marR="79403" marT="39701" marB="39701" anchor="ctr">
                    <a:lnL>
                      <a:noFill/>
                    </a:lnL>
                    <a:lnR>
                      <a:noFill/>
                    </a:lnR>
                    <a:lnT>
                      <a:noFill/>
                    </a:lnT>
                    <a:lnB>
                      <a:noFill/>
                    </a:lnB>
                  </a:tcPr>
                </a:tc>
              </a:tr>
              <a:tr h="794029">
                <a:tc>
                  <a:txBody>
                    <a:bodyPr/>
                    <a:lstStyle/>
                    <a:p>
                      <a:r>
                        <a:rPr lang="en-US" sz="1600"/>
                        <a:t>2</a:t>
                      </a:r>
                    </a:p>
                  </a:txBody>
                  <a:tcPr marL="79403" marR="79403" marT="39701" marB="39701" anchor="ctr">
                    <a:lnL>
                      <a:noFill/>
                    </a:lnL>
                    <a:lnR>
                      <a:noFill/>
                    </a:lnR>
                    <a:lnT>
                      <a:noFill/>
                    </a:lnT>
                    <a:lnB>
                      <a:noFill/>
                    </a:lnB>
                  </a:tcPr>
                </a:tc>
                <a:tc>
                  <a:txBody>
                    <a:bodyPr/>
                    <a:lstStyle/>
                    <a:p>
                      <a:r>
                        <a:rPr lang="en-US" sz="1600" b="1"/>
                        <a:t>group.id</a:t>
                      </a:r>
                      <a:endParaRPr lang="en-US" sz="1600"/>
                    </a:p>
                    <a:p>
                      <a:r>
                        <a:rPr lang="en-US" sz="1600"/>
                        <a:t>Assigns an individual consumer to a group.</a:t>
                      </a:r>
                    </a:p>
                  </a:txBody>
                  <a:tcPr marL="79403" marR="79403" marT="39701" marB="39701" anchor="ctr">
                    <a:lnL>
                      <a:noFill/>
                    </a:lnL>
                    <a:lnR>
                      <a:noFill/>
                    </a:lnR>
                    <a:lnT>
                      <a:noFill/>
                    </a:lnT>
                    <a:lnB>
                      <a:noFill/>
                    </a:lnB>
                  </a:tcPr>
                </a:tc>
              </a:tr>
              <a:tr h="794029">
                <a:tc>
                  <a:txBody>
                    <a:bodyPr/>
                    <a:lstStyle/>
                    <a:p>
                      <a:r>
                        <a:rPr lang="en-US" sz="1600"/>
                        <a:t>3</a:t>
                      </a:r>
                    </a:p>
                  </a:txBody>
                  <a:tcPr marL="79403" marR="79403" marT="39701" marB="39701" anchor="ctr">
                    <a:lnL>
                      <a:noFill/>
                    </a:lnL>
                    <a:lnR>
                      <a:noFill/>
                    </a:lnR>
                    <a:lnT>
                      <a:noFill/>
                    </a:lnT>
                    <a:lnB>
                      <a:noFill/>
                    </a:lnB>
                  </a:tcPr>
                </a:tc>
                <a:tc>
                  <a:txBody>
                    <a:bodyPr/>
                    <a:lstStyle/>
                    <a:p>
                      <a:r>
                        <a:rPr lang="en-US" sz="1600" b="1"/>
                        <a:t>enable.auto.commit</a:t>
                      </a:r>
                      <a:endParaRPr lang="en-US" sz="1600"/>
                    </a:p>
                    <a:p>
                      <a:r>
                        <a:rPr lang="en-US" sz="1600"/>
                        <a:t>Enable auto commit for offsets if the value is true, otherwise not committed.</a:t>
                      </a:r>
                    </a:p>
                  </a:txBody>
                  <a:tcPr marL="79403" marR="79403" marT="39701" marB="39701" anchor="ctr">
                    <a:lnL>
                      <a:noFill/>
                    </a:lnL>
                    <a:lnR>
                      <a:noFill/>
                    </a:lnR>
                    <a:lnT>
                      <a:noFill/>
                    </a:lnT>
                    <a:lnB>
                      <a:noFill/>
                    </a:lnB>
                  </a:tcPr>
                </a:tc>
              </a:tr>
              <a:tr h="794029">
                <a:tc>
                  <a:txBody>
                    <a:bodyPr/>
                    <a:lstStyle/>
                    <a:p>
                      <a:r>
                        <a:rPr lang="en-US" sz="1600"/>
                        <a:t>4</a:t>
                      </a:r>
                    </a:p>
                  </a:txBody>
                  <a:tcPr marL="79403" marR="79403" marT="39701" marB="39701" anchor="ctr">
                    <a:lnL>
                      <a:noFill/>
                    </a:lnL>
                    <a:lnR>
                      <a:noFill/>
                    </a:lnR>
                    <a:lnT>
                      <a:noFill/>
                    </a:lnT>
                    <a:lnB>
                      <a:noFill/>
                    </a:lnB>
                  </a:tcPr>
                </a:tc>
                <a:tc>
                  <a:txBody>
                    <a:bodyPr/>
                    <a:lstStyle/>
                    <a:p>
                      <a:r>
                        <a:rPr lang="en-US" sz="1600" b="1"/>
                        <a:t>auto.commit.interval.ms</a:t>
                      </a:r>
                      <a:endParaRPr lang="en-US" sz="1600"/>
                    </a:p>
                    <a:p>
                      <a:r>
                        <a:rPr lang="en-US" sz="1600"/>
                        <a:t>Return how often updated consumed offsets are written to ZooKeeper.</a:t>
                      </a:r>
                    </a:p>
                  </a:txBody>
                  <a:tcPr marL="79403" marR="79403" marT="39701" marB="39701" anchor="ctr">
                    <a:lnL>
                      <a:noFill/>
                    </a:lnL>
                    <a:lnR>
                      <a:noFill/>
                    </a:lnR>
                    <a:lnT>
                      <a:noFill/>
                    </a:lnT>
                    <a:lnB>
                      <a:noFill/>
                    </a:lnB>
                  </a:tcPr>
                </a:tc>
              </a:tr>
              <a:tr h="1270446">
                <a:tc>
                  <a:txBody>
                    <a:bodyPr/>
                    <a:lstStyle/>
                    <a:p>
                      <a:r>
                        <a:rPr lang="en-US" sz="1600"/>
                        <a:t>5</a:t>
                      </a:r>
                    </a:p>
                  </a:txBody>
                  <a:tcPr marL="79403" marR="79403" marT="39701" marB="39701" anchor="ctr">
                    <a:lnL>
                      <a:noFill/>
                    </a:lnL>
                    <a:lnR>
                      <a:noFill/>
                    </a:lnR>
                    <a:lnT>
                      <a:noFill/>
                    </a:lnT>
                    <a:lnB>
                      <a:noFill/>
                    </a:lnB>
                  </a:tcPr>
                </a:tc>
                <a:tc>
                  <a:txBody>
                    <a:bodyPr/>
                    <a:lstStyle/>
                    <a:p>
                      <a:r>
                        <a:rPr lang="en-US" sz="1600" b="1" dirty="0"/>
                        <a:t>session.timeout.ms</a:t>
                      </a:r>
                      <a:endParaRPr lang="en-US" sz="1600" dirty="0"/>
                    </a:p>
                    <a:p>
                      <a:r>
                        <a:rPr lang="en-US" sz="1600" dirty="0"/>
                        <a:t>Indicates how many milliseconds Kafka will wait for the </a:t>
                      </a:r>
                      <a:r>
                        <a:rPr lang="en-US" sz="1600" dirty="0" err="1"/>
                        <a:t>ZooKeeper</a:t>
                      </a:r>
                      <a:r>
                        <a:rPr lang="en-US" sz="1600" dirty="0"/>
                        <a:t> to respond to a request (read or write) before giving up and continuing to consume messages.</a:t>
                      </a:r>
                    </a:p>
                  </a:txBody>
                  <a:tcPr marL="79403" marR="79403" marT="39701" marB="39701" anchor="ctr">
                    <a:lnL>
                      <a:noFill/>
                    </a:lnL>
                    <a:lnR>
                      <a:noFill/>
                    </a:lnR>
                    <a:lnT>
                      <a:noFill/>
                    </a:lnT>
                    <a:lnB>
                      <a:noFill/>
                    </a:lnB>
                  </a:tcPr>
                </a:tc>
              </a:tr>
            </a:tbl>
          </a:graphicData>
        </a:graphic>
      </p:graphicFrame>
    </p:spTree>
    <p:extLst>
      <p:ext uri="{BB962C8B-B14F-4D97-AF65-F5344CB8AC3E}">
        <p14:creationId xmlns:p14="http://schemas.microsoft.com/office/powerpoint/2010/main" val="624601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err="1" smtClean="0"/>
              <a:t>Gradle</a:t>
            </a:r>
            <a:r>
              <a:rPr lang="en-US" dirty="0" smtClean="0"/>
              <a:t> dependencies :</a:t>
            </a:r>
          </a:p>
          <a:p>
            <a:pPr>
              <a:buFont typeface="Wingdings" panose="05000000000000000000" pitchFamily="2" charset="2"/>
              <a:buChar char="Ø"/>
            </a:pPr>
            <a:r>
              <a:rPr lang="en-US" sz="2000" dirty="0" smtClean="0"/>
              <a:t>compile </a:t>
            </a:r>
            <a:r>
              <a:rPr lang="en-US" sz="2000" b="1" dirty="0" smtClean="0"/>
              <a:t>'org.springframework.kafka:spring-kafka:2.2.5.RELEASE‘</a:t>
            </a:r>
          </a:p>
          <a:p>
            <a:pPr>
              <a:buFont typeface="Wingdings" panose="05000000000000000000" pitchFamily="2" charset="2"/>
              <a:buChar char="Ø"/>
            </a:pPr>
            <a:endParaRPr lang="en-US" sz="2000" b="1" dirty="0"/>
          </a:p>
          <a:p>
            <a:pPr marL="0" indent="0">
              <a:buNone/>
            </a:pPr>
            <a:r>
              <a:rPr lang="en-US" sz="2000" b="1" dirty="0" smtClean="0"/>
              <a:t>Producer:</a:t>
            </a:r>
          </a:p>
          <a:p>
            <a:pPr>
              <a:buFont typeface="Wingdings" panose="05000000000000000000" pitchFamily="2" charset="2"/>
              <a:buChar char="Ø"/>
            </a:pPr>
            <a:r>
              <a:rPr lang="en-US" sz="1800" dirty="0" smtClean="0"/>
              <a:t>Map&lt;String, Object&gt; props = </a:t>
            </a:r>
            <a:r>
              <a:rPr lang="en-US" sz="1800" b="1" dirty="0"/>
              <a:t>new </a:t>
            </a:r>
            <a:r>
              <a:rPr lang="en-US" sz="1800" dirty="0" smtClean="0"/>
              <a:t>HashMap&lt;&gt;();</a:t>
            </a:r>
            <a:br>
              <a:rPr lang="en-US" sz="1800" dirty="0" smtClean="0"/>
            </a:br>
            <a:r>
              <a:rPr lang="en-US" sz="1800" dirty="0" smtClean="0"/>
              <a:t>props.put(</a:t>
            </a:r>
            <a:r>
              <a:rPr lang="en-US" sz="1800" dirty="0" err="1" smtClean="0"/>
              <a:t>ProducerConfig.</a:t>
            </a:r>
            <a:r>
              <a:rPr lang="en-US" sz="1800" b="1" i="1" dirty="0" err="1"/>
              <a:t>BOOTSTRAP_SERVERS_CONFIG</a:t>
            </a:r>
            <a:r>
              <a:rPr lang="en-US" sz="1800" dirty="0" smtClean="0"/>
              <a:t>, </a:t>
            </a:r>
            <a:r>
              <a:rPr lang="en-US" sz="1800" b="1" dirty="0"/>
              <a:t>"localhost:9092</a:t>
            </a:r>
            <a:r>
              <a:rPr lang="en-US" sz="1800" b="1" dirty="0" smtClean="0"/>
              <a:t>"</a:t>
            </a:r>
            <a:r>
              <a:rPr lang="en-US" sz="1800" dirty="0" smtClean="0"/>
              <a:t>);	</a:t>
            </a:r>
            <a:r>
              <a:rPr lang="en-US" sz="800" dirty="0" smtClean="0"/>
              <a:t>-------------------</a:t>
            </a:r>
          </a:p>
          <a:p>
            <a:pPr marL="0" indent="0">
              <a:buNone/>
            </a:pPr>
            <a:r>
              <a:rPr lang="en-US" sz="800" dirty="0" smtClean="0"/>
              <a:t>	-------------------</a:t>
            </a:r>
            <a:endParaRPr lang="en-US" sz="800" dirty="0"/>
          </a:p>
          <a:p>
            <a:pPr>
              <a:buFont typeface="Wingdings" panose="05000000000000000000" pitchFamily="2" charset="2"/>
              <a:buChar char="Ø"/>
            </a:pPr>
            <a:r>
              <a:rPr lang="en-US" sz="2400" dirty="0" err="1" smtClean="0"/>
              <a:t>ProducerFactory</a:t>
            </a:r>
            <a:r>
              <a:rPr lang="en-US" sz="2400" dirty="0" smtClean="0"/>
              <a:t>&lt;String, String&gt; pf = </a:t>
            </a:r>
            <a:r>
              <a:rPr lang="en-US" sz="2400" b="1" dirty="0"/>
              <a:t>new </a:t>
            </a:r>
            <a:r>
              <a:rPr lang="en-US" sz="2400" dirty="0" err="1" smtClean="0"/>
              <a:t>DefaultKafkaProducerFactory</a:t>
            </a:r>
            <a:r>
              <a:rPr lang="en-US" sz="2400" dirty="0" smtClean="0"/>
              <a:t>&lt;String, String&gt;(props);</a:t>
            </a:r>
            <a:endParaRPr lang="en-US" sz="2200" b="1" dirty="0" smtClean="0"/>
          </a:p>
          <a:p>
            <a:pPr>
              <a:buFont typeface="Wingdings" panose="05000000000000000000" pitchFamily="2" charset="2"/>
              <a:buChar char="Ø"/>
            </a:pPr>
            <a:r>
              <a:rPr lang="en-US" sz="2400" dirty="0" err="1" smtClean="0"/>
              <a:t>KafkaTemplate</a:t>
            </a:r>
            <a:r>
              <a:rPr lang="en-US" sz="2400" dirty="0" smtClean="0"/>
              <a:t>&lt;String, String&gt; template = </a:t>
            </a:r>
            <a:r>
              <a:rPr lang="en-US" sz="2400" b="1" dirty="0"/>
              <a:t>new </a:t>
            </a:r>
            <a:r>
              <a:rPr lang="en-US" sz="2400" dirty="0" err="1" smtClean="0"/>
              <a:t>KafkaTemplate</a:t>
            </a:r>
            <a:r>
              <a:rPr lang="en-US" sz="2400" dirty="0" smtClean="0"/>
              <a:t>&lt;&gt;(pf);</a:t>
            </a:r>
            <a:endParaRPr lang="en-US" sz="2200" b="1" dirty="0" smtClean="0"/>
          </a:p>
          <a:p>
            <a:pPr>
              <a:buFont typeface="Wingdings" panose="05000000000000000000" pitchFamily="2" charset="2"/>
              <a:buChar char="Ø"/>
            </a:pPr>
            <a:r>
              <a:rPr lang="en-US" sz="2400" dirty="0" err="1" smtClean="0"/>
              <a:t>template.send</a:t>
            </a:r>
            <a:r>
              <a:rPr lang="en-US" sz="2400" dirty="0" smtClean="0"/>
              <a:t>(&lt;topic&gt;, </a:t>
            </a:r>
            <a:r>
              <a:rPr lang="en-US" sz="2400" b="1" dirty="0" smtClean="0"/>
              <a:t>“</a:t>
            </a:r>
            <a:r>
              <a:rPr lang="en-US" sz="2400" b="1" dirty="0" err="1" smtClean="0"/>
              <a:t>key"</a:t>
            </a:r>
            <a:r>
              <a:rPr lang="en-US" sz="2400" dirty="0" err="1" smtClean="0"/>
              <a:t>,</a:t>
            </a:r>
            <a:r>
              <a:rPr lang="en-US" sz="2400" b="1" dirty="0" err="1" smtClean="0"/>
              <a:t>“value</a:t>
            </a:r>
            <a:r>
              <a:rPr lang="en-US" sz="2400" b="1" dirty="0" smtClean="0"/>
              <a:t>"</a:t>
            </a:r>
            <a:r>
              <a:rPr lang="en-US" sz="2400" dirty="0" smtClean="0"/>
              <a:t>);</a:t>
            </a:r>
            <a:endParaRPr lang="en-US" sz="2200" b="1" dirty="0" smtClean="0"/>
          </a:p>
          <a:p>
            <a:pPr>
              <a:buFont typeface="Wingdings" panose="05000000000000000000" pitchFamily="2" charset="2"/>
              <a:buChar char="Ø"/>
            </a:pPr>
            <a:r>
              <a:rPr lang="en-US" sz="2400" dirty="0" err="1"/>
              <a:t>Template.flush</a:t>
            </a:r>
            <a:r>
              <a:rPr lang="en-US" sz="2400" dirty="0"/>
              <a:t>()</a:t>
            </a:r>
          </a:p>
          <a:p>
            <a:pPr>
              <a:buFont typeface="Wingdings" panose="05000000000000000000" pitchFamily="2" charset="2"/>
              <a:buChar char="Ø"/>
            </a:pPr>
            <a:endParaRPr lang="en-US" sz="2200" b="1" dirty="0"/>
          </a:p>
        </p:txBody>
      </p:sp>
      <p:sp>
        <p:nvSpPr>
          <p:cNvPr id="2" name="Title 1"/>
          <p:cNvSpPr>
            <a:spLocks noGrp="1"/>
          </p:cNvSpPr>
          <p:nvPr>
            <p:ph type="title"/>
          </p:nvPr>
        </p:nvSpPr>
        <p:spPr/>
        <p:txBody>
          <a:bodyPr/>
          <a:lstStyle/>
          <a:p>
            <a:r>
              <a:rPr lang="en-US" dirty="0" smtClean="0"/>
              <a:t>Spring </a:t>
            </a:r>
            <a:r>
              <a:rPr lang="en-US" dirty="0" err="1" smtClean="0"/>
              <a:t>kafka</a:t>
            </a:r>
            <a:endParaRPr lang="en-US" dirty="0"/>
          </a:p>
        </p:txBody>
      </p:sp>
    </p:spTree>
    <p:extLst>
      <p:ext uri="{BB962C8B-B14F-4D97-AF65-F5344CB8AC3E}">
        <p14:creationId xmlns:p14="http://schemas.microsoft.com/office/powerpoint/2010/main" val="2730790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b="1" dirty="0" smtClean="0"/>
              <a:t>Consumer</a:t>
            </a:r>
          </a:p>
          <a:p>
            <a:r>
              <a:rPr lang="en-US" dirty="0" smtClean="0"/>
              <a:t>@</a:t>
            </a:r>
            <a:r>
              <a:rPr lang="en-US" dirty="0" err="1" smtClean="0"/>
              <a:t>EnableKafka</a:t>
            </a:r>
            <a:endParaRPr lang="en-US" dirty="0" smtClean="0"/>
          </a:p>
          <a:p>
            <a:pPr>
              <a:buFont typeface="Wingdings" panose="05000000000000000000" pitchFamily="2" charset="2"/>
              <a:buChar char="Ø"/>
            </a:pPr>
            <a:r>
              <a:rPr lang="en-US" dirty="0"/>
              <a:t>@</a:t>
            </a:r>
            <a:r>
              <a:rPr lang="en-US" dirty="0" err="1"/>
              <a:t>EnableKafka</a:t>
            </a:r>
            <a:r>
              <a:rPr lang="en-US" dirty="0"/>
              <a:t> enables detection of </a:t>
            </a:r>
            <a:r>
              <a:rPr lang="en-US" dirty="0" err="1">
                <a:hlinkClick r:id="rId2" tooltip="annotation in org.springframework.kafka.annotation"/>
              </a:rPr>
              <a:t>KafkaListener</a:t>
            </a:r>
            <a:r>
              <a:rPr lang="en-US" dirty="0"/>
              <a:t> annotations on any Spring-managed bean in the container. </a:t>
            </a:r>
            <a:endParaRPr lang="en-US" dirty="0" smtClean="0"/>
          </a:p>
          <a:p>
            <a:r>
              <a:rPr lang="en-US" dirty="0" smtClean="0"/>
              <a:t>@KafkaListener</a:t>
            </a:r>
          </a:p>
          <a:p>
            <a:pPr marL="0" indent="0">
              <a:buNone/>
            </a:pPr>
            <a:endParaRPr lang="en-US" dirty="0" smtClean="0"/>
          </a:p>
          <a:p>
            <a:pPr>
              <a:buFont typeface="Wingdings" panose="05000000000000000000" pitchFamily="2" charset="2"/>
              <a:buChar char="Ø"/>
            </a:pPr>
            <a:r>
              <a:rPr lang="en-US" sz="2900" dirty="0" smtClean="0"/>
              <a:t>Map&lt;String, Object&gt; props = </a:t>
            </a:r>
            <a:r>
              <a:rPr lang="en-US" sz="2900" b="1" dirty="0"/>
              <a:t>new </a:t>
            </a:r>
            <a:r>
              <a:rPr lang="en-US" sz="2900" dirty="0" smtClean="0"/>
              <a:t>HashMap&lt;&gt;();</a:t>
            </a:r>
            <a:br>
              <a:rPr lang="en-US" sz="2900" dirty="0" smtClean="0"/>
            </a:br>
            <a:r>
              <a:rPr lang="en-US" sz="2900" dirty="0" smtClean="0"/>
              <a:t>props.put( </a:t>
            </a:r>
            <a:r>
              <a:rPr lang="en-US" sz="2900" dirty="0" err="1" smtClean="0"/>
              <a:t>ConsumerConfig.</a:t>
            </a:r>
            <a:r>
              <a:rPr lang="en-US" sz="2900" b="1" i="1" dirty="0" err="1" smtClean="0"/>
              <a:t>BOOTSTRAP_SERVERS_CONFIG</a:t>
            </a:r>
            <a:r>
              <a:rPr lang="en-US" sz="2900" b="1" i="1" dirty="0" smtClean="0"/>
              <a:t> </a:t>
            </a:r>
            <a:r>
              <a:rPr lang="en-US" sz="2900" dirty="0" smtClean="0"/>
              <a:t>, </a:t>
            </a:r>
            <a:r>
              <a:rPr lang="en-US" sz="2900" b="1" dirty="0"/>
              <a:t>"localhost:9092</a:t>
            </a:r>
            <a:r>
              <a:rPr lang="en-US" sz="2900" b="1" dirty="0" smtClean="0"/>
              <a:t>"</a:t>
            </a:r>
            <a:r>
              <a:rPr lang="en-US" sz="2900" dirty="0" smtClean="0"/>
              <a:t>);</a:t>
            </a:r>
          </a:p>
          <a:p>
            <a:pPr marL="0" indent="0">
              <a:buNone/>
            </a:pPr>
            <a:r>
              <a:rPr lang="en-US" sz="2900" dirty="0"/>
              <a:t>	</a:t>
            </a:r>
            <a:r>
              <a:rPr lang="en-US" sz="2900" dirty="0" smtClean="0"/>
              <a:t>------------</a:t>
            </a:r>
          </a:p>
          <a:p>
            <a:pPr marL="0" indent="0">
              <a:buNone/>
            </a:pPr>
            <a:r>
              <a:rPr lang="en-US" sz="2900" dirty="0"/>
              <a:t>	</a:t>
            </a:r>
            <a:r>
              <a:rPr lang="en-US" sz="2900" dirty="0" smtClean="0"/>
              <a:t>------------</a:t>
            </a:r>
          </a:p>
          <a:p>
            <a:pPr>
              <a:buFont typeface="Wingdings" panose="05000000000000000000" pitchFamily="2" charset="2"/>
              <a:buChar char="Ø"/>
            </a:pPr>
            <a:r>
              <a:rPr lang="en-US" sz="2900" dirty="0" smtClean="0"/>
              <a:t>ConsumerFactory&lt;String, String&gt; consumerFactory =</a:t>
            </a:r>
            <a:r>
              <a:rPr lang="en-US" sz="2900" b="1" dirty="0" smtClean="0"/>
              <a:t>new </a:t>
            </a:r>
            <a:r>
              <a:rPr lang="en-US" sz="2900" dirty="0" smtClean="0"/>
              <a:t>DefaultKafkaConsumerFactory&lt;&gt;(props )</a:t>
            </a:r>
          </a:p>
          <a:p>
            <a:pPr marL="0" indent="0">
              <a:buNone/>
            </a:pPr>
            <a:endParaRPr lang="en-US" sz="2900" dirty="0" smtClean="0"/>
          </a:p>
          <a:p>
            <a:pPr>
              <a:buFont typeface="Wingdings" panose="05000000000000000000" pitchFamily="2" charset="2"/>
              <a:buChar char="Ø"/>
            </a:pPr>
            <a:r>
              <a:rPr lang="en-US" sz="2900" dirty="0" smtClean="0"/>
              <a:t>ConcurrentKafkaListenerContainerFactory&lt;String, String&gt; </a:t>
            </a:r>
            <a:r>
              <a:rPr lang="en-US" sz="3000" dirty="0" smtClean="0"/>
              <a:t>containerFactory</a:t>
            </a:r>
            <a:r>
              <a:rPr lang="en-US" sz="2900" dirty="0" smtClean="0"/>
              <a:t>= </a:t>
            </a:r>
            <a:r>
              <a:rPr lang="en-US" sz="2900" b="1" dirty="0"/>
              <a:t>new </a:t>
            </a:r>
            <a:r>
              <a:rPr lang="en-US" sz="2900" dirty="0" smtClean="0"/>
              <a:t>ConcurrentKafkaListenerContainerFactory&lt;&gt;();</a:t>
            </a:r>
            <a:br>
              <a:rPr lang="en-US" sz="2900" dirty="0" smtClean="0"/>
            </a:br>
            <a:r>
              <a:rPr lang="en-US" sz="2800" dirty="0" err="1" smtClean="0"/>
              <a:t>containerFactory</a:t>
            </a:r>
            <a:r>
              <a:rPr lang="en-US" sz="2900" dirty="0" err="1" smtClean="0"/>
              <a:t>.setConsumerFactory</a:t>
            </a:r>
            <a:r>
              <a:rPr lang="en-US" sz="2900" dirty="0" smtClean="0"/>
              <a:t>(consumerFactory);</a:t>
            </a:r>
            <a:br>
              <a:rPr lang="en-US" sz="2900" dirty="0" smtClean="0"/>
            </a:br>
            <a:r>
              <a:rPr lang="en-US" sz="2800" dirty="0" err="1" smtClean="0"/>
              <a:t>containerFactory</a:t>
            </a:r>
            <a:r>
              <a:rPr lang="en-US" sz="2900" dirty="0" err="1" smtClean="0"/>
              <a:t>.setConcurrency</a:t>
            </a:r>
            <a:r>
              <a:rPr lang="en-US" sz="2900" dirty="0" smtClean="0"/>
              <a:t>(10);</a:t>
            </a:r>
          </a:p>
          <a:p>
            <a:pPr marL="0" indent="0">
              <a:buNone/>
            </a:pPr>
            <a:endParaRPr lang="en-US" sz="2900" dirty="0" smtClean="0"/>
          </a:p>
          <a:p>
            <a:pPr>
              <a:buFont typeface="Wingdings" panose="05000000000000000000" pitchFamily="2" charset="2"/>
              <a:buChar char="Ø"/>
            </a:pPr>
            <a:r>
              <a:rPr lang="en-US" sz="2900" b="1" dirty="0"/>
              <a:t>public class </a:t>
            </a:r>
            <a:r>
              <a:rPr lang="en-US" sz="2900" dirty="0" smtClean="0"/>
              <a:t>Listener {</a:t>
            </a:r>
            <a:endParaRPr lang="en-US" sz="2900" dirty="0"/>
          </a:p>
          <a:p>
            <a:pPr marL="0" indent="0">
              <a:buNone/>
            </a:pPr>
            <a:r>
              <a:rPr lang="en-US" sz="2900" dirty="0" smtClean="0"/>
              <a:t> </a:t>
            </a:r>
          </a:p>
          <a:p>
            <a:pPr marL="0" indent="0">
              <a:buNone/>
            </a:pPr>
            <a:r>
              <a:rPr lang="en-US" sz="2900" dirty="0"/>
              <a:t> </a:t>
            </a:r>
            <a:r>
              <a:rPr lang="en-US" sz="2900" dirty="0" smtClean="0"/>
              <a:t>      @</a:t>
            </a:r>
            <a:r>
              <a:rPr lang="en-US" sz="2900" dirty="0"/>
              <a:t>KafkaListener</a:t>
            </a:r>
            <a:r>
              <a:rPr lang="en-US" sz="2900" dirty="0" smtClean="0"/>
              <a:t>( topics = </a:t>
            </a:r>
            <a:r>
              <a:rPr lang="en-US" sz="2900" b="1" dirty="0"/>
              <a:t>"${kafka.messaging.email.topic}"</a:t>
            </a:r>
            <a:r>
              <a:rPr lang="en-US" sz="2900" dirty="0" smtClean="0"/>
              <a:t>, groupId = </a:t>
            </a:r>
            <a:r>
              <a:rPr lang="en-US" sz="2900" b="1" dirty="0"/>
              <a:t>"${kafkaEmailConsumer.group.id}"</a:t>
            </a:r>
            <a:r>
              <a:rPr lang="en-US" sz="2900" dirty="0" smtClean="0"/>
              <a:t>, containerFactory = </a:t>
            </a:r>
            <a:r>
              <a:rPr lang="en-US" sz="2900" b="1" dirty="0"/>
              <a:t>"containerFactory"</a:t>
            </a:r>
            <a:r>
              <a:rPr lang="en-US" sz="2900" dirty="0" smtClean="0"/>
              <a:t>)</a:t>
            </a:r>
            <a:br>
              <a:rPr lang="en-US" sz="2900" dirty="0" smtClean="0"/>
            </a:br>
            <a:r>
              <a:rPr lang="en-US" sz="2900" dirty="0" smtClean="0"/>
              <a:t>    </a:t>
            </a:r>
            <a:r>
              <a:rPr lang="en-US" sz="2900" b="1" dirty="0"/>
              <a:t>public void </a:t>
            </a:r>
            <a:r>
              <a:rPr lang="en-US" sz="2900" dirty="0" smtClean="0"/>
              <a:t>listen1(String msg) {</a:t>
            </a:r>
            <a:br>
              <a:rPr lang="en-US" sz="2900" dirty="0" smtClean="0"/>
            </a:br>
            <a:r>
              <a:rPr lang="en-US" sz="2900" dirty="0" smtClean="0"/>
              <a:t>        </a:t>
            </a:r>
            <a:br>
              <a:rPr lang="en-US" sz="2900" dirty="0" smtClean="0"/>
            </a:br>
            <a:r>
              <a:rPr lang="en-US" sz="2900" dirty="0" smtClean="0"/>
              <a:t>        System.</a:t>
            </a:r>
            <a:r>
              <a:rPr lang="en-US" sz="2900" b="1" i="1" dirty="0"/>
              <a:t>out</a:t>
            </a:r>
            <a:r>
              <a:rPr lang="en-US" sz="2900" dirty="0" smtClean="0"/>
              <a:t>.println(</a:t>
            </a:r>
            <a:r>
              <a:rPr lang="en-US" sz="2900" b="1" dirty="0"/>
              <a:t>"received value: </a:t>
            </a:r>
            <a:r>
              <a:rPr lang="en-US" sz="2900" b="1" dirty="0" smtClean="0"/>
              <a:t>"</a:t>
            </a:r>
            <a:r>
              <a:rPr lang="en-US" sz="2900" dirty="0" smtClean="0"/>
              <a:t>+msg);</a:t>
            </a:r>
            <a:br>
              <a:rPr lang="en-US" sz="2900" dirty="0" smtClean="0"/>
            </a:br>
            <a:r>
              <a:rPr lang="en-US" sz="2900" dirty="0" smtClean="0"/>
              <a:t>    }</a:t>
            </a:r>
            <a:br>
              <a:rPr lang="en-US" sz="2900" dirty="0" smtClean="0"/>
            </a:br>
            <a:r>
              <a:rPr lang="en-US" sz="2900" dirty="0" smtClean="0"/>
              <a:t/>
            </a:r>
            <a:br>
              <a:rPr lang="en-US" sz="2900" dirty="0" smtClean="0"/>
            </a:br>
            <a:r>
              <a:rPr lang="en-US" sz="2900" dirty="0" smtClean="0"/>
              <a:t>}</a:t>
            </a:r>
          </a:p>
          <a:p>
            <a:pPr marL="0" indent="0">
              <a:buNone/>
            </a:pPr>
            <a:endParaRPr lang="en-US" sz="1800" dirty="0"/>
          </a:p>
        </p:txBody>
      </p:sp>
    </p:spTree>
    <p:extLst>
      <p:ext uri="{BB962C8B-B14F-4D97-AF65-F5344CB8AC3E}">
        <p14:creationId xmlns:p14="http://schemas.microsoft.com/office/powerpoint/2010/main" val="2081292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0"/>
            <a:ext cx="8229600" cy="1143000"/>
          </a:xfrm>
        </p:spPr>
        <p:txBody>
          <a:bodyPr/>
          <a:lstStyle/>
          <a:p>
            <a:r>
              <a:rPr lang="en-US" dirty="0" smtClean="0"/>
              <a:t>Point to point model</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7862" y="2691606"/>
            <a:ext cx="52482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1586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is key in </a:t>
            </a:r>
            <a:r>
              <a:rPr lang="en-US" dirty="0" err="1" smtClean="0"/>
              <a:t>kafka</a:t>
            </a:r>
            <a:r>
              <a:rPr lang="en-US" dirty="0" smtClean="0"/>
              <a:t> message?</a:t>
            </a:r>
          </a:p>
          <a:p>
            <a:pPr>
              <a:buFont typeface="Wingdings" panose="05000000000000000000" pitchFamily="2" charset="2"/>
              <a:buChar char="Ø"/>
            </a:pPr>
            <a:r>
              <a:rPr lang="en-US" dirty="0" smtClean="0"/>
              <a:t>If a valid partition number is specified that partition will be used when sending the record. If no partition is specified but a key is present a partition will be chosen using a hash of the key. If neither key nor partition is present a partition will be assigned in a round-robin fashion. </a:t>
            </a:r>
          </a:p>
          <a:p>
            <a:pPr marL="0" indent="0">
              <a:buNone/>
            </a:pPr>
            <a:endParaRPr lang="en-US" dirty="0" smtClean="0"/>
          </a:p>
          <a:p>
            <a:r>
              <a:rPr lang="en-US" dirty="0" smtClean="0"/>
              <a:t>What is meaning of </a:t>
            </a:r>
            <a:r>
              <a:rPr lang="en-US" dirty="0" err="1" smtClean="0"/>
              <a:t>enable.auto.commit</a:t>
            </a:r>
            <a:r>
              <a:rPr lang="en-US" dirty="0" smtClean="0"/>
              <a:t> ? </a:t>
            </a:r>
            <a:endParaRPr lang="en-US" dirty="0"/>
          </a:p>
          <a:p>
            <a:pPr>
              <a:buFont typeface="Wingdings" panose="05000000000000000000" pitchFamily="2" charset="2"/>
              <a:buChar char="Ø"/>
            </a:pPr>
            <a:r>
              <a:rPr lang="en-US" dirty="0" smtClean="0"/>
              <a:t>default value is true which enable auto update of offset to zookeeper.</a:t>
            </a:r>
          </a:p>
          <a:p>
            <a:pPr>
              <a:buFont typeface="Wingdings" panose="05000000000000000000" pitchFamily="2" charset="2"/>
              <a:buChar char="Ø"/>
            </a:pPr>
            <a:r>
              <a:rPr lang="en-US" dirty="0" smtClean="0"/>
              <a:t>use  </a:t>
            </a:r>
            <a:r>
              <a:rPr lang="en-US" dirty="0" err="1" smtClean="0"/>
              <a:t>consumer.commitAsync</a:t>
            </a:r>
            <a:r>
              <a:rPr lang="en-US" dirty="0" smtClean="0"/>
              <a:t>() manually to update offset to zookeeper.</a:t>
            </a:r>
            <a:endParaRPr lang="en-US" dirty="0"/>
          </a:p>
        </p:txBody>
      </p:sp>
    </p:spTree>
    <p:extLst>
      <p:ext uri="{BB962C8B-B14F-4D97-AF65-F5344CB8AC3E}">
        <p14:creationId xmlns:p14="http://schemas.microsoft.com/office/powerpoint/2010/main" val="4278516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hlinkClick r:id="rId2"/>
              </a:rPr>
              <a:t>https://docs.spring.io/spring-kafka/docs/2.2.5.RELEASE/reference</a:t>
            </a:r>
            <a:r>
              <a:rPr lang="en-US" dirty="0" smtClean="0">
                <a:hlinkClick r:id="rId2"/>
              </a:rPr>
              <a:t>/</a:t>
            </a:r>
            <a:endParaRPr lang="en-US" dirty="0"/>
          </a:p>
          <a:p>
            <a:pPr>
              <a:buFont typeface="Wingdings" panose="05000000000000000000" pitchFamily="2" charset="2"/>
              <a:buChar char="Ø"/>
            </a:pPr>
            <a:r>
              <a:rPr lang="en-US" dirty="0" smtClean="0">
                <a:hlinkClick r:id="rId3"/>
              </a:rPr>
              <a:t>https</a:t>
            </a:r>
            <a:r>
              <a:rPr lang="en-US" dirty="0">
                <a:hlinkClick r:id="rId3"/>
              </a:rPr>
              <a:t>://</a:t>
            </a:r>
            <a:r>
              <a:rPr lang="en-US" dirty="0" smtClean="0">
                <a:hlinkClick r:id="rId3"/>
              </a:rPr>
              <a:t>kafka.apache.org/quickstart</a:t>
            </a:r>
            <a:endParaRPr lang="en-US" dirty="0" smtClean="0"/>
          </a:p>
          <a:p>
            <a:pPr>
              <a:buFont typeface="Wingdings" panose="05000000000000000000" pitchFamily="2" charset="2"/>
              <a:buChar char="Ø"/>
            </a:pPr>
            <a:r>
              <a:rPr lang="en-US" dirty="0">
                <a:hlinkClick r:id="rId4"/>
              </a:rPr>
              <a:t>https://www.confluent.io/blog/hands-free-kafka-replication-a-lesson-in-operational-simplicity</a:t>
            </a:r>
            <a:r>
              <a:rPr lang="en-US" dirty="0" smtClean="0">
                <a:hlinkClick r:id="rId4"/>
              </a:rPr>
              <a:t>/</a:t>
            </a:r>
            <a:endParaRPr lang="en-US" dirty="0" smtClean="0"/>
          </a:p>
          <a:p>
            <a:pPr>
              <a:buFont typeface="Wingdings" panose="05000000000000000000" pitchFamily="2" charset="2"/>
              <a:buChar char="Ø"/>
            </a:pPr>
            <a:r>
              <a:rPr lang="en-US" dirty="0">
                <a:hlinkClick r:id="rId5"/>
              </a:rPr>
              <a:t>https</a:t>
            </a:r>
            <a:r>
              <a:rPr lang="en-US">
                <a:hlinkClick r:id="rId5"/>
              </a:rPr>
              <a:t>://</a:t>
            </a:r>
            <a:r>
              <a:rPr lang="en-US" smtClean="0">
                <a:hlinkClick r:id="rId5"/>
              </a:rPr>
              <a:t>www.baeldung.com/spring-kafka</a:t>
            </a:r>
            <a:endParaRPr lang="en-US" smtClean="0"/>
          </a:p>
          <a:p>
            <a:pPr marL="0" indent="0">
              <a:buNone/>
            </a:pPr>
            <a:endParaRPr lang="en-US" dirty="0"/>
          </a:p>
        </p:txBody>
      </p:sp>
    </p:spTree>
    <p:extLst>
      <p:ext uri="{BB962C8B-B14F-4D97-AF65-F5344CB8AC3E}">
        <p14:creationId xmlns:p14="http://schemas.microsoft.com/office/powerpoint/2010/main" val="101568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
            </a:pPr>
            <a:r>
              <a:rPr lang="en-US" b="1" dirty="0" smtClean="0"/>
              <a:t>Publish-Subscribe Messaging System</a:t>
            </a:r>
          </a:p>
          <a:p>
            <a:pPr marL="0" indent="0">
              <a:buNone/>
            </a:pPr>
            <a:r>
              <a:rPr lang="en-US" dirty="0" smtClean="0"/>
              <a:t>In the publish-subscribe system, messages are persisted in a topic.</a:t>
            </a:r>
          </a:p>
          <a:p>
            <a:pPr marL="0" indent="0">
              <a:buNone/>
            </a:pPr>
            <a:r>
              <a:rPr lang="en-US" dirty="0" smtClean="0"/>
              <a:t>consumers can subscribe to one or more topic and consume all the messages in that topic</a:t>
            </a:r>
          </a:p>
          <a:p>
            <a:pPr marL="0" indent="0">
              <a:buNone/>
            </a:pPr>
            <a:endParaRPr lang="en-US" dirty="0"/>
          </a:p>
        </p:txBody>
      </p:sp>
    </p:spTree>
    <p:extLst>
      <p:ext uri="{BB962C8B-B14F-4D97-AF65-F5344CB8AC3E}">
        <p14:creationId xmlns:p14="http://schemas.microsoft.com/office/powerpoint/2010/main" val="1515577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410200"/>
            <a:ext cx="8229600" cy="1143000"/>
          </a:xfrm>
        </p:spPr>
        <p:txBody>
          <a:bodyPr/>
          <a:lstStyle/>
          <a:p>
            <a:r>
              <a:rPr lang="en-US" dirty="0" smtClean="0"/>
              <a:t>Pub-sub model</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5475" y="2586831"/>
            <a:ext cx="53530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72971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Apache Kafka is a distributed publish-subscribe messaging system .</a:t>
            </a:r>
          </a:p>
          <a:p>
            <a:r>
              <a:rPr lang="en-US" dirty="0" smtClean="0"/>
              <a:t>Kafka messages are persisted on the disk and replicated within the cluster to prevent data loss.</a:t>
            </a:r>
          </a:p>
          <a:p>
            <a:r>
              <a:rPr lang="en-US" dirty="0" smtClean="0"/>
              <a:t>Kafka is built on top of the Zookeeper synchronization service.</a:t>
            </a:r>
          </a:p>
          <a:p>
            <a:r>
              <a:rPr lang="en-US" dirty="0" smtClean="0"/>
              <a:t>Kafka persists all data to the disk, which essentially means that all the writes go to the page cache of the OS (RAM). This makes it very efficient to transfer data from page cache to a network socket.</a:t>
            </a:r>
          </a:p>
          <a:p>
            <a:pPr marL="0" indent="0">
              <a:buNone/>
            </a:pPr>
            <a:endParaRPr lang="en-US" dirty="0"/>
          </a:p>
        </p:txBody>
      </p:sp>
    </p:spTree>
    <p:extLst>
      <p:ext uri="{BB962C8B-B14F-4D97-AF65-F5344CB8AC3E}">
        <p14:creationId xmlns:p14="http://schemas.microsoft.com/office/powerpoint/2010/main" val="1179021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smtClean="0"/>
              <a:t>Benefits of Kafka:</a:t>
            </a:r>
          </a:p>
          <a:p>
            <a:pPr>
              <a:buFont typeface="Wingdings" panose="05000000000000000000" pitchFamily="2" charset="2"/>
              <a:buChar char="Ø"/>
            </a:pPr>
            <a:r>
              <a:rPr lang="en-US" b="1" dirty="0" smtClean="0"/>
              <a:t>Reliability</a:t>
            </a:r>
            <a:r>
              <a:rPr lang="en-US" dirty="0" smtClean="0"/>
              <a:t> </a:t>
            </a:r>
          </a:p>
          <a:p>
            <a:pPr>
              <a:buFont typeface="Wingdings" panose="05000000000000000000" pitchFamily="2" charset="2"/>
              <a:buChar char="Ø"/>
            </a:pPr>
            <a:r>
              <a:rPr lang="en-US" b="1" dirty="0" smtClean="0"/>
              <a:t>Scalability</a:t>
            </a:r>
            <a:endParaRPr lang="en-US" dirty="0" smtClean="0"/>
          </a:p>
          <a:p>
            <a:pPr>
              <a:buFont typeface="Wingdings" panose="05000000000000000000" pitchFamily="2" charset="2"/>
              <a:buChar char="Ø"/>
            </a:pPr>
            <a:r>
              <a:rPr lang="en-US" b="1" dirty="0" smtClean="0"/>
              <a:t>Durability</a:t>
            </a:r>
            <a:r>
              <a:rPr lang="en-US" dirty="0" smtClean="0"/>
              <a:t> </a:t>
            </a:r>
          </a:p>
          <a:p>
            <a:pPr>
              <a:buFont typeface="Wingdings" panose="05000000000000000000" pitchFamily="2" charset="2"/>
              <a:buChar char="Ø"/>
            </a:pPr>
            <a:r>
              <a:rPr lang="en-US" b="1" dirty="0" smtClean="0"/>
              <a:t>Performance</a:t>
            </a:r>
            <a:r>
              <a:rPr lang="en-US" dirty="0" smtClean="0"/>
              <a:t> .</a:t>
            </a:r>
          </a:p>
          <a:p>
            <a:pPr>
              <a:buFont typeface="Wingdings" panose="05000000000000000000" pitchFamily="2" charset="2"/>
              <a:buChar char="Ø"/>
            </a:pPr>
            <a:r>
              <a:rPr lang="en-US" dirty="0" smtClean="0"/>
              <a:t>guarantees zero downtime and zero data loss.</a:t>
            </a:r>
          </a:p>
          <a:p>
            <a:pPr>
              <a:buFont typeface="Wingdings" panose="05000000000000000000" pitchFamily="2" charset="2"/>
              <a:buChar char="Ø"/>
            </a:pPr>
            <a:r>
              <a:rPr lang="en-US" dirty="0" smtClean="0"/>
              <a:t>Kafka is very fast, performs 2 million writes/sec.</a:t>
            </a:r>
          </a:p>
          <a:p>
            <a:pPr>
              <a:buFont typeface="Wingdings" panose="05000000000000000000" pitchFamily="2" charset="2"/>
              <a:buChar char="Ø"/>
            </a:pPr>
            <a:r>
              <a:rPr lang="en-US" dirty="0" smtClean="0">
                <a:effectLst/>
              </a:rPr>
              <a:t>scalable and distributed by design.</a:t>
            </a:r>
            <a:endParaRPr lang="en-US" dirty="0"/>
          </a:p>
        </p:txBody>
      </p:sp>
    </p:spTree>
    <p:extLst>
      <p:ext uri="{BB962C8B-B14F-4D97-AF65-F5344CB8AC3E}">
        <p14:creationId xmlns:p14="http://schemas.microsoft.com/office/powerpoint/2010/main" val="723061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0"/>
            <a:ext cx="8229600" cy="1143000"/>
          </a:xfrm>
        </p:spPr>
        <p:txBody>
          <a:bodyPr/>
          <a:lstStyle/>
          <a:p>
            <a:r>
              <a:rPr lang="en-US" dirty="0" smtClean="0"/>
              <a:t>Kafka broker</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5937" y="2377281"/>
            <a:ext cx="5572125"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4004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410200"/>
            <a:ext cx="8229600" cy="1143000"/>
          </a:xfrm>
        </p:spPr>
        <p:txBody>
          <a:bodyPr>
            <a:normAutofit/>
          </a:bodyPr>
          <a:lstStyle/>
          <a:p>
            <a:r>
              <a:rPr lang="en-US" sz="2000" dirty="0"/>
              <a:t>A Kafka cluster is composed of multiple brokers, each acting as a leader for</a:t>
            </a:r>
            <a:br>
              <a:rPr lang="en-US" sz="2000" dirty="0"/>
            </a:br>
            <a:r>
              <a:rPr lang="en-US" sz="2000" dirty="0"/>
              <a:t>partitions of the topics.</a:t>
            </a:r>
          </a:p>
        </p:txBody>
      </p:sp>
      <p:pic>
        <p:nvPicPr>
          <p:cNvPr id="614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229600" cy="3847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4938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0200"/>
            <a:ext cx="8229600" cy="1143000"/>
          </a:xfrm>
        </p:spPr>
        <p:txBody>
          <a:bodyPr>
            <a:normAutofit/>
          </a:bodyPr>
          <a:lstStyle/>
          <a:p>
            <a:r>
              <a:rPr lang="en-US" dirty="0" smtClean="0"/>
              <a:t>Leader and followers</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533400"/>
            <a:ext cx="714443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298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1023</Words>
  <Application>Microsoft Office PowerPoint</Application>
  <PresentationFormat>On-screen Show (4:3)</PresentationFormat>
  <Paragraphs>168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Messaging System</vt:lpstr>
      <vt:lpstr>Point to point model</vt:lpstr>
      <vt:lpstr>PowerPoint Presentation</vt:lpstr>
      <vt:lpstr>Pub-sub model</vt:lpstr>
      <vt:lpstr>Apache Kafka</vt:lpstr>
      <vt:lpstr>PowerPoint Presentation</vt:lpstr>
      <vt:lpstr>Kafka broker</vt:lpstr>
      <vt:lpstr>A Kafka cluster is composed of multiple brokers, each acting as a leader for partitions of the topics.</vt:lpstr>
      <vt:lpstr>Leader and followers</vt:lpstr>
      <vt:lpstr>Kafka system</vt:lpstr>
      <vt:lpstr>Kafka terms</vt:lpstr>
      <vt:lpstr>PowerPoint Presentation</vt:lpstr>
      <vt:lpstr>Apache zookeeper</vt:lpstr>
      <vt:lpstr>Apache Kafka producer/Consumer</vt:lpstr>
      <vt:lpstr>Producer properties</vt:lpstr>
      <vt:lpstr>PowerPoint Presentation</vt:lpstr>
      <vt:lpstr>Consumer properties</vt:lpstr>
      <vt:lpstr>Spring kafka</vt:lpstr>
      <vt:lpstr>PowerPoint Presentation</vt:lpstr>
      <vt:lpstr>FAQ</vt:lpstr>
      <vt:lpstr>References</vt:lpstr>
    </vt:vector>
  </TitlesOfParts>
  <Company>State Street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dc:creator>Kumar, Anurag</dc:creator>
  <cp:keywords>General</cp:keywords>
  <cp:lastModifiedBy>Kumar, Anurag</cp:lastModifiedBy>
  <cp:revision>83</cp:revision>
  <dcterms:created xsi:type="dcterms:W3CDTF">2019-05-28T06:59:48Z</dcterms:created>
  <dcterms:modified xsi:type="dcterms:W3CDTF">2019-05-28T13:18:44Z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52d5a9ba-1be4-41aa-9a3c-e56a90e7580e</vt:lpwstr>
  </property>
  <property fmtid="{D5CDD505-2E9C-101B-9397-08002B2CF9AE}" pid="3" name="SSCClassification">
    <vt:lpwstr>G</vt:lpwstr>
  </property>
  <property fmtid="{D5CDD505-2E9C-101B-9397-08002B2CF9AE}" pid="4" name="SSCVisualMarks">
    <vt:lpwstr>Y</vt:lpwstr>
  </property>
</Properties>
</file>