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63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2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3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04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3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2E7D21-6CB9-4BA1-B15C-2F2103EB805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FB0C80-7A71-46CD-87E7-76D75F749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8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8FCF-8617-70B5-F677-545A1549AE9A}"/>
              </a:ext>
            </a:extLst>
          </p:cNvPr>
          <p:cNvSpPr txBox="1">
            <a:spLocks/>
          </p:cNvSpPr>
          <p:nvPr/>
        </p:nvSpPr>
        <p:spPr>
          <a:xfrm>
            <a:off x="1453806" y="366680"/>
            <a:ext cx="10515600" cy="859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MECE ON HEALTH TRACKER ANALYSIS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A7640EF1-5618-8E32-72DF-63BFB20D0980}"/>
              </a:ext>
            </a:extLst>
          </p:cNvPr>
          <p:cNvSpPr/>
          <p:nvPr/>
        </p:nvSpPr>
        <p:spPr>
          <a:xfrm>
            <a:off x="4163237" y="2099044"/>
            <a:ext cx="3940480" cy="3941507"/>
          </a:xfrm>
          <a:prstGeom prst="circularArrow">
            <a:avLst>
              <a:gd name="adj1" fmla="val 4668"/>
              <a:gd name="adj2" fmla="val 272909"/>
              <a:gd name="adj3" fmla="val 12840990"/>
              <a:gd name="adj4" fmla="val 18024320"/>
              <a:gd name="adj5" fmla="val 4847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F08AA4-0DF7-E7CA-5A95-DFB10516FB87}"/>
              </a:ext>
            </a:extLst>
          </p:cNvPr>
          <p:cNvSpPr/>
          <p:nvPr/>
        </p:nvSpPr>
        <p:spPr>
          <a:xfrm>
            <a:off x="4819767" y="4801201"/>
            <a:ext cx="2617367" cy="1309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C51F9-2928-8552-36E6-D4B29A155B2F}"/>
              </a:ext>
            </a:extLst>
          </p:cNvPr>
          <p:cNvSpPr/>
          <p:nvPr/>
        </p:nvSpPr>
        <p:spPr>
          <a:xfrm>
            <a:off x="3372574" y="3410449"/>
            <a:ext cx="2617367" cy="1309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333B2-E45C-5F9E-875D-97BAB469ED50}"/>
              </a:ext>
            </a:extLst>
          </p:cNvPr>
          <p:cNvSpPr/>
          <p:nvPr/>
        </p:nvSpPr>
        <p:spPr>
          <a:xfrm>
            <a:off x="6202060" y="3408207"/>
            <a:ext cx="2617367" cy="1309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845A63-E713-5366-4586-C571683C3E27}"/>
              </a:ext>
            </a:extLst>
          </p:cNvPr>
          <p:cNvSpPr/>
          <p:nvPr/>
        </p:nvSpPr>
        <p:spPr>
          <a:xfrm>
            <a:off x="4837027" y="1960698"/>
            <a:ext cx="2617367" cy="1309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0BA316-6122-E033-A168-A8BC37CAD167}"/>
              </a:ext>
            </a:extLst>
          </p:cNvPr>
          <p:cNvSpPr txBox="1"/>
          <p:nvPr/>
        </p:nvSpPr>
        <p:spPr>
          <a:xfrm>
            <a:off x="4899335" y="2861421"/>
            <a:ext cx="2625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206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  <a:t>Demographic Analysis</a:t>
            </a:r>
            <a:endParaRPr lang="en-US" altLang="en-U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ctr"/>
            <a:endParaRPr lang="id-ID" sz="1600" b="1" dirty="0">
              <a:solidFill>
                <a:schemeClr val="bg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1A9EC1-D1CF-90EB-7FE6-F1A9F5D9F5A0}"/>
              </a:ext>
            </a:extLst>
          </p:cNvPr>
          <p:cNvSpPr txBox="1"/>
          <p:nvPr/>
        </p:nvSpPr>
        <p:spPr>
          <a:xfrm>
            <a:off x="4811385" y="5713832"/>
            <a:ext cx="2625749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2060"/>
                </a:solidFill>
                <a:latin typeface="Baskerville Old Face" panose="02020602080505020303" pitchFamily="18" charset="0"/>
                <a:cs typeface="AngsanaUPC" pitchFamily="18" charset="-34"/>
              </a:rPr>
              <a:t>Allergy Analysis</a:t>
            </a:r>
          </a:p>
          <a:p>
            <a:pPr algn="ctr"/>
            <a:endParaRPr lang="id-ID" sz="1600" b="1" dirty="0">
              <a:solidFill>
                <a:schemeClr val="bg2"/>
              </a:solidFill>
            </a:endParaRPr>
          </a:p>
        </p:txBody>
      </p:sp>
      <p:sp>
        <p:nvSpPr>
          <p:cNvPr id="28" name="Details 1">
            <a:extLst>
              <a:ext uri="{FF2B5EF4-FFF2-40B4-BE49-F238E27FC236}">
                <a16:creationId xmlns:a16="http://schemas.microsoft.com/office/drawing/2014/main" id="{7EAAA612-59C1-6A95-5EB9-C03FDFFE1993}"/>
              </a:ext>
            </a:extLst>
          </p:cNvPr>
          <p:cNvSpPr txBox="1"/>
          <p:nvPr/>
        </p:nvSpPr>
        <p:spPr>
          <a:xfrm>
            <a:off x="7564405" y="1907123"/>
            <a:ext cx="2820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medication effectiveness based on gender.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7D1F6F0-CA88-8BD2-7DB8-5B156BBB708E}"/>
              </a:ext>
            </a:extLst>
          </p:cNvPr>
          <p:cNvSpPr txBox="1"/>
          <p:nvPr/>
        </p:nvSpPr>
        <p:spPr>
          <a:xfrm>
            <a:off x="346831" y="3628303"/>
            <a:ext cx="2988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Appointment Date: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whether the recency of a patient's last appointment correlates with medication effectiveness.</a:t>
            </a:r>
          </a:p>
        </p:txBody>
      </p:sp>
      <p:sp>
        <p:nvSpPr>
          <p:cNvPr id="30" name="Details 1">
            <a:extLst>
              <a:ext uri="{FF2B5EF4-FFF2-40B4-BE49-F238E27FC236}">
                <a16:creationId xmlns:a16="http://schemas.microsoft.com/office/drawing/2014/main" id="{F5B6792F-B410-2F78-CADE-6086C7194761}"/>
              </a:ext>
            </a:extLst>
          </p:cNvPr>
          <p:cNvSpPr txBox="1"/>
          <p:nvPr/>
        </p:nvSpPr>
        <p:spPr>
          <a:xfrm>
            <a:off x="4366117" y="6203057"/>
            <a:ext cx="3530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Allergies: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how different types of allergies affect medication effectiveness.</a:t>
            </a:r>
          </a:p>
        </p:txBody>
      </p:sp>
      <p:sp>
        <p:nvSpPr>
          <p:cNvPr id="32" name="Details 1">
            <a:extLst>
              <a:ext uri="{FF2B5EF4-FFF2-40B4-BE49-F238E27FC236}">
                <a16:creationId xmlns:a16="http://schemas.microsoft.com/office/drawing/2014/main" id="{31330C01-82BC-9039-E727-3424E2DC3A9A}"/>
              </a:ext>
            </a:extLst>
          </p:cNvPr>
          <p:cNvSpPr txBox="1"/>
          <p:nvPr/>
        </p:nvSpPr>
        <p:spPr>
          <a:xfrm>
            <a:off x="9051844" y="3476974"/>
            <a:ext cx="31125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Combinations of Conditions: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combinations of medical conditions influence medication effectiveness.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Effectiveness: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right medicine for different health issues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1AF4521-EB26-DAC2-19BC-511EC7F9846E}"/>
              </a:ext>
            </a:extLst>
          </p:cNvPr>
          <p:cNvSpPr txBox="1"/>
          <p:nvPr/>
        </p:nvSpPr>
        <p:spPr>
          <a:xfrm>
            <a:off x="3372574" y="4274634"/>
            <a:ext cx="26257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206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Analysis</a:t>
            </a:r>
            <a:endParaRPr lang="en-US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ctr"/>
            <a:endParaRPr lang="id-ID" sz="1600" b="1" dirty="0">
              <a:solidFill>
                <a:schemeClr val="bg2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A5201EB-C1A4-600E-D218-0245EBDA7728}"/>
              </a:ext>
            </a:extLst>
          </p:cNvPr>
          <p:cNvSpPr txBox="1"/>
          <p:nvPr/>
        </p:nvSpPr>
        <p:spPr>
          <a:xfrm>
            <a:off x="6230740" y="4178728"/>
            <a:ext cx="2625749" cy="59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66773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2060"/>
                </a:solidFill>
                <a:latin typeface="Baskerville Old Face" panose="02020602080505020303" pitchFamily="18" charset="0"/>
                <a:cs typeface="AngsanaUPC" pitchFamily="18" charset="-34"/>
              </a:rPr>
              <a:t>Medical Condition Analysis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9373D7-A68B-7E2E-4DF3-BE3FC0C7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36" y="2024152"/>
            <a:ext cx="915242" cy="8067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ED2B45-602F-E62D-A921-D45648C0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58" y="3409126"/>
            <a:ext cx="844451" cy="791981"/>
          </a:xfrm>
          <a:prstGeom prst="rect">
            <a:avLst/>
          </a:prstGeom>
        </p:spPr>
      </p:pic>
      <p:sp>
        <p:nvSpPr>
          <p:cNvPr id="48" name="Details 1">
            <a:extLst>
              <a:ext uri="{FF2B5EF4-FFF2-40B4-BE49-F238E27FC236}">
                <a16:creationId xmlns:a16="http://schemas.microsoft.com/office/drawing/2014/main" id="{AC0103DA-B77D-DF8D-E066-5B5DD2FDF617}"/>
              </a:ext>
            </a:extLst>
          </p:cNvPr>
          <p:cNvSpPr txBox="1"/>
          <p:nvPr/>
        </p:nvSpPr>
        <p:spPr>
          <a:xfrm>
            <a:off x="1180097" y="1734900"/>
            <a:ext cx="35011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 patients into age groups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(minor, young adults, middle aged and seniors) and analyze medication effectiveness within each group.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313C4B-9918-387B-FB82-501E6333749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31" y="4859231"/>
            <a:ext cx="854601" cy="854601"/>
          </a:xfrm>
          <a:prstGeom prst="rect">
            <a:avLst/>
          </a:prstGeom>
          <a:effectLst/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FEDE2E50-26F7-AFF2-EF02-FDBE159EA994}"/>
              </a:ext>
            </a:extLst>
          </p:cNvPr>
          <p:cNvSpPr>
            <a:spLocks noEditPoints="1"/>
          </p:cNvSpPr>
          <p:nvPr/>
        </p:nvSpPr>
        <p:spPr bwMode="auto">
          <a:xfrm>
            <a:off x="4659829" y="3556497"/>
            <a:ext cx="708729" cy="675118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BB044D0-B7A7-13D6-53F0-39B398B02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32" y="3572955"/>
            <a:ext cx="710755" cy="6281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389921E-F9E8-E48B-3D1E-F5B3D9A9F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9" y="185966"/>
            <a:ext cx="1221216" cy="12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8" grpId="0"/>
      <p:bldP spid="29" grpId="0"/>
      <p:bldP spid="30" grpId="0"/>
      <p:bldP spid="32" grpId="0"/>
      <p:bldP spid="37" grpId="0"/>
      <p:bldP spid="38" grpId="0"/>
      <p:bldP spid="48" grpId="0"/>
      <p:bldP spid="58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6004</TotalTime>
  <Words>106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Baskerville Old Face</vt:lpstr>
      <vt:lpstr>Calibri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Akshay Sharma</cp:lastModifiedBy>
  <cp:revision>1</cp:revision>
  <dcterms:created xsi:type="dcterms:W3CDTF">2024-04-12T14:32:59Z</dcterms:created>
  <dcterms:modified xsi:type="dcterms:W3CDTF">2024-04-16T18:37:21Z</dcterms:modified>
</cp:coreProperties>
</file>