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9" r:id="rId6"/>
    <p:sldId id="260" r:id="rId7"/>
    <p:sldId id="263" r:id="rId8"/>
    <p:sldId id="264" r:id="rId9"/>
    <p:sldId id="270" r:id="rId10"/>
    <p:sldId id="265" r:id="rId11"/>
    <p:sldId id="271" r:id="rId12"/>
    <p:sldId id="272" r:id="rId13"/>
    <p:sldId id="273" r:id="rId14"/>
    <p:sldId id="274" r:id="rId15"/>
    <p:sldId id="275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6" autoAdjust="0"/>
    <p:restoredTop sz="92473" autoAdjust="0"/>
  </p:normalViewPr>
  <p:slideViewPr>
    <p:cSldViewPr snapToObjects="1">
      <p:cViewPr>
        <p:scale>
          <a:sx n="90" d="100"/>
          <a:sy n="90" d="100"/>
        </p:scale>
        <p:origin x="-1068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E5F2C-24E6-E749-80E6-DADE5FF72755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91D63-CFC3-D148-AA60-424FEBA35B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2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</a:t>
            </a:r>
            <a:r>
              <a:rPr lang="en-US" baseline="0" dirty="0" smtClean="0"/>
              <a:t> to query: </a:t>
            </a:r>
            <a:r>
              <a:rPr lang="en-US" dirty="0" smtClean="0"/>
              <a:t>All the items a particular</a:t>
            </a:r>
            <a:r>
              <a:rPr lang="en-US" baseline="0" dirty="0" smtClean="0"/>
              <a:t> user likes?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1D63-CFC3-D148-AA60-424FEBA35BE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of columns to store redundantly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1D63-CFC3-D148-AA60-424FEBA35BE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63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0FB7-D450-BD4E-98BB-39D3D84E8550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2372-D74E-284B-ADA1-E8F1FE484B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0FB7-D450-BD4E-98BB-39D3D84E8550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2372-D74E-284B-ADA1-E8F1FE484B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0FB7-D450-BD4E-98BB-39D3D84E8550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2372-D74E-284B-ADA1-E8F1FE484B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0FB7-D450-BD4E-98BB-39D3D84E8550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2372-D74E-284B-ADA1-E8F1FE484B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0FB7-D450-BD4E-98BB-39D3D84E8550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2372-D74E-284B-ADA1-E8F1FE484B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0FB7-D450-BD4E-98BB-39D3D84E8550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2372-D74E-284B-ADA1-E8F1FE484B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0FB7-D450-BD4E-98BB-39D3D84E8550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2372-D74E-284B-ADA1-E8F1FE484B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0FB7-D450-BD4E-98BB-39D3D84E8550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2372-D74E-284B-ADA1-E8F1FE484B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0FB7-D450-BD4E-98BB-39D3D84E8550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2372-D74E-284B-ADA1-E8F1FE484B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0FB7-D450-BD4E-98BB-39D3D84E8550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2372-D74E-284B-ADA1-E8F1FE484B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0FB7-D450-BD4E-98BB-39D3D84E8550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2372-D74E-284B-ADA1-E8F1FE484B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00FB7-D450-BD4E-98BB-39D3D84E8550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32372-D74E-284B-ADA1-E8F1FE484B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Automated Data Configuration for </a:t>
            </a:r>
            <a:r>
              <a:rPr lang="en-US" dirty="0" err="1" smtClean="0"/>
              <a:t>NoSQL</a:t>
            </a:r>
            <a:r>
              <a:rPr lang="en-US" dirty="0" smtClean="0"/>
              <a:t> Systems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Lee</a:t>
            </a:r>
          </a:p>
          <a:p>
            <a:r>
              <a:rPr lang="en-US" dirty="0" err="1" smtClean="0"/>
              <a:t>Akshay</a:t>
            </a:r>
            <a:r>
              <a:rPr lang="en-US" dirty="0" smtClean="0"/>
              <a:t> </a:t>
            </a:r>
            <a:r>
              <a:rPr lang="en-US" dirty="0" err="1" smtClean="0"/>
              <a:t>Mittal</a:t>
            </a:r>
            <a:endParaRPr lang="en-US" dirty="0" smtClean="0"/>
          </a:p>
          <a:p>
            <a:r>
              <a:rPr lang="en-US" dirty="0" err="1" smtClean="0"/>
              <a:t>Sachin</a:t>
            </a:r>
            <a:r>
              <a:rPr lang="en-US" dirty="0" smtClean="0"/>
              <a:t> Ravi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best 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Need cost model to evaluate cost of storing a certain column </a:t>
            </a:r>
            <a:r>
              <a:rPr lang="en-US" dirty="0" smtClean="0"/>
              <a:t>combination</a:t>
            </a:r>
          </a:p>
          <a:p>
            <a:r>
              <a:rPr lang="en-US" dirty="0"/>
              <a:t>Two factors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Storage cost	</a:t>
            </a:r>
          </a:p>
          <a:p>
            <a:pPr marL="1371600" lvl="2" indent="-514350"/>
            <a:r>
              <a:rPr lang="en-US" dirty="0"/>
              <a:t>Space used to store denormalized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Computational cost</a:t>
            </a:r>
          </a:p>
          <a:p>
            <a:pPr marL="1371600" lvl="2" indent="-514350"/>
            <a:r>
              <a:rPr lang="en-US" dirty="0"/>
              <a:t>Cost to answer query given denormalized </a:t>
            </a:r>
            <a:r>
              <a:rPr lang="en-US" dirty="0" smtClean="0"/>
              <a:t>data</a:t>
            </a:r>
            <a:endParaRPr lang="en-US" dirty="0" smtClean="0"/>
          </a:p>
          <a:p>
            <a:r>
              <a:rPr lang="en-US" dirty="0"/>
              <a:t>For every query in the workload, find column combination that minimizes heuristic cost as a candidate for </a:t>
            </a:r>
            <a:r>
              <a:rPr lang="en-US" dirty="0" err="1" smtClean="0"/>
              <a:t>denormalization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Heuristic Cost Model</a:t>
            </a:r>
          </a:p>
        </p:txBody>
      </p:sp>
      <p:pic>
        <p:nvPicPr>
          <p:cNvPr id="4" name="Picture 2" descr="http://www.mathsisfun.com/activity/images/coin-grid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6638" y="1817688"/>
            <a:ext cx="31877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9638" y="2351088"/>
            <a:ext cx="1562100" cy="259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Brace 5"/>
          <p:cNvSpPr/>
          <p:nvPr/>
        </p:nvSpPr>
        <p:spPr>
          <a:xfrm rot="5400000">
            <a:off x="2382044" y="3772694"/>
            <a:ext cx="520700" cy="31638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6510338" y="4573588"/>
            <a:ext cx="520700" cy="15621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112838" y="1319897"/>
            <a:ext cx="3370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Join of</a:t>
            </a:r>
            <a:r>
              <a:rPr lang="en-US" dirty="0" smtClean="0"/>
              <a:t> combination columns</a:t>
            </a:r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684838" y="1643063"/>
            <a:ext cx="25146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Join of query columns not in</a:t>
            </a:r>
            <a:r>
              <a:rPr lang="en-US" dirty="0" smtClean="0"/>
              <a:t> combination</a:t>
            </a:r>
            <a:endParaRPr lang="en-US" dirty="0"/>
          </a:p>
        </p:txBody>
      </p:sp>
      <p:pic>
        <p:nvPicPr>
          <p:cNvPr id="10" name="Picture 7" descr="huge-join.gif (251×286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83100" y="3265488"/>
            <a:ext cx="1201738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060450" y="5614988"/>
            <a:ext cx="267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        </a:t>
            </a:r>
            <a:r>
              <a:rPr lang="el-GR" dirty="0"/>
              <a:t>α</a:t>
            </a:r>
            <a:r>
              <a:rPr lang="en-US" dirty="0"/>
              <a:t>*(rows*columns)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4953000" y="4572000"/>
            <a:ext cx="152400" cy="1042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ight Brace 12"/>
          <p:cNvSpPr/>
          <p:nvPr/>
        </p:nvSpPr>
        <p:spPr>
          <a:xfrm rot="5400000">
            <a:off x="2204244" y="5187156"/>
            <a:ext cx="520700" cy="18811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 rot="5400000">
            <a:off x="5911850" y="3994150"/>
            <a:ext cx="520700" cy="4267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876800" y="6324600"/>
            <a:ext cx="2209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Computation Factor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676400" y="6324600"/>
            <a:ext cx="175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Storage Factor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963988" y="5638800"/>
            <a:ext cx="44942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+       </a:t>
            </a:r>
            <a:r>
              <a:rPr lang="el-GR" dirty="0"/>
              <a:t>γ</a:t>
            </a:r>
            <a:r>
              <a:rPr lang="en-US" dirty="0"/>
              <a:t> *(cost of joining) + </a:t>
            </a:r>
            <a:r>
              <a:rPr lang="el-GR" dirty="0"/>
              <a:t>β</a:t>
            </a:r>
            <a:r>
              <a:rPr lang="en-US" dirty="0"/>
              <a:t>*(rows*columns)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1" grpId="0"/>
      <p:bldP spid="12" grpId="0" animBg="1"/>
      <p:bldP spid="13" grpId="0" animBg="1"/>
      <p:bldP spid="14" grpId="0" animBg="1"/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257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Query 1:</a:t>
            </a: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SELECT </a:t>
            </a:r>
            <a:r>
              <a:rPr lang="en-US" dirty="0"/>
              <a:t>users.name, </a:t>
            </a:r>
            <a:r>
              <a:rPr lang="en-US" dirty="0" err="1"/>
              <a:t>item.title</a:t>
            </a:r>
            <a:r>
              <a:rPr lang="en-US" dirty="0"/>
              <a:t>, </a:t>
            </a:r>
            <a:r>
              <a:rPr lang="en-US" dirty="0" err="1" smtClean="0"/>
              <a:t>item.desc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FROM </a:t>
            </a:r>
            <a:r>
              <a:rPr lang="en-US" dirty="0"/>
              <a:t>users, </a:t>
            </a:r>
            <a:r>
              <a:rPr lang="en-US" dirty="0" smtClean="0"/>
              <a:t>item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WHERE </a:t>
            </a:r>
            <a:r>
              <a:rPr lang="en-US" dirty="0" err="1"/>
              <a:t>item.itemid</a:t>
            </a:r>
            <a:r>
              <a:rPr lang="en-US" dirty="0"/>
              <a:t> = </a:t>
            </a:r>
            <a:r>
              <a:rPr lang="en-US" dirty="0" smtClean="0"/>
              <a:t>111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AND </a:t>
            </a:r>
            <a:r>
              <a:rPr lang="en-US" dirty="0" err="1"/>
              <a:t>users.userid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2"/>
                </a:solidFill>
              </a:rPr>
              <a:t>IN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>
                <a:solidFill>
                  <a:schemeClr val="accent2"/>
                </a:solidFill>
              </a:rPr>
              <a:t>SELECT </a:t>
            </a:r>
            <a:r>
              <a:rPr lang="en-US" dirty="0" err="1" smtClean="0"/>
              <a:t>user_item_like.userid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FROM </a:t>
            </a:r>
            <a:r>
              <a:rPr lang="en-US" dirty="0" err="1" smtClean="0"/>
              <a:t>user_item_like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WHERE </a:t>
            </a:r>
            <a:r>
              <a:rPr lang="en-US" dirty="0" err="1"/>
              <a:t>user_item_like.itemid</a:t>
            </a:r>
            <a:r>
              <a:rPr lang="en-US" dirty="0"/>
              <a:t> = 111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Query 2: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SELECT </a:t>
            </a:r>
            <a:r>
              <a:rPr lang="en-US" dirty="0" err="1" smtClean="0"/>
              <a:t>item.title</a:t>
            </a:r>
            <a:r>
              <a:rPr lang="en-US" dirty="0" smtClean="0"/>
              <a:t>, users.name, </a:t>
            </a:r>
            <a:r>
              <a:rPr lang="en-US" dirty="0" err="1" smtClean="0"/>
              <a:t>users.email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FROM </a:t>
            </a:r>
            <a:r>
              <a:rPr lang="en-US" dirty="0" smtClean="0"/>
              <a:t>item, users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WHERE </a:t>
            </a:r>
            <a:r>
              <a:rPr lang="en-US" dirty="0" err="1" smtClean="0"/>
              <a:t>users.userid</a:t>
            </a:r>
            <a:r>
              <a:rPr lang="en-US" dirty="0" smtClean="0"/>
              <a:t> = 123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AND </a:t>
            </a:r>
            <a:r>
              <a:rPr lang="en-US" dirty="0" err="1" smtClean="0"/>
              <a:t>item.itemid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IN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smtClean="0">
                <a:solidFill>
                  <a:schemeClr val="accent2"/>
                </a:solidFill>
              </a:rPr>
              <a:t>SELECT </a:t>
            </a:r>
            <a:r>
              <a:rPr lang="en-US" dirty="0" err="1" smtClean="0"/>
              <a:t>user_item_like.itemid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FROM </a:t>
            </a:r>
            <a:r>
              <a:rPr lang="en-US" dirty="0" err="1" smtClean="0"/>
              <a:t>user_item_like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WHERE </a:t>
            </a:r>
            <a:r>
              <a:rPr lang="en-US" dirty="0" err="1" smtClean="0"/>
              <a:t>user_item_like.userid</a:t>
            </a:r>
            <a:r>
              <a:rPr lang="en-US" dirty="0" smtClean="0"/>
              <a:t> = 123)</a:t>
            </a:r>
            <a:endParaRPr lang="en-US" dirty="0"/>
          </a:p>
        </p:txBody>
      </p:sp>
      <p:pic>
        <p:nvPicPr>
          <p:cNvPr id="4" name="Picture 3" descr="option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1" y="1860735"/>
            <a:ext cx="4648200" cy="23302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0200" y="4343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Tables all have 10,000 rows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80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3124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l-GR" dirty="0" smtClean="0"/>
              <a:t>α</a:t>
            </a:r>
            <a:r>
              <a:rPr lang="en-US" dirty="0" smtClean="0"/>
              <a:t> </a:t>
            </a:r>
            <a:r>
              <a:rPr lang="en-US" dirty="0" smtClean="0"/>
              <a:t>&gt;= </a:t>
            </a:r>
            <a:r>
              <a:rPr lang="el-GR" dirty="0" smtClean="0"/>
              <a:t>γ</a:t>
            </a:r>
            <a:r>
              <a:rPr lang="en-US" dirty="0" smtClean="0"/>
              <a:t>, </a:t>
            </a:r>
            <a:r>
              <a:rPr lang="el-GR" dirty="0" smtClean="0"/>
              <a:t>β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(storage at least as important as computation):</a:t>
            </a:r>
          </a:p>
          <a:p>
            <a:pPr marL="0" indent="0">
              <a:buNone/>
            </a:pPr>
            <a:r>
              <a:rPr lang="en-US" dirty="0" smtClean="0"/>
              <a:t>Query 1: [</a:t>
            </a:r>
            <a:r>
              <a:rPr lang="en-US" dirty="0" err="1" smtClean="0">
                <a:solidFill>
                  <a:schemeClr val="accent2"/>
                </a:solidFill>
              </a:rPr>
              <a:t>user_item_like</a:t>
            </a:r>
            <a:r>
              <a:rPr lang="en-US" dirty="0" err="1" smtClean="0"/>
              <a:t>#itemid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</a:rPr>
              <a:t>user_item_like</a:t>
            </a:r>
            <a:r>
              <a:rPr lang="en-US" dirty="0" err="1"/>
              <a:t>#userid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</a:rPr>
              <a:t>users</a:t>
            </a:r>
            <a:r>
              <a:rPr lang="en-US" dirty="0" err="1"/>
              <a:t>#name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</a:rPr>
              <a:t>users</a:t>
            </a:r>
            <a:r>
              <a:rPr lang="en-US" dirty="0" err="1"/>
              <a:t>#userid</a:t>
            </a:r>
            <a:r>
              <a:rPr lang="en-US" dirty="0"/>
              <a:t>]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Query 2: [</a:t>
            </a:r>
            <a:r>
              <a:rPr lang="en-US" dirty="0" err="1" smtClean="0">
                <a:solidFill>
                  <a:schemeClr val="accent2"/>
                </a:solidFill>
              </a:rPr>
              <a:t>item</a:t>
            </a:r>
            <a:r>
              <a:rPr lang="en-US" dirty="0" err="1" smtClean="0"/>
              <a:t>#itemid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</a:rPr>
              <a:t>item</a:t>
            </a:r>
            <a:r>
              <a:rPr lang="en-US" dirty="0" err="1"/>
              <a:t>#title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</a:rPr>
              <a:t>user_item_like</a:t>
            </a:r>
            <a:r>
              <a:rPr lang="en-US" dirty="0" err="1"/>
              <a:t>#itemid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</a:rPr>
              <a:t>user_item_like</a:t>
            </a:r>
            <a:r>
              <a:rPr lang="en-US" dirty="0" err="1"/>
              <a:t>#userid</a:t>
            </a:r>
            <a:r>
              <a:rPr lang="en-US" dirty="0"/>
              <a:t>]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option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451" y="4191000"/>
            <a:ext cx="5100549" cy="256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5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 smtClean="0"/>
              <a:t>α</a:t>
            </a:r>
            <a:r>
              <a:rPr lang="en-US" dirty="0" smtClean="0"/>
              <a:t> &lt; </a:t>
            </a:r>
            <a:r>
              <a:rPr lang="el-GR" dirty="0" smtClean="0"/>
              <a:t>γ</a:t>
            </a:r>
            <a:r>
              <a:rPr lang="en-US" dirty="0" smtClean="0"/>
              <a:t>, </a:t>
            </a:r>
            <a:r>
              <a:rPr lang="el-GR" dirty="0" smtClean="0"/>
              <a:t>β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(storage not as important as computation):</a:t>
            </a:r>
          </a:p>
          <a:p>
            <a:pPr marL="0" indent="0">
              <a:buNone/>
            </a:pPr>
            <a:r>
              <a:rPr lang="en-US" dirty="0" smtClean="0"/>
              <a:t>Query 1: </a:t>
            </a:r>
            <a:r>
              <a:rPr lang="en-US" dirty="0"/>
              <a:t>[</a:t>
            </a:r>
            <a:r>
              <a:rPr lang="en-US" dirty="0" err="1">
                <a:solidFill>
                  <a:schemeClr val="accent2"/>
                </a:solidFill>
              </a:rPr>
              <a:t>item</a:t>
            </a:r>
            <a:r>
              <a:rPr lang="en-US" dirty="0" err="1"/>
              <a:t>#</a:t>
            </a:r>
            <a:r>
              <a:rPr lang="en-US" b="1" dirty="0" err="1">
                <a:solidFill>
                  <a:srgbClr val="00B050"/>
                </a:solidFill>
              </a:rPr>
              <a:t>desc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</a:rPr>
              <a:t>item</a:t>
            </a:r>
            <a:r>
              <a:rPr lang="en-US" dirty="0" err="1"/>
              <a:t>#itemid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</a:rPr>
              <a:t>item</a:t>
            </a:r>
            <a:r>
              <a:rPr lang="en-US" dirty="0" err="1"/>
              <a:t>#</a:t>
            </a:r>
            <a:r>
              <a:rPr lang="en-US" b="1" dirty="0" err="1">
                <a:solidFill>
                  <a:srgbClr val="00B050"/>
                </a:solidFill>
              </a:rPr>
              <a:t>title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</a:rPr>
              <a:t>users</a:t>
            </a:r>
            <a:r>
              <a:rPr lang="en-US" dirty="0" err="1"/>
              <a:t>#name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</a:rPr>
              <a:t>users</a:t>
            </a:r>
            <a:r>
              <a:rPr lang="en-US" dirty="0" err="1"/>
              <a:t>#userid</a:t>
            </a:r>
            <a:r>
              <a:rPr lang="en-US" dirty="0"/>
              <a:t>]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Query 2: </a:t>
            </a:r>
            <a:r>
              <a:rPr lang="en-US" dirty="0"/>
              <a:t>[</a:t>
            </a:r>
            <a:r>
              <a:rPr lang="en-US" dirty="0" err="1">
                <a:solidFill>
                  <a:schemeClr val="accent2"/>
                </a:solidFill>
              </a:rPr>
              <a:t>item</a:t>
            </a:r>
            <a:r>
              <a:rPr lang="en-US" dirty="0" err="1"/>
              <a:t>#itemid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item</a:t>
            </a:r>
            <a:r>
              <a:rPr lang="en-US" dirty="0" err="1"/>
              <a:t>#title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</a:rPr>
              <a:t>users</a:t>
            </a:r>
            <a:r>
              <a:rPr lang="en-US" dirty="0" err="1"/>
              <a:t>#</a:t>
            </a:r>
            <a:r>
              <a:rPr lang="en-US" b="1" dirty="0" err="1">
                <a:solidFill>
                  <a:srgbClr val="00B050"/>
                </a:solidFill>
              </a:rPr>
              <a:t>email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</a:rPr>
              <a:t>users</a:t>
            </a:r>
            <a:r>
              <a:rPr lang="en-US" dirty="0" err="1"/>
              <a:t>#name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</a:rPr>
              <a:t>users</a:t>
            </a:r>
            <a:r>
              <a:rPr lang="en-US" dirty="0" err="1"/>
              <a:t>#userid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-Store larger results (usually cross joins)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06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 smtClean="0"/>
              <a:t>α</a:t>
            </a:r>
            <a:r>
              <a:rPr lang="en-US" dirty="0" smtClean="0"/>
              <a:t> &lt;&lt;&lt; </a:t>
            </a:r>
            <a:r>
              <a:rPr lang="el-GR" dirty="0" smtClean="0"/>
              <a:t>γ</a:t>
            </a:r>
            <a:r>
              <a:rPr lang="en-US" dirty="0" smtClean="0"/>
              <a:t>, </a:t>
            </a:r>
            <a:r>
              <a:rPr lang="el-GR" dirty="0" smtClean="0"/>
              <a:t>β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(storage not important):</a:t>
            </a:r>
          </a:p>
          <a:p>
            <a:pPr marL="0" indent="0">
              <a:buNone/>
            </a:pPr>
            <a:r>
              <a:rPr lang="en-US" dirty="0" smtClean="0"/>
              <a:t>Query 1: </a:t>
            </a:r>
            <a:r>
              <a:rPr lang="en-US" dirty="0"/>
              <a:t>[</a:t>
            </a:r>
            <a:r>
              <a:rPr lang="en-US" dirty="0" err="1">
                <a:solidFill>
                  <a:schemeClr val="accent2"/>
                </a:solidFill>
              </a:rPr>
              <a:t>item</a:t>
            </a:r>
            <a:r>
              <a:rPr lang="en-US" dirty="0" err="1"/>
              <a:t>#desc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</a:rPr>
              <a:t>item</a:t>
            </a:r>
            <a:r>
              <a:rPr lang="en-US" dirty="0" err="1"/>
              <a:t>#itemid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</a:rPr>
              <a:t>item</a:t>
            </a:r>
            <a:r>
              <a:rPr lang="en-US" dirty="0" err="1"/>
              <a:t>#title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</a:rPr>
              <a:t>user_item_like</a:t>
            </a:r>
            <a:r>
              <a:rPr lang="en-US" dirty="0" err="1"/>
              <a:t>#</a:t>
            </a:r>
            <a:r>
              <a:rPr lang="en-US" b="1" dirty="0" err="1">
                <a:solidFill>
                  <a:srgbClr val="00B050"/>
                </a:solidFill>
              </a:rPr>
              <a:t>itemid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</a:rPr>
              <a:t>user_item_like</a:t>
            </a:r>
            <a:r>
              <a:rPr lang="en-US" dirty="0" err="1"/>
              <a:t>#</a:t>
            </a:r>
            <a:r>
              <a:rPr lang="en-US" b="1" dirty="0" err="1">
                <a:solidFill>
                  <a:srgbClr val="00B050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</a:rPr>
              <a:t>users</a:t>
            </a:r>
            <a:r>
              <a:rPr lang="en-US" dirty="0" err="1"/>
              <a:t>#name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</a:rPr>
              <a:t>users</a:t>
            </a:r>
            <a:r>
              <a:rPr lang="en-US" dirty="0" err="1"/>
              <a:t>#userid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Query 2: </a:t>
            </a:r>
            <a:r>
              <a:rPr lang="en-US" dirty="0"/>
              <a:t>[</a:t>
            </a:r>
            <a:r>
              <a:rPr lang="en-US" dirty="0" err="1">
                <a:solidFill>
                  <a:schemeClr val="accent2"/>
                </a:solidFill>
              </a:rPr>
              <a:t>item</a:t>
            </a:r>
            <a:r>
              <a:rPr lang="en-US" dirty="0" err="1"/>
              <a:t>#itemid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</a:rPr>
              <a:t>item</a:t>
            </a:r>
            <a:r>
              <a:rPr lang="en-US" dirty="0" err="1"/>
              <a:t>#title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</a:rPr>
              <a:t>user_item_like</a:t>
            </a:r>
            <a:r>
              <a:rPr lang="en-US" dirty="0" err="1"/>
              <a:t>#</a:t>
            </a:r>
            <a:r>
              <a:rPr lang="en-US" b="1" dirty="0" err="1">
                <a:solidFill>
                  <a:srgbClr val="00B050"/>
                </a:solidFill>
              </a:rPr>
              <a:t>itemid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</a:rPr>
              <a:t>user_item_like</a:t>
            </a:r>
            <a:r>
              <a:rPr lang="en-US" dirty="0" err="1"/>
              <a:t>#</a:t>
            </a:r>
            <a:r>
              <a:rPr lang="en-US" b="1" dirty="0" err="1">
                <a:solidFill>
                  <a:srgbClr val="00B050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</a:rPr>
              <a:t>users</a:t>
            </a:r>
            <a:r>
              <a:rPr lang="en-US" dirty="0" err="1"/>
              <a:t>#email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</a:rPr>
              <a:t>users</a:t>
            </a:r>
            <a:r>
              <a:rPr lang="en-US" dirty="0" err="1"/>
              <a:t>#name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</a:rPr>
              <a:t>users</a:t>
            </a:r>
            <a:r>
              <a:rPr lang="en-US" dirty="0" err="1"/>
              <a:t>#userid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-Store everything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06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2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Databases struggle with web scale	</a:t>
            </a:r>
          </a:p>
          <a:p>
            <a:pPr lvl="1"/>
            <a:r>
              <a:rPr lang="en-US" dirty="0" smtClean="0"/>
              <a:t>Joins can be slow</a:t>
            </a:r>
          </a:p>
          <a:p>
            <a:pPr lvl="1"/>
            <a:r>
              <a:rPr lang="en-US" dirty="0" smtClean="0"/>
              <a:t>Transactions involve locking</a:t>
            </a:r>
          </a:p>
          <a:p>
            <a:pPr lvl="1"/>
            <a:r>
              <a:rPr lang="en-US" dirty="0" smtClean="0"/>
              <a:t>Can only vertically scale</a:t>
            </a:r>
          </a:p>
          <a:p>
            <a:r>
              <a:rPr lang="en-US" dirty="0" err="1" smtClean="0"/>
              <a:t>NoSQL</a:t>
            </a:r>
            <a:r>
              <a:rPr lang="en-US" dirty="0" smtClean="0"/>
              <a:t> gaining prominence</a:t>
            </a:r>
          </a:p>
          <a:p>
            <a:pPr lvl="1"/>
            <a:r>
              <a:rPr lang="en-US" dirty="0" smtClean="0"/>
              <a:t>Distributed! Decentralized!</a:t>
            </a:r>
          </a:p>
          <a:p>
            <a:pPr lvl="1"/>
            <a:r>
              <a:rPr lang="en-US" dirty="0" smtClean="0"/>
              <a:t>Can horizontally </a:t>
            </a:r>
            <a:r>
              <a:rPr lang="en-US" dirty="0" smtClean="0"/>
              <a:t>scale</a:t>
            </a:r>
          </a:p>
          <a:p>
            <a:pPr lvl="1"/>
            <a:r>
              <a:rPr lang="en-US" dirty="0" smtClean="0"/>
              <a:t>But no natural support for joins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Database</a:t>
            </a:r>
          </a:p>
          <a:p>
            <a:pPr lvl="1"/>
            <a:r>
              <a:rPr lang="en-US" dirty="0" smtClean="0"/>
              <a:t>Normalized data </a:t>
            </a:r>
            <a:r>
              <a:rPr lang="en-US" dirty="0"/>
              <a:t>m</a:t>
            </a:r>
            <a:r>
              <a:rPr lang="en-US" dirty="0" smtClean="0"/>
              <a:t>odel </a:t>
            </a:r>
          </a:p>
          <a:p>
            <a:pPr lvl="2"/>
            <a:r>
              <a:rPr lang="en-US" dirty="0" smtClean="0"/>
              <a:t>Minimize redundancy	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5" name="Picture 4" descr="option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458712"/>
            <a:ext cx="6324600" cy="3170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NoSQL</a:t>
            </a:r>
            <a:endParaRPr lang="en-US" dirty="0" smtClean="0"/>
          </a:p>
          <a:p>
            <a:pPr lvl="1"/>
            <a:r>
              <a:rPr lang="en-US" dirty="0" smtClean="0"/>
              <a:t>De-normalized data model</a:t>
            </a:r>
          </a:p>
          <a:p>
            <a:pPr lvl="2"/>
            <a:r>
              <a:rPr lang="en-US" dirty="0" smtClean="0"/>
              <a:t>Store redundant data in order to avoid doing joins</a:t>
            </a:r>
          </a:p>
          <a:p>
            <a:pPr lvl="1"/>
            <a:r>
              <a:rPr lang="en-US" dirty="0" smtClean="0"/>
              <a:t>What level of de-normalization?</a:t>
            </a:r>
          </a:p>
          <a:p>
            <a:pPr lvl="2"/>
            <a:r>
              <a:rPr lang="en-US" dirty="0" smtClean="0"/>
              <a:t>What to store redundantly?</a:t>
            </a:r>
          </a:p>
          <a:p>
            <a:pPr lvl="2"/>
            <a:r>
              <a:rPr lang="en-US" dirty="0" smtClean="0"/>
              <a:t>Dependent on query workload</a:t>
            </a:r>
          </a:p>
          <a:p>
            <a:pPr lvl="2"/>
            <a:r>
              <a:rPr lang="en-US" dirty="0" smtClean="0"/>
              <a:t>Considerations:</a:t>
            </a:r>
          </a:p>
          <a:p>
            <a:pPr lvl="3"/>
            <a:r>
              <a:rPr lang="en-US" dirty="0" smtClean="0"/>
              <a:t>Frequency of access</a:t>
            </a:r>
          </a:p>
          <a:p>
            <a:pPr lvl="3"/>
            <a:r>
              <a:rPr lang="en-US" dirty="0" smtClean="0"/>
              <a:t>Storage cost</a:t>
            </a:r>
          </a:p>
          <a:p>
            <a:pPr lvl="3"/>
            <a:r>
              <a:rPr lang="en-US" dirty="0" smtClean="0"/>
              <a:t>Cost to compute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De-normalization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Queries:</a:t>
            </a:r>
          </a:p>
          <a:p>
            <a:pPr lvl="1"/>
            <a:r>
              <a:rPr lang="en-US" sz="2400" dirty="0" smtClean="0"/>
              <a:t>For item id, get item data and names of the users who liked that item.</a:t>
            </a:r>
          </a:p>
          <a:p>
            <a:pPr lvl="1"/>
            <a:r>
              <a:rPr lang="en-US" sz="2400" dirty="0" smtClean="0"/>
              <a:t>For user id, get user data and item titles liked by that user. </a:t>
            </a:r>
            <a:endParaRPr lang="en-US" sz="2400" dirty="0"/>
          </a:p>
        </p:txBody>
      </p:sp>
      <p:pic>
        <p:nvPicPr>
          <p:cNvPr id="4" name="Picture 3" descr="option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451" y="3810000"/>
            <a:ext cx="5481549" cy="27553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 needs to do this calculation</a:t>
            </a:r>
          </a:p>
          <a:p>
            <a:pPr lvl="1"/>
            <a:r>
              <a:rPr lang="en-US" dirty="0" smtClean="0"/>
              <a:t>Needs to </a:t>
            </a:r>
            <a:r>
              <a:rPr lang="en-US" dirty="0" smtClean="0"/>
              <a:t>understand query </a:t>
            </a:r>
            <a:r>
              <a:rPr lang="en-US" dirty="0" smtClean="0"/>
              <a:t>workload</a:t>
            </a:r>
          </a:p>
          <a:p>
            <a:pPr lvl="1"/>
            <a:r>
              <a:rPr lang="en-US" dirty="0" smtClean="0"/>
              <a:t>Perform complicated cost-benefit analysis</a:t>
            </a:r>
          </a:p>
          <a:p>
            <a:r>
              <a:rPr lang="en-US" dirty="0" smtClean="0"/>
              <a:t>Have automated way to do this</a:t>
            </a:r>
          </a:p>
          <a:p>
            <a:pPr lvl="1"/>
            <a:r>
              <a:rPr lang="en-US" dirty="0" smtClean="0"/>
              <a:t>Given SQL query workload and data model</a:t>
            </a:r>
          </a:p>
          <a:p>
            <a:pPr lvl="1"/>
            <a:r>
              <a:rPr lang="en-US" dirty="0" smtClean="0"/>
              <a:t>Give optimal configuration </a:t>
            </a:r>
            <a:r>
              <a:rPr lang="en-US" dirty="0" smtClean="0"/>
              <a:t>for </a:t>
            </a:r>
            <a:r>
              <a:rPr lang="en-US" dirty="0" err="1" smtClean="0"/>
              <a:t>NoSQL</a:t>
            </a:r>
            <a:r>
              <a:rPr lang="en-US" dirty="0" smtClean="0"/>
              <a:t> system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Naive way to approach problem:</a:t>
            </a:r>
          </a:p>
          <a:p>
            <a:pPr lvl="1"/>
            <a:r>
              <a:rPr lang="en-US" dirty="0" smtClean="0"/>
              <a:t>Enumerate all possible column combinations</a:t>
            </a:r>
          </a:p>
          <a:p>
            <a:pPr lvl="1"/>
            <a:r>
              <a:rPr lang="en-US" dirty="0" smtClean="0"/>
              <a:t>Pick some k</a:t>
            </a:r>
            <a:r>
              <a:rPr lang="en-US" dirty="0"/>
              <a:t>-</a:t>
            </a:r>
            <a:r>
              <a:rPr lang="en-US" dirty="0" smtClean="0"/>
              <a:t>best as de-normalized data</a:t>
            </a:r>
          </a:p>
          <a:p>
            <a:pPr lvl="1"/>
            <a:r>
              <a:rPr lang="en-US" dirty="0" smtClean="0"/>
              <a:t>Expensive  </a:t>
            </a:r>
            <a:r>
              <a:rPr lang="en-US" dirty="0" smtClean="0">
                <a:latin typeface="Calibri"/>
                <a:cs typeface="Calibri"/>
              </a:rPr>
              <a:t>̴</a:t>
            </a:r>
            <a:r>
              <a:rPr lang="en-US" dirty="0" smtClean="0"/>
              <a:t>2^N where N is number of columns</a:t>
            </a:r>
          </a:p>
          <a:p>
            <a:r>
              <a:rPr lang="en-US" dirty="0" smtClean="0"/>
              <a:t>Do this approximately: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Agrawal</a:t>
            </a:r>
            <a:r>
              <a:rPr lang="en-US" dirty="0" smtClean="0"/>
              <a:t>, </a:t>
            </a:r>
            <a:r>
              <a:rPr lang="en-US" dirty="0" err="1" smtClean="0"/>
              <a:t>Chaudhuri</a:t>
            </a:r>
            <a:r>
              <a:rPr lang="en-US" dirty="0" smtClean="0"/>
              <a:t>, </a:t>
            </a:r>
            <a:r>
              <a:rPr lang="en-US" dirty="0" err="1" smtClean="0"/>
              <a:t>Narasayya</a:t>
            </a:r>
            <a:r>
              <a:rPr lang="en-US" dirty="0" smtClean="0"/>
              <a:t> 2000]</a:t>
            </a:r>
          </a:p>
          <a:p>
            <a:pPr lvl="1"/>
            <a:r>
              <a:rPr lang="en-US" dirty="0" smtClean="0"/>
              <a:t>Have heuristic to get “interesting” column combinations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Column 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consider column combinations existing in queries</a:t>
            </a:r>
          </a:p>
          <a:p>
            <a:r>
              <a:rPr lang="en-US" dirty="0" smtClean="0"/>
              <a:t>Start with column combinations of size 1 and work your way up</a:t>
            </a:r>
          </a:p>
          <a:p>
            <a:r>
              <a:rPr lang="en-US" dirty="0" smtClean="0"/>
              <a:t>Each column combination will exist in some amount of queries</a:t>
            </a:r>
          </a:p>
          <a:p>
            <a:pPr lvl="1"/>
            <a:r>
              <a:rPr lang="en-US" dirty="0" smtClean="0"/>
              <a:t>Have baseline for how expensive these queries are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pic>
        <p:nvPicPr>
          <p:cNvPr id="1026" name="Picture 2" descr="C:\cygwin\home\hissar\acads\fall13\518\project\COS-518-Project\data\candidate-subsets-vs-workload-siz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85130"/>
            <a:ext cx="6160783" cy="432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14400" y="58674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Naïve approach results </a:t>
            </a:r>
            <a:r>
              <a:rPr lang="en-US" dirty="0" smtClean="0"/>
              <a:t>in 1023 candidates irrespective of the workload size.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527</Words>
  <Application>Microsoft Office PowerPoint</Application>
  <PresentationFormat>On-screen Show (4:3)</PresentationFormat>
  <Paragraphs>110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Automated Data Configuration for NoSQL Systems </vt:lpstr>
      <vt:lpstr>Motivation</vt:lpstr>
      <vt:lpstr>Motivation cont.</vt:lpstr>
      <vt:lpstr>Motivation cont.</vt:lpstr>
      <vt:lpstr>De-normalization example</vt:lpstr>
      <vt:lpstr>Motivation cont.</vt:lpstr>
      <vt:lpstr>System Overview</vt:lpstr>
      <vt:lpstr>Picking Column Combinations</vt:lpstr>
      <vt:lpstr>Performance</vt:lpstr>
      <vt:lpstr>Picking best combinations</vt:lpstr>
      <vt:lpstr>Heuristic Cost Model</vt:lpstr>
      <vt:lpstr>Demo </vt:lpstr>
      <vt:lpstr>Results </vt:lpstr>
      <vt:lpstr>Results </vt:lpstr>
      <vt:lpstr>Results 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Data Configuration for NoSQL Systems </dc:title>
  <dc:creator>Sachin Ravi</dc:creator>
  <cp:lastModifiedBy>hissar</cp:lastModifiedBy>
  <cp:revision>120</cp:revision>
  <dcterms:created xsi:type="dcterms:W3CDTF">2013-12-10T15:11:34Z</dcterms:created>
  <dcterms:modified xsi:type="dcterms:W3CDTF">2013-12-11T20:46:26Z</dcterms:modified>
</cp:coreProperties>
</file>