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438912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424">
          <p15:clr>
            <a:srgbClr val="A4A3A4"/>
          </p15:clr>
        </p15:guide>
        <p15:guide id="2" orient="horz" pos="384">
          <p15:clr>
            <a:srgbClr val="A4A3A4"/>
          </p15:clr>
        </p15:guide>
        <p15:guide id="3" orient="horz" pos="26880">
          <p15:clr>
            <a:srgbClr val="A4A3A4"/>
          </p15:clr>
        </p15:guide>
        <p15:guide id="4" orient="horz">
          <p15:clr>
            <a:srgbClr val="A4A3A4"/>
          </p15:clr>
        </p15:guide>
        <p15:guide id="5" pos="581">
          <p15:clr>
            <a:srgbClr val="A4A3A4"/>
          </p15:clr>
        </p15:guide>
        <p15:guide id="6" pos="2714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4706" autoAdjust="0"/>
  </p:normalViewPr>
  <p:slideViewPr>
    <p:cSldViewPr snapToGrid="0" snapToObjects="1" showGuides="1">
      <p:cViewPr>
        <p:scale>
          <a:sx n="14" d="100"/>
          <a:sy n="14" d="100"/>
        </p:scale>
        <p:origin x="-2528" y="56"/>
      </p:cViewPr>
      <p:guideLst>
        <p:guide orient="horz" pos="4424"/>
        <p:guide orient="horz" pos="384"/>
        <p:guide orient="horz" pos="26880"/>
        <p:guide orient="horz"/>
        <p:guide pos="581"/>
        <p:guide pos="271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5/12/14</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2073006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2" y="7020986"/>
            <a:ext cx="20713697"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8950018"/>
            <a:ext cx="2071875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22258339" y="7020986"/>
            <a:ext cx="20713429"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2258339" y="7834424"/>
            <a:ext cx="20713429"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258339" y="18973168"/>
            <a:ext cx="2070773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2250400" y="19786603"/>
            <a:ext cx="20715677"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274396" y="34239202"/>
            <a:ext cx="2069737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2258339" y="35073145"/>
            <a:ext cx="2070773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9" y="19821103"/>
            <a:ext cx="207318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81"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2"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8"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7777274"/>
            <a:ext cx="13591277"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7020986"/>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23826027"/>
            <a:ext cx="1359286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22990632"/>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8176914"/>
            <a:ext cx="1357153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7431210"/>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7787858"/>
            <a:ext cx="1357153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5866" y="7020986"/>
            <a:ext cx="13579475"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2" y="7020986"/>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2" y="7777274"/>
            <a:ext cx="1357602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2" y="2294782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1" y="23704107"/>
            <a:ext cx="1358106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2" y="3423920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3" y="34995490"/>
            <a:ext cx="1358106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10056813"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2" y="7020986"/>
            <a:ext cx="10048875" cy="800211"/>
          </a:xfrm>
          <a:prstGeom prst="rect">
            <a:avLst/>
          </a:prstGeom>
          <a:noFill/>
        </p:spPr>
        <p:txBody>
          <a:bodyPr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9720644"/>
            <a:ext cx="1005840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8950018"/>
            <a:ext cx="1005046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7823840"/>
            <a:ext cx="2072004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7020986"/>
            <a:ext cx="20720050" cy="800211"/>
          </a:xfrm>
          <a:prstGeom prst="rect">
            <a:avLst/>
          </a:prstGeom>
          <a:noFill/>
        </p:spPr>
        <p:txBody>
          <a:bodyPr wrap="square" lIns="91436" tIns="91436" rIns="91436" bIns="91436" anchor="ctr" anchorCtr="0">
            <a:spAutoFit/>
          </a:bodyPr>
          <a:lstStyle>
            <a:lvl1pPr marL="0" indent="0" algn="ctr">
              <a:buNone/>
              <a:tabLst/>
              <a:defRPr sz="40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8913097"/>
            <a:ext cx="207200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8099662"/>
            <a:ext cx="20720050"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24750" y="7020986"/>
            <a:ext cx="1004701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24750" y="7834424"/>
            <a:ext cx="1004701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19030318"/>
            <a:ext cx="1004701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83489" y="19843753"/>
            <a:ext cx="997409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34226502"/>
            <a:ext cx="10047018" cy="1415764"/>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35649083"/>
            <a:ext cx="100520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90"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91"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92" name="Text Placeholder 76"/>
          <p:cNvSpPr>
            <a:spLocks noGrp="1"/>
          </p:cNvSpPr>
          <p:nvPr>
            <p:ph type="body" sz="quarter" idx="178"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966915" y="42924872"/>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922338" y="7010400"/>
            <a:ext cx="20718462" cy="356616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1" name="Rectangle 33"/>
          <p:cNvSpPr>
            <a:spLocks noChangeArrowheads="1"/>
          </p:cNvSpPr>
          <p:nvPr userDrawn="1"/>
        </p:nvSpPr>
        <p:spPr bwMode="auto">
          <a:xfrm>
            <a:off x="22253576" y="7010400"/>
            <a:ext cx="20718462" cy="356616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grpSp>
        <p:nvGrpSpPr>
          <p:cNvPr id="2" name="Group 1"/>
          <p:cNvGrpSpPr/>
          <p:nvPr userDrawn="1"/>
        </p:nvGrpSpPr>
        <p:grpSpPr>
          <a:xfrm>
            <a:off x="-13978626" y="0"/>
            <a:ext cx="13467502" cy="43891200"/>
            <a:chOff x="-13978626" y="0"/>
            <a:chExt cx="13467502" cy="43891200"/>
          </a:xfrm>
        </p:grpSpPr>
        <p:sp>
          <p:nvSpPr>
            <p:cNvPr id="24" name="Rectangle 23"/>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25" name="Straight Connector 24"/>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3531152" y="13393589"/>
              <a:ext cx="1952703" cy="1469032"/>
            </a:xfrm>
            <a:prstGeom prst="rect">
              <a:avLst/>
            </a:prstGeom>
          </p:spPr>
        </p:pic>
        <p:pic>
          <p:nvPicPr>
            <p:cNvPr id="30" name="Picture 29"/>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32" name="Group 31"/>
            <p:cNvGrpSpPr/>
            <p:nvPr userDrawn="1"/>
          </p:nvGrpSpPr>
          <p:grpSpPr>
            <a:xfrm>
              <a:off x="-12090394" y="32335949"/>
              <a:ext cx="9204778" cy="2791162"/>
              <a:chOff x="-4440600" y="12356268"/>
              <a:chExt cx="3470785" cy="1049219"/>
            </a:xfrm>
          </p:grpSpPr>
          <p:grpSp>
            <p:nvGrpSpPr>
              <p:cNvPr id="46" name="Group 45"/>
              <p:cNvGrpSpPr/>
              <p:nvPr userDrawn="1"/>
            </p:nvGrpSpPr>
            <p:grpSpPr>
              <a:xfrm>
                <a:off x="-2753668" y="12400491"/>
                <a:ext cx="624431" cy="880679"/>
                <a:chOff x="-3921471" y="13037088"/>
                <a:chExt cx="779338" cy="1262008"/>
              </a:xfrm>
            </p:grpSpPr>
            <p:pic>
              <p:nvPicPr>
                <p:cNvPr id="52" name="Picture 51"/>
                <p:cNvPicPr>
                  <a:picLocks noChangeAspect="1"/>
                </p:cNvPicPr>
                <p:nvPr userDrawn="1"/>
              </p:nvPicPr>
              <p:blipFill>
                <a:blip r:embed="rId6"/>
                <a:stretch>
                  <a:fillRect/>
                </a:stretch>
              </p:blipFill>
              <p:spPr>
                <a:xfrm>
                  <a:off x="-3910934" y="13037088"/>
                  <a:ext cx="768801" cy="1090857"/>
                </a:xfrm>
                <a:prstGeom prst="rect">
                  <a:avLst/>
                </a:prstGeom>
              </p:spPr>
            </p:pic>
            <p:sp>
              <p:nvSpPr>
                <p:cNvPr id="53" name="TextBox 52"/>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03333" y="12400493"/>
                <a:ext cx="1033518" cy="876416"/>
                <a:chOff x="-2880749" y="13041046"/>
                <a:chExt cx="1420279" cy="1204388"/>
              </a:xfrm>
            </p:grpSpPr>
            <p:pic>
              <p:nvPicPr>
                <p:cNvPr id="50" name="Picture 49"/>
                <p:cNvPicPr>
                  <a:picLocks noChangeAspect="1"/>
                </p:cNvPicPr>
                <p:nvPr userDrawn="1"/>
              </p:nvPicPr>
              <p:blipFill>
                <a:blip r:embed="rId6"/>
                <a:stretch>
                  <a:fillRect/>
                </a:stretch>
              </p:blipFill>
              <p:spPr>
                <a:xfrm>
                  <a:off x="-2880749" y="13041046"/>
                  <a:ext cx="1420279" cy="1029694"/>
                </a:xfrm>
                <a:prstGeom prst="rect">
                  <a:avLst/>
                </a:prstGeom>
              </p:spPr>
            </p:pic>
            <p:sp>
              <p:nvSpPr>
                <p:cNvPr id="51" name="TextBox 50"/>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40600" y="12356268"/>
                <a:ext cx="1098742" cy="847761"/>
              </a:xfrm>
              <a:prstGeom prst="rect">
                <a:avLst/>
              </a:prstGeom>
            </p:spPr>
          </p:pic>
          <p:sp>
            <p:nvSpPr>
              <p:cNvPr id="49" name="TextBox 48"/>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37" name="Group 36"/>
            <p:cNvGrpSpPr/>
            <p:nvPr userDrawn="1"/>
          </p:nvGrpSpPr>
          <p:grpSpPr>
            <a:xfrm>
              <a:off x="-12968586" y="38908539"/>
              <a:ext cx="11394793" cy="2998418"/>
              <a:chOff x="-4754996" y="14609970"/>
              <a:chExt cx="4296559"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915392555"/>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109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137524614"/>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109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41" name="TextBox 40"/>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3" name="Group 2"/>
          <p:cNvGrpSpPr/>
          <p:nvPr userDrawn="1"/>
        </p:nvGrpSpPr>
        <p:grpSpPr>
          <a:xfrm>
            <a:off x="44402324" y="-5404"/>
            <a:ext cx="13516287" cy="43896604"/>
            <a:chOff x="44402324" y="-5404"/>
            <a:chExt cx="13516287" cy="43896604"/>
          </a:xfrm>
        </p:grpSpPr>
        <p:sp>
          <p:nvSpPr>
            <p:cNvPr id="55" name="Rectangle 54"/>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29154938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109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913105229"/>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109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59" name="Group 58"/>
            <p:cNvGrpSpPr/>
            <p:nvPr userDrawn="1"/>
          </p:nvGrpSpPr>
          <p:grpSpPr>
            <a:xfrm>
              <a:off x="44804763" y="39613970"/>
              <a:ext cx="12651307" cy="1546389"/>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781178" y="4291842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Rectangle 33"/>
          <p:cNvSpPr>
            <a:spLocks noChangeArrowheads="1"/>
          </p:cNvSpPr>
          <p:nvPr/>
        </p:nvSpPr>
        <p:spPr bwMode="auto">
          <a:xfrm>
            <a:off x="934199"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33"/>
          <p:cNvSpPr>
            <a:spLocks noChangeArrowheads="1"/>
          </p:cNvSpPr>
          <p:nvPr userDrawn="1"/>
        </p:nvSpPr>
        <p:spPr bwMode="auto">
          <a:xfrm>
            <a:off x="15152915"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8" name="Rectangle 33"/>
          <p:cNvSpPr>
            <a:spLocks noChangeArrowheads="1"/>
          </p:cNvSpPr>
          <p:nvPr userDrawn="1"/>
        </p:nvSpPr>
        <p:spPr bwMode="auto">
          <a:xfrm>
            <a:off x="29371631"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grpSp>
        <p:nvGrpSpPr>
          <p:cNvPr id="37" name="Group 36"/>
          <p:cNvGrpSpPr/>
          <p:nvPr userDrawn="1"/>
        </p:nvGrpSpPr>
        <p:grpSpPr>
          <a:xfrm>
            <a:off x="-13978626" y="0"/>
            <a:ext cx="13467502" cy="43891200"/>
            <a:chOff x="-13978626" y="0"/>
            <a:chExt cx="13467502" cy="43891200"/>
          </a:xfrm>
        </p:grpSpPr>
        <p:sp>
          <p:nvSpPr>
            <p:cNvPr id="38" name="Rectangle 37"/>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39" name="Straight Connector 38"/>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userDrawn="1"/>
          </p:nvPicPr>
          <p:blipFill>
            <a:blip r:embed="rId4"/>
            <a:stretch>
              <a:fillRect/>
            </a:stretch>
          </p:blipFill>
          <p:spPr>
            <a:xfrm>
              <a:off x="-13531152" y="13393589"/>
              <a:ext cx="1952703" cy="1469032"/>
            </a:xfrm>
            <a:prstGeom prst="rect">
              <a:avLst/>
            </a:prstGeom>
          </p:spPr>
        </p:pic>
        <p:pic>
          <p:nvPicPr>
            <p:cNvPr id="47" name="Picture 46"/>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8" name="Group 47"/>
            <p:cNvGrpSpPr/>
            <p:nvPr userDrawn="1"/>
          </p:nvGrpSpPr>
          <p:grpSpPr>
            <a:xfrm>
              <a:off x="-12090394" y="32335949"/>
              <a:ext cx="9204778" cy="2791162"/>
              <a:chOff x="-4440600" y="12356268"/>
              <a:chExt cx="3470785" cy="1049219"/>
            </a:xfrm>
          </p:grpSpPr>
          <p:grpSp>
            <p:nvGrpSpPr>
              <p:cNvPr id="72" name="Group 71"/>
              <p:cNvGrpSpPr/>
              <p:nvPr userDrawn="1"/>
            </p:nvGrpSpPr>
            <p:grpSpPr>
              <a:xfrm>
                <a:off x="-2753668" y="12400491"/>
                <a:ext cx="624431" cy="880679"/>
                <a:chOff x="-3921471" y="13037088"/>
                <a:chExt cx="779338" cy="1262008"/>
              </a:xfrm>
            </p:grpSpPr>
            <p:pic>
              <p:nvPicPr>
                <p:cNvPr id="78" name="Picture 77"/>
                <p:cNvPicPr>
                  <a:picLocks noChangeAspect="1"/>
                </p:cNvPicPr>
                <p:nvPr userDrawn="1"/>
              </p:nvPicPr>
              <p:blipFill>
                <a:blip r:embed="rId6"/>
                <a:stretch>
                  <a:fillRect/>
                </a:stretch>
              </p:blipFill>
              <p:spPr>
                <a:xfrm>
                  <a:off x="-3910934" y="13037088"/>
                  <a:ext cx="768801" cy="1090857"/>
                </a:xfrm>
                <a:prstGeom prst="rect">
                  <a:avLst/>
                </a:prstGeom>
              </p:spPr>
            </p:pic>
            <p:sp>
              <p:nvSpPr>
                <p:cNvPr id="79" name="TextBox 78"/>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73" name="Group 72"/>
              <p:cNvGrpSpPr/>
              <p:nvPr userDrawn="1"/>
            </p:nvGrpSpPr>
            <p:grpSpPr>
              <a:xfrm>
                <a:off x="-2003333" y="12400493"/>
                <a:ext cx="1033518" cy="876416"/>
                <a:chOff x="-2880749" y="13041046"/>
                <a:chExt cx="1420279" cy="1204388"/>
              </a:xfrm>
            </p:grpSpPr>
            <p:pic>
              <p:nvPicPr>
                <p:cNvPr id="76" name="Picture 75"/>
                <p:cNvPicPr>
                  <a:picLocks noChangeAspect="1"/>
                </p:cNvPicPr>
                <p:nvPr userDrawn="1"/>
              </p:nvPicPr>
              <p:blipFill>
                <a:blip r:embed="rId6"/>
                <a:stretch>
                  <a:fillRect/>
                </a:stretch>
              </p:blipFill>
              <p:spPr>
                <a:xfrm>
                  <a:off x="-2880749" y="13041046"/>
                  <a:ext cx="1420279" cy="1029694"/>
                </a:xfrm>
                <a:prstGeom prst="rect">
                  <a:avLst/>
                </a:prstGeom>
              </p:spPr>
            </p:pic>
            <p:sp>
              <p:nvSpPr>
                <p:cNvPr id="77" name="TextBox 76"/>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74" name="Picture 73"/>
              <p:cNvPicPr>
                <a:picLocks noChangeAspect="1"/>
              </p:cNvPicPr>
              <p:nvPr userDrawn="1"/>
            </p:nvPicPr>
            <p:blipFill>
              <a:blip r:embed="rId7"/>
              <a:stretch>
                <a:fillRect/>
              </a:stretch>
            </p:blipFill>
            <p:spPr>
              <a:xfrm>
                <a:off x="-4440600" y="12356268"/>
                <a:ext cx="1098742" cy="847761"/>
              </a:xfrm>
              <a:prstGeom prst="rect">
                <a:avLst/>
              </a:prstGeom>
            </p:spPr>
          </p:pic>
          <p:sp>
            <p:nvSpPr>
              <p:cNvPr id="75" name="TextBox 74"/>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67" name="Group 66"/>
            <p:cNvGrpSpPr/>
            <p:nvPr userDrawn="1"/>
          </p:nvGrpSpPr>
          <p:grpSpPr>
            <a:xfrm>
              <a:off x="-12968586" y="38908539"/>
              <a:ext cx="11394793" cy="2998418"/>
              <a:chOff x="-4754996" y="14609970"/>
              <a:chExt cx="4296559" cy="1127128"/>
            </a:xfrm>
          </p:grpSpPr>
          <p:graphicFrame>
            <p:nvGraphicFramePr>
              <p:cNvPr id="68" name="Object 67"/>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211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9" name="Object 68"/>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211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70" name="TextBox 69"/>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71" name="TextBox 70"/>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81" name="Group 80"/>
          <p:cNvGrpSpPr/>
          <p:nvPr userDrawn="1"/>
        </p:nvGrpSpPr>
        <p:grpSpPr>
          <a:xfrm>
            <a:off x="44402324" y="-5404"/>
            <a:ext cx="13516287" cy="43896604"/>
            <a:chOff x="44402324" y="-5404"/>
            <a:chExt cx="13516287" cy="43896604"/>
          </a:xfrm>
        </p:grpSpPr>
        <p:sp>
          <p:nvSpPr>
            <p:cNvPr id="82" name="Rectangle 81"/>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3" name="Object 82"/>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211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4" name="Picture 83"/>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5" name="Object 84"/>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211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6" name="Group 85"/>
            <p:cNvGrpSpPr/>
            <p:nvPr userDrawn="1"/>
          </p:nvGrpSpPr>
          <p:grpSpPr>
            <a:xfrm>
              <a:off x="44804763" y="39613970"/>
              <a:ext cx="12651307" cy="1546389"/>
              <a:chOff x="44200453" y="28362386"/>
              <a:chExt cx="9771399" cy="1090622"/>
            </a:xfrm>
          </p:grpSpPr>
          <p:sp>
            <p:nvSpPr>
              <p:cNvPr id="88" name="Rounded Rectangle 87"/>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90" name="TextBox 89"/>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7" name="TextBox 86"/>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0" y="7010400"/>
            <a:ext cx="42057638" cy="35661600"/>
          </a:xfrm>
          <a:prstGeom prst="roundRect">
            <a:avLst>
              <a:gd name="adj" fmla="val 213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843091" y="4297207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5" name="Group 34"/>
          <p:cNvGrpSpPr/>
          <p:nvPr userDrawn="1"/>
        </p:nvGrpSpPr>
        <p:grpSpPr>
          <a:xfrm>
            <a:off x="-13978626" y="0"/>
            <a:ext cx="13467502" cy="43891200"/>
            <a:chOff x="-13978626" y="0"/>
            <a:chExt cx="13467502" cy="43891200"/>
          </a:xfrm>
        </p:grpSpPr>
        <p:sp>
          <p:nvSpPr>
            <p:cNvPr id="36" name="Rectangle 35"/>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37" name="Straight Connector 36"/>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4"/>
            <a:stretch>
              <a:fillRect/>
            </a:stretch>
          </p:blipFill>
          <p:spPr>
            <a:xfrm>
              <a:off x="-13531152" y="13393589"/>
              <a:ext cx="1952703" cy="1469032"/>
            </a:xfrm>
            <a:prstGeom prst="rect">
              <a:avLst/>
            </a:prstGeom>
          </p:spPr>
        </p:pic>
        <p:pic>
          <p:nvPicPr>
            <p:cNvPr id="39" name="Picture 38"/>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5" name="Group 44"/>
            <p:cNvGrpSpPr/>
            <p:nvPr userDrawn="1"/>
          </p:nvGrpSpPr>
          <p:grpSpPr>
            <a:xfrm>
              <a:off x="-12090394" y="32335949"/>
              <a:ext cx="9204778" cy="2791162"/>
              <a:chOff x="-4440600" y="12356268"/>
              <a:chExt cx="3470785" cy="1049219"/>
            </a:xfrm>
          </p:grpSpPr>
          <p:grpSp>
            <p:nvGrpSpPr>
              <p:cNvPr id="70" name="Group 69"/>
              <p:cNvGrpSpPr/>
              <p:nvPr userDrawn="1"/>
            </p:nvGrpSpPr>
            <p:grpSpPr>
              <a:xfrm>
                <a:off x="-2753668" y="12400491"/>
                <a:ext cx="624431" cy="880679"/>
                <a:chOff x="-3921471" y="13037088"/>
                <a:chExt cx="779338" cy="1262008"/>
              </a:xfrm>
            </p:grpSpPr>
            <p:pic>
              <p:nvPicPr>
                <p:cNvPr id="76" name="Picture 75"/>
                <p:cNvPicPr>
                  <a:picLocks noChangeAspect="1"/>
                </p:cNvPicPr>
                <p:nvPr userDrawn="1"/>
              </p:nvPicPr>
              <p:blipFill>
                <a:blip r:embed="rId6"/>
                <a:stretch>
                  <a:fillRect/>
                </a:stretch>
              </p:blipFill>
              <p:spPr>
                <a:xfrm>
                  <a:off x="-3910934" y="13037088"/>
                  <a:ext cx="768801" cy="1090857"/>
                </a:xfrm>
                <a:prstGeom prst="rect">
                  <a:avLst/>
                </a:prstGeom>
              </p:spPr>
            </p:pic>
            <p:sp>
              <p:nvSpPr>
                <p:cNvPr id="77" name="TextBox 76"/>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71" name="Group 70"/>
              <p:cNvGrpSpPr/>
              <p:nvPr userDrawn="1"/>
            </p:nvGrpSpPr>
            <p:grpSpPr>
              <a:xfrm>
                <a:off x="-2003333" y="12400493"/>
                <a:ext cx="1033518" cy="876416"/>
                <a:chOff x="-2880749" y="13041046"/>
                <a:chExt cx="1420279" cy="1204388"/>
              </a:xfrm>
            </p:grpSpPr>
            <p:pic>
              <p:nvPicPr>
                <p:cNvPr id="74" name="Picture 73"/>
                <p:cNvPicPr>
                  <a:picLocks noChangeAspect="1"/>
                </p:cNvPicPr>
                <p:nvPr userDrawn="1"/>
              </p:nvPicPr>
              <p:blipFill>
                <a:blip r:embed="rId6"/>
                <a:stretch>
                  <a:fillRect/>
                </a:stretch>
              </p:blipFill>
              <p:spPr>
                <a:xfrm>
                  <a:off x="-2880749" y="13041046"/>
                  <a:ext cx="1420279" cy="1029694"/>
                </a:xfrm>
                <a:prstGeom prst="rect">
                  <a:avLst/>
                </a:prstGeom>
              </p:spPr>
            </p:pic>
            <p:sp>
              <p:nvSpPr>
                <p:cNvPr id="75" name="TextBox 74"/>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72" name="Picture 71"/>
              <p:cNvPicPr>
                <a:picLocks noChangeAspect="1"/>
              </p:cNvPicPr>
              <p:nvPr userDrawn="1"/>
            </p:nvPicPr>
            <p:blipFill>
              <a:blip r:embed="rId7"/>
              <a:stretch>
                <a:fillRect/>
              </a:stretch>
            </p:blipFill>
            <p:spPr>
              <a:xfrm>
                <a:off x="-4440600" y="12356268"/>
                <a:ext cx="1098742" cy="847761"/>
              </a:xfrm>
              <a:prstGeom prst="rect">
                <a:avLst/>
              </a:prstGeom>
            </p:spPr>
          </p:pic>
          <p:sp>
            <p:nvSpPr>
              <p:cNvPr id="73" name="TextBox 72"/>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46" name="Group 45"/>
            <p:cNvGrpSpPr/>
            <p:nvPr userDrawn="1"/>
          </p:nvGrpSpPr>
          <p:grpSpPr>
            <a:xfrm>
              <a:off x="-12968586" y="38908539"/>
              <a:ext cx="11394793" cy="2998418"/>
              <a:chOff x="-4754996" y="14609970"/>
              <a:chExt cx="4296559" cy="1127128"/>
            </a:xfrm>
          </p:grpSpPr>
          <p:graphicFrame>
            <p:nvGraphicFramePr>
              <p:cNvPr id="66" name="Object 65"/>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313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314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68" name="TextBox 67"/>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9" name="TextBox 68"/>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78" name="Group 77"/>
          <p:cNvGrpSpPr/>
          <p:nvPr userDrawn="1"/>
        </p:nvGrpSpPr>
        <p:grpSpPr>
          <a:xfrm>
            <a:off x="44402324" y="-5404"/>
            <a:ext cx="13516287" cy="43896604"/>
            <a:chOff x="44402324" y="-5404"/>
            <a:chExt cx="13516287" cy="43896604"/>
          </a:xfrm>
        </p:grpSpPr>
        <p:sp>
          <p:nvSpPr>
            <p:cNvPr id="79" name="Rectangle 78"/>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0" name="Object 79"/>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314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1" name="Picture 80"/>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2" name="Object 81"/>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314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3" name="Group 82"/>
            <p:cNvGrpSpPr/>
            <p:nvPr userDrawn="1"/>
          </p:nvGrpSpPr>
          <p:grpSpPr>
            <a:xfrm>
              <a:off x="44804763" y="39613970"/>
              <a:ext cx="12651307" cy="1546389"/>
              <a:chOff x="44200453" y="28362386"/>
              <a:chExt cx="9771399" cy="1090622"/>
            </a:xfrm>
          </p:grpSpPr>
          <p:sp>
            <p:nvSpPr>
              <p:cNvPr id="85" name="Rounded Rectangle 84"/>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87" name="TextBox 86"/>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4" name="TextBox 83"/>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 Placeholder 351"/>
          <p:cNvSpPr>
            <a:spLocks noGrp="1"/>
          </p:cNvSpPr>
          <p:nvPr>
            <p:ph type="body" sz="quarter" idx="10"/>
          </p:nvPr>
        </p:nvSpPr>
        <p:spPr>
          <a:xfrm>
            <a:off x="904186" y="7777274"/>
            <a:ext cx="13591277" cy="1769693"/>
          </a:xfrm>
        </p:spPr>
        <p:txBody>
          <a:bodyPr/>
          <a:lstStyle/>
          <a:p>
            <a:pPr marL="342900" indent="-342900">
              <a:buFont typeface="Arial"/>
              <a:buChar char="•"/>
            </a:pPr>
            <a:r>
              <a:rPr lang="en-US" dirty="0" smtClean="0"/>
              <a:t>Smart</a:t>
            </a:r>
            <a:r>
              <a:rPr lang="en-US" dirty="0" smtClean="0"/>
              <a:t>phone </a:t>
            </a:r>
            <a:r>
              <a:rPr lang="en-US" dirty="0"/>
              <a:t>a</a:t>
            </a:r>
            <a:r>
              <a:rPr lang="en-US" dirty="0" smtClean="0"/>
              <a:t>ccelerometers do not require explicit user permissions</a:t>
            </a:r>
          </a:p>
          <a:p>
            <a:pPr marL="342900" indent="-342900">
              <a:buFont typeface="Arial"/>
              <a:buChar char="•"/>
            </a:pPr>
            <a:r>
              <a:rPr lang="en-US" dirty="0" smtClean="0"/>
              <a:t>Smartphones are often placed next to the user’s laptop or keyboard</a:t>
            </a:r>
          </a:p>
          <a:p>
            <a:pPr marL="342900" indent="-342900">
              <a:buFont typeface="Arial"/>
              <a:buChar char="•"/>
            </a:pPr>
            <a:r>
              <a:rPr lang="en-US" dirty="0" smtClean="0"/>
              <a:t>Malicious applications can recover text by </a:t>
            </a:r>
            <a:r>
              <a:rPr lang="en-US" dirty="0" smtClean="0"/>
              <a:t>identifying signals from different keystrokes</a:t>
            </a:r>
          </a:p>
        </p:txBody>
      </p:sp>
      <p:sp>
        <p:nvSpPr>
          <p:cNvPr id="353" name="Text Placeholder 352"/>
          <p:cNvSpPr>
            <a:spLocks noGrp="1"/>
          </p:cNvSpPr>
          <p:nvPr>
            <p:ph type="body" sz="quarter" idx="11"/>
          </p:nvPr>
        </p:nvSpPr>
        <p:spPr/>
        <p:txBody>
          <a:bodyPr/>
          <a:lstStyle/>
          <a:p>
            <a:r>
              <a:rPr lang="en-US" dirty="0" smtClean="0"/>
              <a:t>Threat Model</a:t>
            </a:r>
            <a:endParaRPr lang="en-US" dirty="0"/>
          </a:p>
        </p:txBody>
      </p:sp>
      <p:sp>
        <p:nvSpPr>
          <p:cNvPr id="355" name="Text Placeholder 354"/>
          <p:cNvSpPr>
            <a:spLocks noGrp="1"/>
          </p:cNvSpPr>
          <p:nvPr>
            <p:ph type="body" sz="quarter" idx="19"/>
          </p:nvPr>
        </p:nvSpPr>
        <p:spPr/>
        <p:txBody>
          <a:bodyPr/>
          <a:lstStyle/>
          <a:p>
            <a:endParaRPr lang="en-US"/>
          </a:p>
        </p:txBody>
      </p:sp>
      <p:sp>
        <p:nvSpPr>
          <p:cNvPr id="356" name="Text Placeholder 355"/>
          <p:cNvSpPr>
            <a:spLocks noGrp="1"/>
          </p:cNvSpPr>
          <p:nvPr>
            <p:ph type="body" sz="quarter" idx="20"/>
          </p:nvPr>
        </p:nvSpPr>
        <p:spPr/>
        <p:txBody>
          <a:bodyPr/>
          <a:lstStyle/>
          <a:p>
            <a:endParaRPr lang="en-US"/>
          </a:p>
        </p:txBody>
      </p:sp>
      <p:sp>
        <p:nvSpPr>
          <p:cNvPr id="357" name="Text Placeholder 356"/>
          <p:cNvSpPr>
            <a:spLocks noGrp="1"/>
          </p:cNvSpPr>
          <p:nvPr>
            <p:ph type="body" sz="quarter" idx="21"/>
          </p:nvPr>
        </p:nvSpPr>
        <p:spPr/>
        <p:txBody>
          <a:bodyPr/>
          <a:lstStyle/>
          <a:p>
            <a:endParaRPr lang="en-US"/>
          </a:p>
        </p:txBody>
      </p:sp>
      <p:sp>
        <p:nvSpPr>
          <p:cNvPr id="358" name="Text Placeholder 357"/>
          <p:cNvSpPr>
            <a:spLocks noGrp="1"/>
          </p:cNvSpPr>
          <p:nvPr>
            <p:ph type="body" sz="quarter" idx="22"/>
          </p:nvPr>
        </p:nvSpPr>
        <p:spPr/>
        <p:txBody>
          <a:bodyPr/>
          <a:lstStyle/>
          <a:p>
            <a:endParaRPr lang="en-US"/>
          </a:p>
        </p:txBody>
      </p:sp>
      <p:sp>
        <p:nvSpPr>
          <p:cNvPr id="359" name="Text Placeholder 358"/>
          <p:cNvSpPr>
            <a:spLocks noGrp="1"/>
          </p:cNvSpPr>
          <p:nvPr>
            <p:ph type="body" sz="quarter" idx="23"/>
          </p:nvPr>
        </p:nvSpPr>
        <p:spPr/>
        <p:txBody>
          <a:bodyPr/>
          <a:lstStyle/>
          <a:p>
            <a:endParaRPr lang="en-US" dirty="0"/>
          </a:p>
        </p:txBody>
      </p:sp>
      <p:sp>
        <p:nvSpPr>
          <p:cNvPr id="360" name="Text Placeholder 359"/>
          <p:cNvSpPr>
            <a:spLocks noGrp="1"/>
          </p:cNvSpPr>
          <p:nvPr>
            <p:ph type="body" sz="quarter" idx="24"/>
          </p:nvPr>
        </p:nvSpPr>
        <p:spPr/>
        <p:txBody>
          <a:bodyPr/>
          <a:lstStyle/>
          <a:p>
            <a:r>
              <a:rPr lang="en-US" dirty="0" smtClean="0"/>
              <a:t>Data Processing Architecture</a:t>
            </a:r>
            <a:endParaRPr lang="en-US" dirty="0"/>
          </a:p>
        </p:txBody>
      </p:sp>
      <p:sp>
        <p:nvSpPr>
          <p:cNvPr id="361" name="Text Placeholder 360"/>
          <p:cNvSpPr>
            <a:spLocks noGrp="1"/>
          </p:cNvSpPr>
          <p:nvPr>
            <p:ph type="body" sz="quarter" idx="25"/>
          </p:nvPr>
        </p:nvSpPr>
        <p:spPr/>
        <p:txBody>
          <a:bodyPr/>
          <a:lstStyle/>
          <a:p>
            <a:endParaRPr lang="en-US"/>
          </a:p>
        </p:txBody>
      </p:sp>
      <p:sp>
        <p:nvSpPr>
          <p:cNvPr id="362" name="Text Placeholder 361"/>
          <p:cNvSpPr>
            <a:spLocks noGrp="1"/>
          </p:cNvSpPr>
          <p:nvPr>
            <p:ph type="body" sz="quarter" idx="26"/>
          </p:nvPr>
        </p:nvSpPr>
        <p:spPr/>
        <p:txBody>
          <a:bodyPr/>
          <a:lstStyle/>
          <a:p>
            <a:endParaRPr lang="en-US"/>
          </a:p>
        </p:txBody>
      </p:sp>
      <p:sp>
        <p:nvSpPr>
          <p:cNvPr id="363" name="Text Placeholder 362"/>
          <p:cNvSpPr>
            <a:spLocks noGrp="1"/>
          </p:cNvSpPr>
          <p:nvPr>
            <p:ph type="body" sz="quarter" idx="27"/>
          </p:nvPr>
        </p:nvSpPr>
        <p:spPr/>
        <p:txBody>
          <a:bodyPr/>
          <a:lstStyle/>
          <a:p>
            <a:endParaRPr lang="en-US"/>
          </a:p>
        </p:txBody>
      </p:sp>
      <p:sp>
        <p:nvSpPr>
          <p:cNvPr id="364" name="Text Placeholder 363"/>
          <p:cNvSpPr>
            <a:spLocks noGrp="1"/>
          </p:cNvSpPr>
          <p:nvPr>
            <p:ph type="body" sz="quarter" idx="28"/>
          </p:nvPr>
        </p:nvSpPr>
        <p:spPr/>
        <p:txBody>
          <a:bodyPr/>
          <a:lstStyle/>
          <a:p>
            <a:endParaRPr lang="en-US"/>
          </a:p>
        </p:txBody>
      </p:sp>
      <p:sp>
        <p:nvSpPr>
          <p:cNvPr id="365" name="Text Placeholder 364"/>
          <p:cNvSpPr>
            <a:spLocks noGrp="1"/>
          </p:cNvSpPr>
          <p:nvPr>
            <p:ph type="body" sz="quarter" idx="29"/>
          </p:nvPr>
        </p:nvSpPr>
        <p:spPr/>
        <p:txBody>
          <a:bodyPr/>
          <a:lstStyle/>
          <a:p>
            <a:endParaRPr lang="en-US"/>
          </a:p>
        </p:txBody>
      </p:sp>
      <p:sp>
        <p:nvSpPr>
          <p:cNvPr id="366" name="Text Placeholder 365"/>
          <p:cNvSpPr>
            <a:spLocks noGrp="1"/>
          </p:cNvSpPr>
          <p:nvPr>
            <p:ph type="body" sz="quarter" idx="30"/>
          </p:nvPr>
        </p:nvSpPr>
        <p:spPr/>
        <p:txBody>
          <a:bodyPr/>
          <a:lstStyle/>
          <a:p>
            <a:endParaRPr lang="en-US"/>
          </a:p>
        </p:txBody>
      </p:sp>
      <p:sp>
        <p:nvSpPr>
          <p:cNvPr id="404" name="Text Placeholder 403"/>
          <p:cNvSpPr>
            <a:spLocks noGrp="1"/>
          </p:cNvSpPr>
          <p:nvPr>
            <p:ph type="body" sz="quarter" idx="150"/>
          </p:nvPr>
        </p:nvSpPr>
        <p:spPr/>
        <p:txBody>
          <a:bodyPr/>
          <a:lstStyle/>
          <a:p>
            <a:r>
              <a:rPr lang="en-US" dirty="0" smtClean="0"/>
              <a:t>Princeton University</a:t>
            </a:r>
            <a:endParaRPr lang="en-US" dirty="0"/>
          </a:p>
        </p:txBody>
      </p:sp>
      <p:sp>
        <p:nvSpPr>
          <p:cNvPr id="405" name="Text Placeholder 404"/>
          <p:cNvSpPr>
            <a:spLocks noGrp="1"/>
          </p:cNvSpPr>
          <p:nvPr>
            <p:ph type="body" sz="quarter" idx="151"/>
          </p:nvPr>
        </p:nvSpPr>
        <p:spPr/>
        <p:txBody>
          <a:bodyPr/>
          <a:lstStyle/>
          <a:p>
            <a:r>
              <a:rPr lang="en-US" dirty="0" smtClean="0"/>
              <a:t>Jennifer Guo      Yi-Hsien Lin      Akshay Mittal      </a:t>
            </a:r>
            <a:r>
              <a:rPr lang="en-US" dirty="0"/>
              <a:t>Wathsala Vithanage</a:t>
            </a:r>
            <a:endParaRPr lang="en-US" dirty="0"/>
          </a:p>
        </p:txBody>
      </p:sp>
      <p:sp>
        <p:nvSpPr>
          <p:cNvPr id="406" name="Text Placeholder 405"/>
          <p:cNvSpPr>
            <a:spLocks noGrp="1"/>
          </p:cNvSpPr>
          <p:nvPr>
            <p:ph type="body" sz="quarter" idx="153"/>
          </p:nvPr>
        </p:nvSpPr>
        <p:spPr/>
        <p:txBody>
          <a:bodyPr>
            <a:normAutofit fontScale="62500" lnSpcReduction="20000"/>
          </a:bodyPr>
          <a:lstStyle/>
          <a:p>
            <a:r>
              <a:rPr lang="en-US" b="0" dirty="0"/>
              <a:t>EavesDroid: Keystroke recovery using mobile phone</a:t>
            </a:r>
          </a:p>
          <a:p>
            <a:r>
              <a:rPr lang="en-US" b="0" dirty="0"/>
              <a:t>accelerometers</a:t>
            </a:r>
            <a:endParaRPr lang="en-US" dirty="0"/>
          </a:p>
        </p:txBody>
      </p:sp>
      <p:pic>
        <p:nvPicPr>
          <p:cNvPr id="4" name="Picture 3" descr="setu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416" y="9546967"/>
            <a:ext cx="7618553" cy="2590308"/>
          </a:xfrm>
          <a:prstGeom prst="rect">
            <a:avLst/>
          </a:prstGeom>
        </p:spPr>
      </p:pic>
      <p:grpSp>
        <p:nvGrpSpPr>
          <p:cNvPr id="12" name="Group 11"/>
          <p:cNvGrpSpPr/>
          <p:nvPr/>
        </p:nvGrpSpPr>
        <p:grpSpPr>
          <a:xfrm>
            <a:off x="16244455" y="11248975"/>
            <a:ext cx="11226029" cy="9277967"/>
            <a:chOff x="16635946" y="10374061"/>
            <a:chExt cx="10302766" cy="7759385"/>
          </a:xfrm>
        </p:grpSpPr>
        <p:sp>
          <p:nvSpPr>
            <p:cNvPr id="61" name="Rectangle 60"/>
            <p:cNvSpPr/>
            <p:nvPr/>
          </p:nvSpPr>
          <p:spPr>
            <a:xfrm>
              <a:off x="16635946" y="13127351"/>
              <a:ext cx="2332174" cy="9094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2" name="Straight Arrow Connector 61"/>
            <p:cNvCxnSpPr/>
            <p:nvPr/>
          </p:nvCxnSpPr>
          <p:spPr>
            <a:xfrm>
              <a:off x="16635946" y="11894461"/>
              <a:ext cx="946756"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3" name="Rounded Rectangle 62"/>
            <p:cNvSpPr/>
            <p:nvPr/>
          </p:nvSpPr>
          <p:spPr>
            <a:xfrm>
              <a:off x="17582702" y="11466417"/>
              <a:ext cx="860136"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Clipper</a:t>
              </a:r>
              <a:endParaRPr lang="en-US" sz="1000" dirty="0"/>
            </a:p>
          </p:txBody>
        </p:sp>
        <p:cxnSp>
          <p:nvCxnSpPr>
            <p:cNvPr id="64" name="Straight Arrow Connector 63"/>
            <p:cNvCxnSpPr>
              <a:stCxn id="63" idx="3"/>
            </p:cNvCxnSpPr>
            <p:nvPr/>
          </p:nvCxnSpPr>
          <p:spPr>
            <a:xfrm>
              <a:off x="18442837" y="11894461"/>
              <a:ext cx="479355"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5" name="Rounded Rectangle 64"/>
            <p:cNvSpPr/>
            <p:nvPr/>
          </p:nvSpPr>
          <p:spPr>
            <a:xfrm>
              <a:off x="18922193" y="11466417"/>
              <a:ext cx="864670"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Signal Breaker</a:t>
              </a:r>
              <a:endParaRPr lang="en-US" sz="1600" dirty="0"/>
            </a:p>
          </p:txBody>
        </p:sp>
        <p:sp>
          <p:nvSpPr>
            <p:cNvPr id="66" name="Rounded Rectangle 65"/>
            <p:cNvSpPr/>
            <p:nvPr/>
          </p:nvSpPr>
          <p:spPr>
            <a:xfrm>
              <a:off x="20348181" y="11466417"/>
              <a:ext cx="1061160"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Extractor</a:t>
              </a:r>
              <a:endParaRPr lang="en-US" sz="1600" dirty="0"/>
            </a:p>
          </p:txBody>
        </p:sp>
        <p:cxnSp>
          <p:nvCxnSpPr>
            <p:cNvPr id="67" name="Straight Arrow Connector 66"/>
            <p:cNvCxnSpPr>
              <a:stCxn id="65" idx="3"/>
              <a:endCxn id="66" idx="1"/>
            </p:cNvCxnSpPr>
            <p:nvPr/>
          </p:nvCxnSpPr>
          <p:spPr>
            <a:xfrm>
              <a:off x="19786863" y="11894461"/>
              <a:ext cx="561319"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8" name="Rectangle 67"/>
            <p:cNvSpPr/>
            <p:nvPr/>
          </p:nvSpPr>
          <p:spPr>
            <a:xfrm>
              <a:off x="23377442" y="10484437"/>
              <a:ext cx="3561270" cy="282004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000" dirty="0"/>
            </a:p>
            <a:p>
              <a:pPr algn="ctr"/>
              <a:endParaRPr lang="en-US" sz="2000" dirty="0" smtClean="0"/>
            </a:p>
            <a:p>
              <a:pPr algn="ctr"/>
              <a:endParaRPr lang="en-US" sz="2000" dirty="0"/>
            </a:p>
            <a:p>
              <a:pPr algn="ctr"/>
              <a:endParaRPr lang="en-US" sz="2000" dirty="0" smtClean="0"/>
            </a:p>
            <a:p>
              <a:pPr algn="ctr"/>
              <a:endParaRPr lang="en-US" sz="2000" dirty="0"/>
            </a:p>
            <a:p>
              <a:pPr algn="ctr"/>
              <a:endParaRPr lang="en-US" sz="1600" dirty="0" smtClean="0"/>
            </a:p>
            <a:p>
              <a:pPr algn="ctr"/>
              <a:endParaRPr lang="en-US" sz="1600" dirty="0"/>
            </a:p>
            <a:p>
              <a:pPr algn="ctr"/>
              <a:endParaRPr lang="en-US" sz="1600" dirty="0" smtClean="0"/>
            </a:p>
            <a:p>
              <a:pPr algn="ctr"/>
              <a:r>
                <a:rPr lang="en-US" sz="1800" dirty="0" smtClean="0"/>
                <a:t>Supervised </a:t>
              </a:r>
              <a:r>
                <a:rPr lang="en-US" sz="1800" dirty="0" smtClean="0"/>
                <a:t>Learning Module</a:t>
              </a:r>
              <a:endParaRPr lang="en-US" sz="1800" dirty="0"/>
            </a:p>
          </p:txBody>
        </p:sp>
        <p:cxnSp>
          <p:nvCxnSpPr>
            <p:cNvPr id="69" name="Straight Arrow Connector 68"/>
            <p:cNvCxnSpPr>
              <a:stCxn id="66" idx="3"/>
              <a:endCxn id="71" idx="1"/>
            </p:cNvCxnSpPr>
            <p:nvPr/>
          </p:nvCxnSpPr>
          <p:spPr>
            <a:xfrm>
              <a:off x="21409342" y="11894461"/>
              <a:ext cx="3023288"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70" name="Multidocument 69"/>
            <p:cNvSpPr/>
            <p:nvPr/>
          </p:nvSpPr>
          <p:spPr>
            <a:xfrm>
              <a:off x="21780003" y="11407766"/>
              <a:ext cx="1005085" cy="906130"/>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Labeled</a:t>
              </a:r>
            </a:p>
            <a:p>
              <a:pPr algn="ctr"/>
              <a:r>
                <a:rPr lang="en-US" sz="1600" dirty="0" smtClean="0"/>
                <a:t>Features</a:t>
              </a:r>
              <a:endParaRPr lang="en-US" sz="1600" dirty="0"/>
            </a:p>
          </p:txBody>
        </p:sp>
        <p:sp>
          <p:nvSpPr>
            <p:cNvPr id="71" name="Rounded Rectangle 70"/>
            <p:cNvSpPr/>
            <p:nvPr/>
          </p:nvSpPr>
          <p:spPr>
            <a:xfrm>
              <a:off x="24432629" y="11324661"/>
              <a:ext cx="1568131" cy="113959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AdaBoost With Decision Stump</a:t>
              </a:r>
              <a:endParaRPr lang="en-US" sz="1600" dirty="0"/>
            </a:p>
          </p:txBody>
        </p:sp>
        <p:sp>
          <p:nvSpPr>
            <p:cNvPr id="72" name="Rounded Rectangle 71"/>
            <p:cNvSpPr/>
            <p:nvPr/>
          </p:nvSpPr>
          <p:spPr>
            <a:xfrm>
              <a:off x="19596342" y="10374061"/>
              <a:ext cx="875052" cy="5139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Labeler</a:t>
              </a:r>
              <a:endParaRPr lang="en-US" sz="1600" dirty="0"/>
            </a:p>
          </p:txBody>
        </p:sp>
        <p:cxnSp>
          <p:nvCxnSpPr>
            <p:cNvPr id="73" name="Straight Arrow Connector 72"/>
            <p:cNvCxnSpPr>
              <a:stCxn id="72" idx="2"/>
            </p:cNvCxnSpPr>
            <p:nvPr/>
          </p:nvCxnSpPr>
          <p:spPr>
            <a:xfrm>
              <a:off x="20033868" y="10887973"/>
              <a:ext cx="16793" cy="100648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74" name="Straight Arrow Connector 73"/>
            <p:cNvCxnSpPr/>
            <p:nvPr/>
          </p:nvCxnSpPr>
          <p:spPr>
            <a:xfrm>
              <a:off x="16635946" y="16185546"/>
              <a:ext cx="946756"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75" name="Rounded Rectangle 74"/>
            <p:cNvSpPr/>
            <p:nvPr/>
          </p:nvSpPr>
          <p:spPr>
            <a:xfrm>
              <a:off x="17582702" y="15757503"/>
              <a:ext cx="860136"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Clipper</a:t>
              </a:r>
              <a:endParaRPr lang="en-US" sz="1600" dirty="0"/>
            </a:p>
          </p:txBody>
        </p:sp>
        <p:cxnSp>
          <p:nvCxnSpPr>
            <p:cNvPr id="76" name="Straight Arrow Connector 75"/>
            <p:cNvCxnSpPr>
              <a:stCxn id="75" idx="3"/>
            </p:cNvCxnSpPr>
            <p:nvPr/>
          </p:nvCxnSpPr>
          <p:spPr>
            <a:xfrm>
              <a:off x="18442837" y="16185546"/>
              <a:ext cx="479355"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77" name="Rounded Rectangle 76"/>
            <p:cNvSpPr/>
            <p:nvPr/>
          </p:nvSpPr>
          <p:spPr>
            <a:xfrm>
              <a:off x="18922193" y="15757503"/>
              <a:ext cx="864670"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Signal Breaker</a:t>
              </a:r>
              <a:endParaRPr lang="en-US" sz="1600" dirty="0"/>
            </a:p>
          </p:txBody>
        </p:sp>
        <p:sp>
          <p:nvSpPr>
            <p:cNvPr id="78" name="Rounded Rectangle 77"/>
            <p:cNvSpPr/>
            <p:nvPr/>
          </p:nvSpPr>
          <p:spPr>
            <a:xfrm>
              <a:off x="20196146" y="15757503"/>
              <a:ext cx="1021542"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Feature Extractor</a:t>
              </a:r>
              <a:endParaRPr lang="en-US" sz="1600" dirty="0"/>
            </a:p>
          </p:txBody>
        </p:sp>
        <p:cxnSp>
          <p:nvCxnSpPr>
            <p:cNvPr id="79" name="Straight Arrow Connector 78"/>
            <p:cNvCxnSpPr>
              <a:stCxn id="77" idx="3"/>
              <a:endCxn id="78" idx="1"/>
            </p:cNvCxnSpPr>
            <p:nvPr/>
          </p:nvCxnSpPr>
          <p:spPr>
            <a:xfrm>
              <a:off x="19786863" y="16185546"/>
              <a:ext cx="409283"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0" name="Rectangle 79"/>
            <p:cNvSpPr/>
            <p:nvPr/>
          </p:nvSpPr>
          <p:spPr>
            <a:xfrm>
              <a:off x="22981747" y="14964137"/>
              <a:ext cx="3956965" cy="247254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smtClean="0"/>
            </a:p>
            <a:p>
              <a:pPr algn="ctr"/>
              <a:endParaRPr lang="en-US" dirty="0"/>
            </a:p>
            <a:p>
              <a:pPr algn="ctr"/>
              <a:endParaRPr lang="en-US" dirty="0" smtClean="0"/>
            </a:p>
            <a:p>
              <a:pPr algn="ctr"/>
              <a:endParaRPr lang="en-US" dirty="0"/>
            </a:p>
          </p:txBody>
        </p:sp>
        <p:cxnSp>
          <p:nvCxnSpPr>
            <p:cNvPr id="81" name="Straight Arrow Connector 80"/>
            <p:cNvCxnSpPr>
              <a:stCxn id="78" idx="3"/>
              <a:endCxn id="83" idx="1"/>
            </p:cNvCxnSpPr>
            <p:nvPr/>
          </p:nvCxnSpPr>
          <p:spPr>
            <a:xfrm>
              <a:off x="21217689" y="16185547"/>
              <a:ext cx="2084301" cy="2"/>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2" name="Multidocument 81"/>
            <p:cNvSpPr/>
            <p:nvPr/>
          </p:nvSpPr>
          <p:spPr>
            <a:xfrm>
              <a:off x="21560172" y="15698852"/>
              <a:ext cx="1030422" cy="906130"/>
            </a:xfrm>
            <a:prstGeom prst="flowChartMultidocumen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Features</a:t>
              </a:r>
              <a:endParaRPr lang="en-US" sz="1600" dirty="0"/>
            </a:p>
          </p:txBody>
        </p:sp>
        <p:sp>
          <p:nvSpPr>
            <p:cNvPr id="83" name="Rounded Rectangle 82"/>
            <p:cNvSpPr/>
            <p:nvPr/>
          </p:nvSpPr>
          <p:spPr>
            <a:xfrm>
              <a:off x="23301990" y="15405502"/>
              <a:ext cx="1238383" cy="1560091"/>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Trained AdaBoost With Decision Stump</a:t>
              </a:r>
              <a:endParaRPr lang="en-US" sz="1600" dirty="0"/>
            </a:p>
          </p:txBody>
        </p:sp>
        <p:sp>
          <p:nvSpPr>
            <p:cNvPr id="84" name="Rounded Rectangle 83"/>
            <p:cNvSpPr/>
            <p:nvPr/>
          </p:nvSpPr>
          <p:spPr>
            <a:xfrm>
              <a:off x="19436203" y="14036795"/>
              <a:ext cx="1228917" cy="914545"/>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Dictionary With Keyboard Features</a:t>
              </a:r>
              <a:endParaRPr lang="en-US" sz="1200" dirty="0"/>
            </a:p>
          </p:txBody>
        </p:sp>
        <p:cxnSp>
          <p:nvCxnSpPr>
            <p:cNvPr id="85" name="Straight Arrow Connector 84"/>
            <p:cNvCxnSpPr>
              <a:stCxn id="83" idx="3"/>
              <a:endCxn id="87" idx="2"/>
            </p:cNvCxnSpPr>
            <p:nvPr/>
          </p:nvCxnSpPr>
          <p:spPr>
            <a:xfrm>
              <a:off x="24540373" y="16185548"/>
              <a:ext cx="1321162" cy="1"/>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6" name="Multidocument 85"/>
            <p:cNvSpPr/>
            <p:nvPr/>
          </p:nvSpPr>
          <p:spPr>
            <a:xfrm>
              <a:off x="24781606" y="15757503"/>
              <a:ext cx="806048" cy="865278"/>
            </a:xfrm>
            <a:prstGeom prst="flowChartMultidocumen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 (L/R) (U/D) </a:t>
              </a:r>
              <a:endParaRPr lang="en-US" sz="1600" dirty="0"/>
            </a:p>
          </p:txBody>
        </p:sp>
        <p:sp>
          <p:nvSpPr>
            <p:cNvPr id="87" name="Or 86"/>
            <p:cNvSpPr/>
            <p:nvPr/>
          </p:nvSpPr>
          <p:spPr>
            <a:xfrm>
              <a:off x="25861534" y="16063920"/>
              <a:ext cx="278453" cy="243258"/>
            </a:xfrm>
            <a:prstGeom prst="flowChartOr">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89" name="Elbow Connector 88"/>
            <p:cNvCxnSpPr>
              <a:stCxn id="84" idx="3"/>
              <a:endCxn id="87" idx="0"/>
            </p:cNvCxnSpPr>
            <p:nvPr/>
          </p:nvCxnSpPr>
          <p:spPr>
            <a:xfrm>
              <a:off x="20665120" y="14494067"/>
              <a:ext cx="5335641" cy="1569853"/>
            </a:xfrm>
            <a:prstGeom prst="bentConnector2">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90" name="Rounded Rectangle 89"/>
            <p:cNvSpPr/>
            <p:nvPr/>
          </p:nvSpPr>
          <p:spPr>
            <a:xfrm>
              <a:off x="23941673" y="17755014"/>
              <a:ext cx="2198314" cy="378432"/>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Prediction Output</a:t>
              </a:r>
              <a:endParaRPr lang="en-US" sz="1600" dirty="0"/>
            </a:p>
          </p:txBody>
        </p:sp>
        <p:cxnSp>
          <p:nvCxnSpPr>
            <p:cNvPr id="91" name="Elbow Connector 90"/>
            <p:cNvCxnSpPr>
              <a:stCxn id="87" idx="6"/>
              <a:endCxn id="90" idx="0"/>
            </p:cNvCxnSpPr>
            <p:nvPr/>
          </p:nvCxnSpPr>
          <p:spPr>
            <a:xfrm flipH="1">
              <a:off x="25040830" y="16185549"/>
              <a:ext cx="1099157" cy="1569465"/>
            </a:xfrm>
            <a:prstGeom prst="bentConnector4">
              <a:avLst>
                <a:gd name="adj1" fmla="val -19087"/>
                <a:gd name="adj2" fmla="val 53875"/>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92" name="Freeform 91"/>
            <p:cNvSpPr/>
            <p:nvPr/>
          </p:nvSpPr>
          <p:spPr>
            <a:xfrm>
              <a:off x="16913678" y="11324661"/>
              <a:ext cx="354804" cy="549866"/>
            </a:xfrm>
            <a:custGeom>
              <a:avLst/>
              <a:gdLst>
                <a:gd name="connsiteX0" fmla="*/ 4526 w 298498"/>
                <a:gd name="connsiteY0" fmla="*/ 258688 h 429940"/>
                <a:gd name="connsiteX1" fmla="*/ 4526 w 298498"/>
                <a:gd name="connsiteY1" fmla="*/ 411545 h 429940"/>
                <a:gd name="connsiteX2" fmla="*/ 51562 w 298498"/>
                <a:gd name="connsiteY2" fmla="*/ 105831 h 429940"/>
                <a:gd name="connsiteX3" fmla="*/ 63320 w 298498"/>
                <a:gd name="connsiteY3" fmla="*/ 411545 h 429940"/>
                <a:gd name="connsiteX4" fmla="*/ 86838 w 298498"/>
                <a:gd name="connsiteY4" fmla="*/ 117589 h 429940"/>
                <a:gd name="connsiteX5" fmla="*/ 86838 w 298498"/>
                <a:gd name="connsiteY5" fmla="*/ 399787 h 429940"/>
                <a:gd name="connsiteX6" fmla="*/ 133874 w 298498"/>
                <a:gd name="connsiteY6" fmla="*/ 7 h 429940"/>
                <a:gd name="connsiteX7" fmla="*/ 145633 w 298498"/>
                <a:gd name="connsiteY7" fmla="*/ 411545 h 429940"/>
                <a:gd name="connsiteX8" fmla="*/ 180909 w 298498"/>
                <a:gd name="connsiteY8" fmla="*/ 141106 h 429940"/>
                <a:gd name="connsiteX9" fmla="*/ 216186 w 298498"/>
                <a:gd name="connsiteY9" fmla="*/ 411545 h 429940"/>
                <a:gd name="connsiteX10" fmla="*/ 263221 w 298498"/>
                <a:gd name="connsiteY10" fmla="*/ 129347 h 429940"/>
                <a:gd name="connsiteX11" fmla="*/ 274980 w 298498"/>
                <a:gd name="connsiteY11" fmla="*/ 423304 h 429940"/>
                <a:gd name="connsiteX12" fmla="*/ 298498 w 298498"/>
                <a:gd name="connsiteY12" fmla="*/ 305721 h 4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498" h="429940">
                  <a:moveTo>
                    <a:pt x="4526" y="258688"/>
                  </a:moveTo>
                  <a:cubicBezTo>
                    <a:pt x="606" y="347854"/>
                    <a:pt x="-3313" y="437021"/>
                    <a:pt x="4526" y="411545"/>
                  </a:cubicBezTo>
                  <a:cubicBezTo>
                    <a:pt x="12365" y="386069"/>
                    <a:pt x="41763" y="105831"/>
                    <a:pt x="51562" y="105831"/>
                  </a:cubicBezTo>
                  <a:cubicBezTo>
                    <a:pt x="61361" y="105831"/>
                    <a:pt x="57441" y="409585"/>
                    <a:pt x="63320" y="411545"/>
                  </a:cubicBezTo>
                  <a:cubicBezTo>
                    <a:pt x="69199" y="413505"/>
                    <a:pt x="82919" y="119549"/>
                    <a:pt x="86838" y="117589"/>
                  </a:cubicBezTo>
                  <a:cubicBezTo>
                    <a:pt x="90757" y="115629"/>
                    <a:pt x="78999" y="419384"/>
                    <a:pt x="86838" y="399787"/>
                  </a:cubicBezTo>
                  <a:cubicBezTo>
                    <a:pt x="94677" y="380190"/>
                    <a:pt x="124075" y="-1953"/>
                    <a:pt x="133874" y="7"/>
                  </a:cubicBezTo>
                  <a:cubicBezTo>
                    <a:pt x="143673" y="1967"/>
                    <a:pt x="137794" y="388029"/>
                    <a:pt x="145633" y="411545"/>
                  </a:cubicBezTo>
                  <a:cubicBezTo>
                    <a:pt x="153472" y="435061"/>
                    <a:pt x="169150" y="141106"/>
                    <a:pt x="180909" y="141106"/>
                  </a:cubicBezTo>
                  <a:cubicBezTo>
                    <a:pt x="192668" y="141106"/>
                    <a:pt x="202467" y="413505"/>
                    <a:pt x="216186" y="411545"/>
                  </a:cubicBezTo>
                  <a:cubicBezTo>
                    <a:pt x="229905" y="409585"/>
                    <a:pt x="253422" y="127387"/>
                    <a:pt x="263221" y="129347"/>
                  </a:cubicBezTo>
                  <a:cubicBezTo>
                    <a:pt x="273020" y="131307"/>
                    <a:pt x="269101" y="393908"/>
                    <a:pt x="274980" y="423304"/>
                  </a:cubicBezTo>
                  <a:cubicBezTo>
                    <a:pt x="280859" y="452700"/>
                    <a:pt x="289678" y="379210"/>
                    <a:pt x="298498" y="305721"/>
                  </a:cubicBezTo>
                </a:path>
              </a:pathLst>
            </a:custGeom>
            <a:ln w="12700" cmpd="sng"/>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3" name="Freeform 92"/>
            <p:cNvSpPr/>
            <p:nvPr/>
          </p:nvSpPr>
          <p:spPr>
            <a:xfrm>
              <a:off x="16913678" y="15627539"/>
              <a:ext cx="354804" cy="549866"/>
            </a:xfrm>
            <a:custGeom>
              <a:avLst/>
              <a:gdLst>
                <a:gd name="connsiteX0" fmla="*/ 4526 w 298498"/>
                <a:gd name="connsiteY0" fmla="*/ 258688 h 429940"/>
                <a:gd name="connsiteX1" fmla="*/ 4526 w 298498"/>
                <a:gd name="connsiteY1" fmla="*/ 411545 h 429940"/>
                <a:gd name="connsiteX2" fmla="*/ 51562 w 298498"/>
                <a:gd name="connsiteY2" fmla="*/ 105831 h 429940"/>
                <a:gd name="connsiteX3" fmla="*/ 63320 w 298498"/>
                <a:gd name="connsiteY3" fmla="*/ 411545 h 429940"/>
                <a:gd name="connsiteX4" fmla="*/ 86838 w 298498"/>
                <a:gd name="connsiteY4" fmla="*/ 117589 h 429940"/>
                <a:gd name="connsiteX5" fmla="*/ 86838 w 298498"/>
                <a:gd name="connsiteY5" fmla="*/ 399787 h 429940"/>
                <a:gd name="connsiteX6" fmla="*/ 133874 w 298498"/>
                <a:gd name="connsiteY6" fmla="*/ 7 h 429940"/>
                <a:gd name="connsiteX7" fmla="*/ 145633 w 298498"/>
                <a:gd name="connsiteY7" fmla="*/ 411545 h 429940"/>
                <a:gd name="connsiteX8" fmla="*/ 180909 w 298498"/>
                <a:gd name="connsiteY8" fmla="*/ 141106 h 429940"/>
                <a:gd name="connsiteX9" fmla="*/ 216186 w 298498"/>
                <a:gd name="connsiteY9" fmla="*/ 411545 h 429940"/>
                <a:gd name="connsiteX10" fmla="*/ 263221 w 298498"/>
                <a:gd name="connsiteY10" fmla="*/ 129347 h 429940"/>
                <a:gd name="connsiteX11" fmla="*/ 274980 w 298498"/>
                <a:gd name="connsiteY11" fmla="*/ 423304 h 429940"/>
                <a:gd name="connsiteX12" fmla="*/ 298498 w 298498"/>
                <a:gd name="connsiteY12" fmla="*/ 305721 h 4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498" h="429940">
                  <a:moveTo>
                    <a:pt x="4526" y="258688"/>
                  </a:moveTo>
                  <a:cubicBezTo>
                    <a:pt x="606" y="347854"/>
                    <a:pt x="-3313" y="437021"/>
                    <a:pt x="4526" y="411545"/>
                  </a:cubicBezTo>
                  <a:cubicBezTo>
                    <a:pt x="12365" y="386069"/>
                    <a:pt x="41763" y="105831"/>
                    <a:pt x="51562" y="105831"/>
                  </a:cubicBezTo>
                  <a:cubicBezTo>
                    <a:pt x="61361" y="105831"/>
                    <a:pt x="57441" y="409585"/>
                    <a:pt x="63320" y="411545"/>
                  </a:cubicBezTo>
                  <a:cubicBezTo>
                    <a:pt x="69199" y="413505"/>
                    <a:pt x="82919" y="119549"/>
                    <a:pt x="86838" y="117589"/>
                  </a:cubicBezTo>
                  <a:cubicBezTo>
                    <a:pt x="90757" y="115629"/>
                    <a:pt x="78999" y="419384"/>
                    <a:pt x="86838" y="399787"/>
                  </a:cubicBezTo>
                  <a:cubicBezTo>
                    <a:pt x="94677" y="380190"/>
                    <a:pt x="124075" y="-1953"/>
                    <a:pt x="133874" y="7"/>
                  </a:cubicBezTo>
                  <a:cubicBezTo>
                    <a:pt x="143673" y="1967"/>
                    <a:pt x="137794" y="388029"/>
                    <a:pt x="145633" y="411545"/>
                  </a:cubicBezTo>
                  <a:cubicBezTo>
                    <a:pt x="153472" y="435061"/>
                    <a:pt x="169150" y="141106"/>
                    <a:pt x="180909" y="141106"/>
                  </a:cubicBezTo>
                  <a:cubicBezTo>
                    <a:pt x="192668" y="141106"/>
                    <a:pt x="202467" y="413505"/>
                    <a:pt x="216186" y="411545"/>
                  </a:cubicBezTo>
                  <a:cubicBezTo>
                    <a:pt x="229905" y="409585"/>
                    <a:pt x="253422" y="127387"/>
                    <a:pt x="263221" y="129347"/>
                  </a:cubicBezTo>
                  <a:cubicBezTo>
                    <a:pt x="273020" y="131307"/>
                    <a:pt x="269101" y="393908"/>
                    <a:pt x="274980" y="423304"/>
                  </a:cubicBezTo>
                  <a:cubicBezTo>
                    <a:pt x="280859" y="452700"/>
                    <a:pt x="289678" y="379210"/>
                    <a:pt x="298498" y="305721"/>
                  </a:cubicBezTo>
                </a:path>
              </a:pathLst>
            </a:custGeom>
            <a:ln w="127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6" name="Straight Connector 95"/>
            <p:cNvCxnSpPr/>
            <p:nvPr/>
          </p:nvCxnSpPr>
          <p:spPr>
            <a:xfrm>
              <a:off x="16719482" y="13312156"/>
              <a:ext cx="79061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p:cNvCxnSpPr/>
            <p:nvPr/>
          </p:nvCxnSpPr>
          <p:spPr>
            <a:xfrm>
              <a:off x="16719482" y="13752054"/>
              <a:ext cx="79061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98" name="TextBox 97"/>
            <p:cNvSpPr txBox="1"/>
            <p:nvPr/>
          </p:nvSpPr>
          <p:spPr>
            <a:xfrm>
              <a:off x="17510092" y="13127351"/>
              <a:ext cx="1324253" cy="283141"/>
            </a:xfrm>
            <a:prstGeom prst="rect">
              <a:avLst/>
            </a:prstGeom>
            <a:noFill/>
          </p:spPr>
          <p:txBody>
            <a:bodyPr wrap="none" rtlCol="0">
              <a:spAutoFit/>
            </a:bodyPr>
            <a:lstStyle/>
            <a:p>
              <a:r>
                <a:rPr lang="en-US" sz="1600" dirty="0" smtClean="0"/>
                <a:t>Learning Phase</a:t>
              </a:r>
              <a:endParaRPr lang="en-US" sz="1600" dirty="0"/>
            </a:p>
          </p:txBody>
        </p:sp>
        <p:sp>
          <p:nvSpPr>
            <p:cNvPr id="99" name="TextBox 98"/>
            <p:cNvSpPr txBox="1"/>
            <p:nvPr/>
          </p:nvSpPr>
          <p:spPr>
            <a:xfrm>
              <a:off x="17582702" y="13542654"/>
              <a:ext cx="1149644" cy="283141"/>
            </a:xfrm>
            <a:prstGeom prst="rect">
              <a:avLst/>
            </a:prstGeom>
            <a:noFill/>
          </p:spPr>
          <p:txBody>
            <a:bodyPr wrap="none" rtlCol="0">
              <a:spAutoFit/>
            </a:bodyPr>
            <a:lstStyle/>
            <a:p>
              <a:r>
                <a:rPr lang="en-US" sz="1600" dirty="0" smtClean="0"/>
                <a:t>Attack Phase</a:t>
              </a:r>
              <a:endParaRPr lang="en-US" sz="1600" dirty="0"/>
            </a:p>
          </p:txBody>
        </p:sp>
      </p:grpSp>
      <p:grpSp>
        <p:nvGrpSpPr>
          <p:cNvPr id="103" name="Group 102"/>
          <p:cNvGrpSpPr/>
          <p:nvPr/>
        </p:nvGrpSpPr>
        <p:grpSpPr>
          <a:xfrm>
            <a:off x="16335476" y="32436510"/>
            <a:ext cx="11639652" cy="5152511"/>
            <a:chOff x="17171601" y="33011758"/>
            <a:chExt cx="9029436" cy="3078322"/>
          </a:xfrm>
        </p:grpSpPr>
        <p:sp>
          <p:nvSpPr>
            <p:cNvPr id="106" name="Rounded Rectangle 105"/>
            <p:cNvSpPr/>
            <p:nvPr/>
          </p:nvSpPr>
          <p:spPr>
            <a:xfrm>
              <a:off x="17171601" y="33887359"/>
              <a:ext cx="680722" cy="99069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Phone</a:t>
              </a:r>
              <a:endParaRPr lang="en-US" sz="1600" dirty="0"/>
            </a:p>
          </p:txBody>
        </p:sp>
        <p:sp>
          <p:nvSpPr>
            <p:cNvPr id="107" name="Decision 106"/>
            <p:cNvSpPr/>
            <p:nvPr/>
          </p:nvSpPr>
          <p:spPr>
            <a:xfrm>
              <a:off x="18242430" y="33999900"/>
              <a:ext cx="1509881" cy="781883"/>
            </a:xfrm>
            <a:prstGeom prst="flowChartDecision">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Extractor</a:t>
              </a:r>
              <a:endParaRPr lang="en-US" sz="1600" dirty="0"/>
            </a:p>
          </p:txBody>
        </p:sp>
        <p:sp>
          <p:nvSpPr>
            <p:cNvPr id="108" name="Rounded Rectangle 107"/>
            <p:cNvSpPr/>
            <p:nvPr/>
          </p:nvSpPr>
          <p:spPr>
            <a:xfrm>
              <a:off x="20256596" y="34201702"/>
              <a:ext cx="900925"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Keystrokes</a:t>
              </a:r>
              <a:endParaRPr lang="en-US" sz="1600" dirty="0"/>
            </a:p>
          </p:txBody>
        </p:sp>
        <p:sp>
          <p:nvSpPr>
            <p:cNvPr id="109" name="Rounded Rectangle 108"/>
            <p:cNvSpPr/>
            <p:nvPr/>
          </p:nvSpPr>
          <p:spPr>
            <a:xfrm>
              <a:off x="21860126" y="33751148"/>
              <a:ext cx="824209" cy="4593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L/R Classifier</a:t>
              </a:r>
              <a:endParaRPr lang="en-US" sz="1600" dirty="0"/>
            </a:p>
          </p:txBody>
        </p:sp>
        <p:sp>
          <p:nvSpPr>
            <p:cNvPr id="110" name="Rounded Rectangle 109"/>
            <p:cNvSpPr/>
            <p:nvPr/>
          </p:nvSpPr>
          <p:spPr>
            <a:xfrm>
              <a:off x="21860125" y="34658516"/>
              <a:ext cx="824209" cy="4593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U</a:t>
              </a:r>
              <a:r>
                <a:rPr lang="en-US" sz="1600" dirty="0" smtClean="0"/>
                <a:t>/R Classifier</a:t>
              </a:r>
              <a:endParaRPr lang="en-US" sz="1600" dirty="0"/>
            </a:p>
          </p:txBody>
        </p:sp>
        <p:sp>
          <p:nvSpPr>
            <p:cNvPr id="111" name="Rounded Rectangle 110"/>
            <p:cNvSpPr/>
            <p:nvPr/>
          </p:nvSpPr>
          <p:spPr>
            <a:xfrm>
              <a:off x="23397469" y="34201702"/>
              <a:ext cx="851233"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Word Profile</a:t>
              </a:r>
              <a:endParaRPr lang="en-US" sz="1600" dirty="0"/>
            </a:p>
          </p:txBody>
        </p:sp>
        <p:sp>
          <p:nvSpPr>
            <p:cNvPr id="112" name="Rounded Rectangle 111"/>
            <p:cNvSpPr/>
            <p:nvPr/>
          </p:nvSpPr>
          <p:spPr>
            <a:xfrm>
              <a:off x="24606761" y="34201702"/>
              <a:ext cx="851233"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Matching</a:t>
              </a:r>
              <a:endParaRPr lang="en-US" sz="1600" dirty="0"/>
            </a:p>
          </p:txBody>
        </p:sp>
        <p:sp>
          <p:nvSpPr>
            <p:cNvPr id="113" name="Magnetic Disk 112"/>
            <p:cNvSpPr/>
            <p:nvPr/>
          </p:nvSpPr>
          <p:spPr>
            <a:xfrm>
              <a:off x="23809575" y="34892251"/>
              <a:ext cx="937356" cy="883654"/>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Word</a:t>
              </a:r>
            </a:p>
            <a:p>
              <a:pPr algn="ctr"/>
              <a:r>
                <a:rPr lang="en-US" sz="1600" dirty="0" smtClean="0"/>
                <a:t>Dictionary</a:t>
              </a:r>
              <a:endParaRPr lang="en-US" sz="1600" dirty="0"/>
            </a:p>
          </p:txBody>
        </p:sp>
        <p:cxnSp>
          <p:nvCxnSpPr>
            <p:cNvPr id="114" name="Straight Arrow Connector 113"/>
            <p:cNvCxnSpPr>
              <a:stCxn id="106" idx="3"/>
              <a:endCxn id="107" idx="1"/>
            </p:cNvCxnSpPr>
            <p:nvPr/>
          </p:nvCxnSpPr>
          <p:spPr>
            <a:xfrm>
              <a:off x="17852323" y="34382704"/>
              <a:ext cx="390107" cy="813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15" name="Straight Arrow Connector 114"/>
            <p:cNvCxnSpPr>
              <a:stCxn id="107" idx="3"/>
              <a:endCxn id="108" idx="1"/>
            </p:cNvCxnSpPr>
            <p:nvPr/>
          </p:nvCxnSpPr>
          <p:spPr>
            <a:xfrm>
              <a:off x="19752311" y="34390842"/>
              <a:ext cx="504285"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16" name="Elbow Connector 115"/>
            <p:cNvCxnSpPr>
              <a:stCxn id="108" idx="3"/>
              <a:endCxn id="109" idx="1"/>
            </p:cNvCxnSpPr>
            <p:nvPr/>
          </p:nvCxnSpPr>
          <p:spPr>
            <a:xfrm flipV="1">
              <a:off x="21157521" y="33980818"/>
              <a:ext cx="702605" cy="41002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7" name="Elbow Connector 116"/>
            <p:cNvCxnSpPr>
              <a:stCxn id="108" idx="3"/>
              <a:endCxn id="110" idx="1"/>
            </p:cNvCxnSpPr>
            <p:nvPr/>
          </p:nvCxnSpPr>
          <p:spPr>
            <a:xfrm>
              <a:off x="21157521" y="34390842"/>
              <a:ext cx="702604" cy="49734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8" name="Elbow Connector 117"/>
            <p:cNvCxnSpPr>
              <a:stCxn id="109" idx="3"/>
              <a:endCxn id="111" idx="1"/>
            </p:cNvCxnSpPr>
            <p:nvPr/>
          </p:nvCxnSpPr>
          <p:spPr>
            <a:xfrm>
              <a:off x="22684335" y="33980818"/>
              <a:ext cx="713134" cy="41002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9" name="Elbow Connector 118"/>
            <p:cNvCxnSpPr>
              <a:stCxn id="110" idx="3"/>
              <a:endCxn id="111" idx="1"/>
            </p:cNvCxnSpPr>
            <p:nvPr/>
          </p:nvCxnSpPr>
          <p:spPr>
            <a:xfrm flipV="1">
              <a:off x="22684334" y="34390842"/>
              <a:ext cx="713135" cy="49734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20" name="Straight Arrow Connector 119"/>
            <p:cNvCxnSpPr>
              <a:stCxn id="111" idx="3"/>
              <a:endCxn id="112" idx="1"/>
            </p:cNvCxnSpPr>
            <p:nvPr/>
          </p:nvCxnSpPr>
          <p:spPr>
            <a:xfrm>
              <a:off x="24248702" y="34390842"/>
              <a:ext cx="358059"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21" name="Elbow Connector 120"/>
            <p:cNvCxnSpPr>
              <a:stCxn id="113" idx="4"/>
              <a:endCxn id="112" idx="2"/>
            </p:cNvCxnSpPr>
            <p:nvPr/>
          </p:nvCxnSpPr>
          <p:spPr>
            <a:xfrm flipV="1">
              <a:off x="24746931" y="34579981"/>
              <a:ext cx="285447" cy="754097"/>
            </a:xfrm>
            <a:prstGeom prst="bentConnector2">
              <a:avLst/>
            </a:prstGeom>
            <a:ln>
              <a:tailEnd type="arrow"/>
            </a:ln>
          </p:spPr>
          <p:style>
            <a:lnRef idx="2">
              <a:schemeClr val="accent5"/>
            </a:lnRef>
            <a:fillRef idx="1">
              <a:schemeClr val="lt1"/>
            </a:fillRef>
            <a:effectRef idx="0">
              <a:schemeClr val="accent5"/>
            </a:effectRef>
            <a:fontRef idx="minor">
              <a:schemeClr val="dk1"/>
            </a:fontRef>
          </p:style>
        </p:cxnSp>
        <p:cxnSp>
          <p:nvCxnSpPr>
            <p:cNvPr id="131" name="Elbow Connector 130"/>
            <p:cNvCxnSpPr>
              <a:stCxn id="112" idx="3"/>
            </p:cNvCxnSpPr>
            <p:nvPr/>
          </p:nvCxnSpPr>
          <p:spPr>
            <a:xfrm>
              <a:off x="25457994" y="34390842"/>
              <a:ext cx="420670" cy="1209295"/>
            </a:xfrm>
            <a:prstGeom prst="bentConnector2">
              <a:avLst/>
            </a:prstGeom>
            <a:ln>
              <a:tailEnd type="arrow"/>
            </a:ln>
          </p:spPr>
          <p:style>
            <a:lnRef idx="2">
              <a:schemeClr val="accent5"/>
            </a:lnRef>
            <a:fillRef idx="1">
              <a:schemeClr val="lt1"/>
            </a:fillRef>
            <a:effectRef idx="0">
              <a:schemeClr val="accent5"/>
            </a:effectRef>
            <a:fontRef idx="minor">
              <a:schemeClr val="dk1"/>
            </a:fontRef>
          </p:style>
        </p:cxnSp>
        <p:sp>
          <p:nvSpPr>
            <p:cNvPr id="14" name="TextBox 13"/>
            <p:cNvSpPr txBox="1"/>
            <p:nvPr/>
          </p:nvSpPr>
          <p:spPr>
            <a:xfrm>
              <a:off x="17196936" y="33496274"/>
              <a:ext cx="626303" cy="225139"/>
            </a:xfrm>
            <a:prstGeom prst="rect">
              <a:avLst/>
            </a:prstGeom>
            <a:noFill/>
          </p:spPr>
          <p:txBody>
            <a:bodyPr wrap="none" rtlCol="0">
              <a:spAutoFit/>
            </a:bodyPr>
            <a:lstStyle/>
            <a:p>
              <a:r>
                <a:rPr lang="en-US" sz="1600" dirty="0" smtClean="0"/>
                <a:t>“juice”</a:t>
              </a:r>
              <a:endParaRPr lang="en-US" sz="1600" dirty="0"/>
            </a:p>
          </p:txBody>
        </p:sp>
        <p:sp>
          <p:nvSpPr>
            <p:cNvPr id="134" name="TextBox 133"/>
            <p:cNvSpPr txBox="1"/>
            <p:nvPr/>
          </p:nvSpPr>
          <p:spPr>
            <a:xfrm>
              <a:off x="17863832" y="33335649"/>
              <a:ext cx="808293" cy="716353"/>
            </a:xfrm>
            <a:prstGeom prst="rect">
              <a:avLst/>
            </a:prstGeom>
            <a:noFill/>
          </p:spPr>
          <p:txBody>
            <a:bodyPr wrap="none" rtlCol="0">
              <a:spAutoFit/>
            </a:bodyPr>
            <a:lstStyle/>
            <a:p>
              <a:r>
                <a:rPr lang="en-US" sz="1600" dirty="0" smtClean="0"/>
                <a:t>1=&lt;x,y,z&gt;</a:t>
              </a:r>
            </a:p>
            <a:p>
              <a:r>
                <a:rPr lang="en-US" sz="1600" dirty="0" smtClean="0"/>
                <a:t>2=&lt;x,y,z&gt;</a:t>
              </a:r>
            </a:p>
            <a:p>
              <a:r>
                <a:rPr lang="en-US" sz="1600" dirty="0" smtClean="0"/>
                <a:t>…</a:t>
              </a:r>
            </a:p>
            <a:p>
              <a:r>
                <a:rPr lang="en-US" sz="1600" dirty="0" smtClean="0"/>
                <a:t>5=&lt;x,y,z&gt;</a:t>
              </a:r>
              <a:endParaRPr lang="en-US" sz="1600" dirty="0"/>
            </a:p>
          </p:txBody>
        </p:sp>
        <p:sp>
          <p:nvSpPr>
            <p:cNvPr id="135" name="TextBox 134"/>
            <p:cNvSpPr txBox="1"/>
            <p:nvPr/>
          </p:nvSpPr>
          <p:spPr>
            <a:xfrm>
              <a:off x="19661812" y="33357774"/>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6" name="TextBox 135"/>
            <p:cNvSpPr txBox="1"/>
            <p:nvPr/>
          </p:nvSpPr>
          <p:spPr>
            <a:xfrm>
              <a:off x="20846378" y="33219275"/>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7" name="TextBox 136"/>
            <p:cNvSpPr txBox="1"/>
            <p:nvPr/>
          </p:nvSpPr>
          <p:spPr>
            <a:xfrm>
              <a:off x="20846378" y="34769140"/>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8" name="TextBox 137"/>
            <p:cNvSpPr txBox="1"/>
            <p:nvPr/>
          </p:nvSpPr>
          <p:spPr>
            <a:xfrm>
              <a:off x="23064427" y="33011758"/>
              <a:ext cx="419858" cy="1043828"/>
            </a:xfrm>
            <a:prstGeom prst="rect">
              <a:avLst/>
            </a:prstGeom>
            <a:noFill/>
          </p:spPr>
          <p:txBody>
            <a:bodyPr wrap="none" rtlCol="0">
              <a:spAutoFit/>
            </a:bodyPr>
            <a:lstStyle/>
            <a:p>
              <a:r>
                <a:rPr lang="en-US" sz="1600" dirty="0" smtClean="0"/>
                <a:t>1=R</a:t>
              </a:r>
            </a:p>
            <a:p>
              <a:r>
                <a:rPr lang="en-US" sz="1600" dirty="0" smtClean="0"/>
                <a:t>2=R</a:t>
              </a:r>
            </a:p>
            <a:p>
              <a:r>
                <a:rPr lang="en-US" sz="1600" dirty="0" smtClean="0"/>
                <a:t>3=R</a:t>
              </a:r>
            </a:p>
            <a:p>
              <a:r>
                <a:rPr lang="en-US" sz="1600" dirty="0" smtClean="0"/>
                <a:t>4=L</a:t>
              </a:r>
            </a:p>
            <a:p>
              <a:r>
                <a:rPr lang="en-US" sz="1600" dirty="0" smtClean="0"/>
                <a:t>5=L</a:t>
              </a:r>
            </a:p>
            <a:p>
              <a:endParaRPr lang="en-US" sz="1600" dirty="0"/>
            </a:p>
          </p:txBody>
        </p:sp>
        <p:sp>
          <p:nvSpPr>
            <p:cNvPr id="139" name="TextBox 138"/>
            <p:cNvSpPr txBox="1"/>
            <p:nvPr/>
          </p:nvSpPr>
          <p:spPr>
            <a:xfrm>
              <a:off x="23085143" y="35046252"/>
              <a:ext cx="436776" cy="1043828"/>
            </a:xfrm>
            <a:prstGeom prst="rect">
              <a:avLst/>
            </a:prstGeom>
            <a:noFill/>
          </p:spPr>
          <p:txBody>
            <a:bodyPr wrap="none" rtlCol="0">
              <a:spAutoFit/>
            </a:bodyPr>
            <a:lstStyle/>
            <a:p>
              <a:r>
                <a:rPr lang="en-US" sz="1600" dirty="0" smtClean="0"/>
                <a:t>1=D</a:t>
              </a:r>
            </a:p>
            <a:p>
              <a:r>
                <a:rPr lang="en-US" sz="1600" dirty="0" smtClean="0"/>
                <a:t>2=U</a:t>
              </a:r>
            </a:p>
            <a:p>
              <a:r>
                <a:rPr lang="en-US" sz="1600" dirty="0" smtClean="0"/>
                <a:t>3=U</a:t>
              </a:r>
            </a:p>
            <a:p>
              <a:r>
                <a:rPr lang="en-US" sz="1600" dirty="0" smtClean="0"/>
                <a:t>4=D</a:t>
              </a:r>
            </a:p>
            <a:p>
              <a:r>
                <a:rPr lang="en-US" sz="1600" dirty="0" smtClean="0"/>
                <a:t>5=U</a:t>
              </a:r>
            </a:p>
            <a:p>
              <a:endParaRPr lang="en-US" sz="1600" dirty="0"/>
            </a:p>
          </p:txBody>
        </p:sp>
        <p:sp>
          <p:nvSpPr>
            <p:cNvPr id="140" name="TextBox 139"/>
            <p:cNvSpPr txBox="1"/>
            <p:nvPr/>
          </p:nvSpPr>
          <p:spPr>
            <a:xfrm>
              <a:off x="23838542" y="33775868"/>
              <a:ext cx="1292371" cy="225139"/>
            </a:xfrm>
            <a:prstGeom prst="rect">
              <a:avLst/>
            </a:prstGeom>
            <a:noFill/>
          </p:spPr>
          <p:txBody>
            <a:bodyPr wrap="none" rtlCol="0">
              <a:spAutoFit/>
            </a:bodyPr>
            <a:lstStyle/>
            <a:p>
              <a:r>
                <a:rPr lang="en-US" sz="1600" dirty="0" smtClean="0"/>
                <a:t>RD.RU.RU.LD.LU</a:t>
              </a:r>
              <a:endParaRPr lang="en-US" sz="1600" dirty="0"/>
            </a:p>
          </p:txBody>
        </p:sp>
        <p:sp>
          <p:nvSpPr>
            <p:cNvPr id="141" name="TextBox 140"/>
            <p:cNvSpPr txBox="1"/>
            <p:nvPr/>
          </p:nvSpPr>
          <p:spPr>
            <a:xfrm>
              <a:off x="25574734" y="35657243"/>
              <a:ext cx="626303" cy="225139"/>
            </a:xfrm>
            <a:prstGeom prst="rect">
              <a:avLst/>
            </a:prstGeom>
            <a:noFill/>
          </p:spPr>
          <p:txBody>
            <a:bodyPr wrap="none" rtlCol="0">
              <a:spAutoFit/>
            </a:bodyPr>
            <a:lstStyle/>
            <a:p>
              <a:r>
                <a:rPr lang="en-US" sz="1600" dirty="0" smtClean="0"/>
                <a:t>“juice”</a:t>
              </a:r>
              <a:endParaRPr lang="en-US" sz="1600" dirty="0"/>
            </a:p>
          </p:txBody>
        </p:sp>
      </p:grpSp>
      <p:sp>
        <p:nvSpPr>
          <p:cNvPr id="15" name="TextBox 14"/>
          <p:cNvSpPr txBox="1"/>
          <p:nvPr/>
        </p:nvSpPr>
        <p:spPr>
          <a:xfrm>
            <a:off x="15606884" y="11694187"/>
            <a:ext cx="2256948" cy="338554"/>
          </a:xfrm>
          <a:prstGeom prst="rect">
            <a:avLst/>
          </a:prstGeom>
          <a:noFill/>
        </p:spPr>
        <p:txBody>
          <a:bodyPr wrap="none" rtlCol="0">
            <a:spAutoFit/>
          </a:bodyPr>
          <a:lstStyle/>
          <a:p>
            <a:r>
              <a:rPr lang="en-US" sz="1600" dirty="0" smtClean="0"/>
              <a:t>Raw Accelerometer Data</a:t>
            </a:r>
            <a:endParaRPr lang="en-US" sz="1600" dirty="0"/>
          </a:p>
        </p:txBody>
      </p:sp>
      <p:sp>
        <p:nvSpPr>
          <p:cNvPr id="144" name="TextBox 143"/>
          <p:cNvSpPr txBox="1"/>
          <p:nvPr/>
        </p:nvSpPr>
        <p:spPr>
          <a:xfrm>
            <a:off x="15606884" y="16836235"/>
            <a:ext cx="2256948" cy="338554"/>
          </a:xfrm>
          <a:prstGeom prst="rect">
            <a:avLst/>
          </a:prstGeom>
          <a:noFill/>
        </p:spPr>
        <p:txBody>
          <a:bodyPr wrap="none" rtlCol="0">
            <a:spAutoFit/>
          </a:bodyPr>
          <a:lstStyle/>
          <a:p>
            <a:r>
              <a:rPr lang="en-US" sz="1600" dirty="0" smtClean="0"/>
              <a:t>Raw Accelerometer Data</a:t>
            </a:r>
            <a:endParaRPr lang="en-US" sz="1600" dirty="0"/>
          </a:p>
        </p:txBody>
      </p:sp>
      <p:sp>
        <p:nvSpPr>
          <p:cNvPr id="18" name="TextBox 17"/>
          <p:cNvSpPr txBox="1"/>
          <p:nvPr/>
        </p:nvSpPr>
        <p:spPr>
          <a:xfrm>
            <a:off x="25878664" y="18548004"/>
            <a:ext cx="1005003" cy="830997"/>
          </a:xfrm>
          <a:prstGeom prst="rect">
            <a:avLst/>
          </a:prstGeom>
          <a:noFill/>
        </p:spPr>
        <p:txBody>
          <a:bodyPr wrap="square" rtlCol="0">
            <a:spAutoFit/>
          </a:bodyPr>
          <a:lstStyle/>
          <a:p>
            <a:r>
              <a:rPr lang="en-US" sz="1600" dirty="0"/>
              <a:t>Feature Matching</a:t>
            </a:r>
          </a:p>
          <a:p>
            <a:endParaRPr lang="en-US" sz="1600" dirty="0"/>
          </a:p>
        </p:txBody>
      </p:sp>
      <p:graphicFrame>
        <p:nvGraphicFramePr>
          <p:cNvPr id="156" name="Table 155"/>
          <p:cNvGraphicFramePr>
            <a:graphicFrameLocks noGrp="1"/>
          </p:cNvGraphicFramePr>
          <p:nvPr>
            <p:extLst>
              <p:ext uri="{D42A27DB-BD31-4B8C-83A1-F6EECF244321}">
                <p14:modId xmlns:p14="http://schemas.microsoft.com/office/powerpoint/2010/main" val="467041098"/>
              </p:ext>
            </p:extLst>
          </p:nvPr>
        </p:nvGraphicFramePr>
        <p:xfrm>
          <a:off x="32408374" y="12994116"/>
          <a:ext cx="7886351" cy="6362376"/>
        </p:xfrm>
        <a:graphic>
          <a:graphicData uri="http://schemas.openxmlformats.org/drawingml/2006/table">
            <a:tbl>
              <a:tblPr firstRow="1" bandRow="1">
                <a:tableStyleId>{7DF18680-E054-41AD-8BC1-D1AEF772440D}</a:tableStyleId>
              </a:tblPr>
              <a:tblGrid>
                <a:gridCol w="1486434"/>
                <a:gridCol w="4607919"/>
                <a:gridCol w="1791998"/>
              </a:tblGrid>
              <a:tr h="1104648">
                <a:tc>
                  <a:txBody>
                    <a:bodyPr/>
                    <a:lstStyle/>
                    <a:p>
                      <a:pPr algn="ctr"/>
                      <a:r>
                        <a:rPr lang="en-US" sz="2000" dirty="0" smtClean="0"/>
                        <a:t>Labeled</a:t>
                      </a:r>
                      <a:r>
                        <a:rPr lang="en-US" sz="2000" baseline="0" dirty="0" smtClean="0"/>
                        <a:t> </a:t>
                      </a:r>
                      <a:r>
                        <a:rPr lang="en-US" sz="2000" dirty="0" smtClean="0"/>
                        <a:t>Dataset</a:t>
                      </a:r>
                      <a:endParaRPr lang="en-US" sz="2000" dirty="0">
                        <a:solidFill>
                          <a:schemeClr val="tx1"/>
                        </a:solidFill>
                      </a:endParaRPr>
                    </a:p>
                  </a:txBody>
                  <a:tcPr/>
                </a:tc>
                <a:tc>
                  <a:txBody>
                    <a:bodyPr/>
                    <a:lstStyle/>
                    <a:p>
                      <a:pPr algn="ctr"/>
                      <a:r>
                        <a:rPr lang="en-US" sz="2000" dirty="0" smtClean="0"/>
                        <a:t>Algorithm</a:t>
                      </a:r>
                      <a:endParaRPr lang="en-US" sz="2000" dirty="0">
                        <a:solidFill>
                          <a:schemeClr val="tx1"/>
                        </a:solidFill>
                      </a:endParaRPr>
                    </a:p>
                  </a:txBody>
                  <a:tcPr/>
                </a:tc>
                <a:tc>
                  <a:txBody>
                    <a:bodyPr/>
                    <a:lstStyle/>
                    <a:p>
                      <a:pPr algn="ctr"/>
                      <a:r>
                        <a:rPr lang="en-US" sz="2000" dirty="0" smtClean="0"/>
                        <a:t>Test Accuracy (%)</a:t>
                      </a:r>
                      <a:endParaRPr lang="en-US" sz="2000" dirty="0">
                        <a:solidFill>
                          <a:schemeClr val="tx1"/>
                        </a:solidFill>
                      </a:endParaRPr>
                    </a:p>
                  </a:txBody>
                  <a:tcPr/>
                </a:tc>
              </a:tr>
              <a:tr h="651267">
                <a:tc rowSpan="3">
                  <a:txBody>
                    <a:bodyPr/>
                    <a:lstStyle/>
                    <a:p>
                      <a:pPr algn="ctr"/>
                      <a:r>
                        <a:rPr lang="en-US" sz="2000" dirty="0" smtClean="0"/>
                        <a:t>L/R</a:t>
                      </a:r>
                      <a:endParaRPr lang="en-US" sz="2000" dirty="0"/>
                    </a:p>
                  </a:txBody>
                  <a:tcPr/>
                </a:tc>
                <a:tc>
                  <a:txBody>
                    <a:bodyPr/>
                    <a:lstStyle/>
                    <a:p>
                      <a:pPr algn="ctr"/>
                      <a:r>
                        <a:rPr lang="en-US" sz="2000" dirty="0" smtClean="0"/>
                        <a:t>AdaBoost (RandomForests)</a:t>
                      </a:r>
                      <a:endParaRPr lang="en-US" sz="2000" dirty="0"/>
                    </a:p>
                  </a:txBody>
                  <a:tcPr/>
                </a:tc>
                <a:tc>
                  <a:txBody>
                    <a:bodyPr/>
                    <a:lstStyle/>
                    <a:p>
                      <a:pPr algn="ctr"/>
                      <a:r>
                        <a:rPr lang="en-US" sz="2000" dirty="0" smtClean="0"/>
                        <a:t>68.67</a:t>
                      </a:r>
                      <a:endParaRPr lang="en-US" sz="2000" dirty="0"/>
                    </a:p>
                  </a:txBody>
                  <a:tcPr/>
                </a:tc>
              </a:tr>
              <a:tr h="651267">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AdaBoost (DecisionStumps)</a:t>
                      </a:r>
                    </a:p>
                  </a:txBody>
                  <a:tcPr/>
                </a:tc>
                <a:tc>
                  <a:txBody>
                    <a:bodyPr/>
                    <a:lstStyle/>
                    <a:p>
                      <a:pPr algn="ctr"/>
                      <a:r>
                        <a:rPr lang="en-US" sz="2000" dirty="0" smtClean="0"/>
                        <a:t>69.82</a:t>
                      </a:r>
                      <a:endParaRPr lang="en-US" sz="2000" dirty="0"/>
                    </a:p>
                  </a:txBody>
                  <a:tcPr/>
                </a:tc>
              </a:tr>
              <a:tr h="450042">
                <a:tc vMerge="1">
                  <a:txBody>
                    <a:bodyPr/>
                    <a:lstStyle/>
                    <a:p>
                      <a:endParaRPr lang="en-US" dirty="0"/>
                    </a:p>
                  </a:txBody>
                  <a:tcPr/>
                </a:tc>
                <a:tc>
                  <a:txBody>
                    <a:bodyPr/>
                    <a:lstStyle/>
                    <a:p>
                      <a:pPr algn="ctr"/>
                      <a:r>
                        <a:rPr lang="en-US" sz="2000" dirty="0" smtClean="0"/>
                        <a:t>Neural</a:t>
                      </a:r>
                      <a:r>
                        <a:rPr lang="en-US" sz="2000" baseline="0" dirty="0" smtClean="0"/>
                        <a:t> Networks</a:t>
                      </a:r>
                      <a:endParaRPr lang="en-US" sz="2000" dirty="0"/>
                    </a:p>
                  </a:txBody>
                  <a:tcPr/>
                </a:tc>
                <a:tc>
                  <a:txBody>
                    <a:bodyPr/>
                    <a:lstStyle/>
                    <a:p>
                      <a:pPr algn="ctr"/>
                      <a:r>
                        <a:rPr lang="en-US" sz="2000" dirty="0" smtClean="0"/>
                        <a:t>68.10</a:t>
                      </a:r>
                      <a:endParaRPr lang="en-US" sz="2000" dirty="0"/>
                    </a:p>
                  </a:txBody>
                  <a:tcPr/>
                </a:tc>
              </a:tr>
              <a:tr h="651267">
                <a:tc rowSpan="3">
                  <a:txBody>
                    <a:bodyPr/>
                    <a:lstStyle/>
                    <a:p>
                      <a:pPr algn="ctr"/>
                      <a:r>
                        <a:rPr lang="en-US" sz="2000" dirty="0" smtClean="0"/>
                        <a:t>U/D</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AdaBoost (RandomForests)</a:t>
                      </a:r>
                    </a:p>
                  </a:txBody>
                  <a:tcPr/>
                </a:tc>
                <a:tc>
                  <a:txBody>
                    <a:bodyPr/>
                    <a:lstStyle/>
                    <a:p>
                      <a:pPr algn="ctr"/>
                      <a:r>
                        <a:rPr lang="en-US" sz="2000" dirty="0" smtClean="0"/>
                        <a:t>56.60</a:t>
                      </a:r>
                      <a:endParaRPr lang="en-US" sz="2000" dirty="0"/>
                    </a:p>
                  </a:txBody>
                  <a:tcPr/>
                </a:tc>
              </a:tr>
              <a:tr h="651267">
                <a:tc vMerge="1">
                  <a:txBody>
                    <a:bodyPr/>
                    <a:lstStyle/>
                    <a:p>
                      <a:endParaRPr lang="en-US" dirty="0"/>
                    </a:p>
                  </a:txBody>
                  <a:tcPr/>
                </a:tc>
                <a:tc>
                  <a:txBody>
                    <a:bodyPr/>
                    <a:lstStyle/>
                    <a:p>
                      <a:pPr algn="ctr"/>
                      <a:r>
                        <a:rPr lang="en-US" sz="2000" dirty="0" smtClean="0"/>
                        <a:t>AdaBoost (DecisionStumps)</a:t>
                      </a:r>
                      <a:endParaRPr lang="en-US" sz="2000" dirty="0"/>
                    </a:p>
                  </a:txBody>
                  <a:tcPr/>
                </a:tc>
                <a:tc>
                  <a:txBody>
                    <a:bodyPr/>
                    <a:lstStyle/>
                    <a:p>
                      <a:pPr algn="ctr"/>
                      <a:r>
                        <a:rPr lang="en-US" sz="2000" dirty="0" smtClean="0"/>
                        <a:t>58.68</a:t>
                      </a:r>
                      <a:endParaRPr lang="en-US" sz="2000" dirty="0"/>
                    </a:p>
                  </a:txBody>
                  <a:tcPr/>
                </a:tc>
              </a:tr>
              <a:tr h="450042">
                <a:tc vMerge="1">
                  <a:txBody>
                    <a:bodyPr/>
                    <a:lstStyle/>
                    <a:p>
                      <a:endParaRPr lang="en-US" dirty="0"/>
                    </a:p>
                  </a:txBody>
                  <a:tcPr/>
                </a:tc>
                <a:tc>
                  <a:txBody>
                    <a:bodyPr/>
                    <a:lstStyle/>
                    <a:p>
                      <a:pPr algn="ctr"/>
                      <a:r>
                        <a:rPr lang="en-US" sz="2000" dirty="0" smtClean="0"/>
                        <a:t>Neural</a:t>
                      </a:r>
                      <a:r>
                        <a:rPr lang="en-US" sz="2000" baseline="0" dirty="0" smtClean="0"/>
                        <a:t> Networks</a:t>
                      </a:r>
                      <a:endParaRPr lang="en-US" sz="2000" dirty="0"/>
                    </a:p>
                  </a:txBody>
                  <a:tcPr/>
                </a:tc>
                <a:tc>
                  <a:txBody>
                    <a:bodyPr/>
                    <a:lstStyle/>
                    <a:p>
                      <a:pPr algn="ctr"/>
                      <a:r>
                        <a:rPr lang="en-US" sz="2000" dirty="0" smtClean="0"/>
                        <a:t>58.62</a:t>
                      </a:r>
                      <a:endParaRPr lang="en-US" sz="2000" dirty="0"/>
                    </a:p>
                  </a:txBody>
                  <a:tcPr/>
                </a:tc>
              </a:tr>
              <a:tr h="651267">
                <a:tc rowSpan="3">
                  <a:txBody>
                    <a:bodyPr/>
                    <a:lstStyle/>
                    <a:p>
                      <a:pPr algn="ctr"/>
                      <a:r>
                        <a:rPr lang="en-US" sz="2000" dirty="0" smtClean="0"/>
                        <a:t>Triads</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AdaBoost (RandomForests)</a:t>
                      </a:r>
                    </a:p>
                  </a:txBody>
                  <a:tcPr/>
                </a:tc>
                <a:tc>
                  <a:txBody>
                    <a:bodyPr/>
                    <a:lstStyle/>
                    <a:p>
                      <a:pPr algn="ctr"/>
                      <a:r>
                        <a:rPr lang="en-US" sz="2000" dirty="0" smtClean="0"/>
                        <a:t>16.37</a:t>
                      </a:r>
                      <a:endParaRPr lang="en-US" sz="2000" dirty="0"/>
                    </a:p>
                  </a:txBody>
                  <a:tcPr/>
                </a:tc>
              </a:tr>
              <a:tr h="651267">
                <a:tc vMerge="1">
                  <a:txBody>
                    <a:bodyPr/>
                    <a:lstStyle/>
                    <a:p>
                      <a:endParaRPr lang="en-US" dirty="0"/>
                    </a:p>
                  </a:txBody>
                  <a:tcPr/>
                </a:tc>
                <a:tc>
                  <a:txBody>
                    <a:bodyPr/>
                    <a:lstStyle/>
                    <a:p>
                      <a:pPr algn="ctr"/>
                      <a:r>
                        <a:rPr lang="en-US" sz="2000" dirty="0" smtClean="0"/>
                        <a:t>AdaBoost (DecisionStumps)</a:t>
                      </a:r>
                      <a:endParaRPr lang="en-US" sz="2000" dirty="0"/>
                    </a:p>
                  </a:txBody>
                  <a:tcPr/>
                </a:tc>
                <a:tc>
                  <a:txBody>
                    <a:bodyPr/>
                    <a:lstStyle/>
                    <a:p>
                      <a:pPr algn="ctr"/>
                      <a:r>
                        <a:rPr lang="en-US" sz="2000" dirty="0" smtClean="0"/>
                        <a:t>13.21</a:t>
                      </a:r>
                      <a:endParaRPr lang="en-US" sz="2000" dirty="0"/>
                    </a:p>
                  </a:txBody>
                  <a:tcPr/>
                </a:tc>
              </a:tr>
              <a:tr h="450042">
                <a:tc vMerge="1">
                  <a:txBody>
                    <a:bodyPr/>
                    <a:lstStyle/>
                    <a:p>
                      <a:endParaRPr lang="en-US" dirty="0"/>
                    </a:p>
                  </a:txBody>
                  <a:tcPr/>
                </a:tc>
                <a:tc>
                  <a:txBody>
                    <a:bodyPr/>
                    <a:lstStyle/>
                    <a:p>
                      <a:pPr algn="ctr"/>
                      <a:r>
                        <a:rPr lang="en-US" sz="2000" dirty="0" smtClean="0"/>
                        <a:t>Neural</a:t>
                      </a:r>
                      <a:r>
                        <a:rPr lang="en-US" sz="2000" baseline="0" dirty="0" smtClean="0"/>
                        <a:t> Networks</a:t>
                      </a:r>
                      <a:endParaRPr lang="en-US" sz="2000" dirty="0"/>
                    </a:p>
                  </a:txBody>
                  <a:tcPr/>
                </a:tc>
                <a:tc>
                  <a:txBody>
                    <a:bodyPr/>
                    <a:lstStyle/>
                    <a:p>
                      <a:pPr algn="ctr"/>
                      <a:r>
                        <a:rPr lang="en-US" sz="2000" dirty="0" smtClean="0"/>
                        <a:t>14.65</a:t>
                      </a:r>
                      <a:endParaRPr lang="en-US" sz="2000" dirty="0"/>
                    </a:p>
                  </a:txBody>
                  <a:tcPr/>
                </a:tc>
              </a:tr>
            </a:tbl>
          </a:graphicData>
        </a:graphic>
      </p:graphicFrame>
      <p:graphicFrame>
        <p:nvGraphicFramePr>
          <p:cNvPr id="157" name="Table 156"/>
          <p:cNvGraphicFramePr>
            <a:graphicFrameLocks noGrp="1"/>
          </p:cNvGraphicFramePr>
          <p:nvPr>
            <p:extLst>
              <p:ext uri="{D42A27DB-BD31-4B8C-83A1-F6EECF244321}">
                <p14:modId xmlns:p14="http://schemas.microsoft.com/office/powerpoint/2010/main" val="2743974997"/>
              </p:ext>
            </p:extLst>
          </p:nvPr>
        </p:nvGraphicFramePr>
        <p:xfrm>
          <a:off x="33085686" y="27431210"/>
          <a:ext cx="6248400" cy="3474720"/>
        </p:xfrm>
        <a:graphic>
          <a:graphicData uri="http://schemas.openxmlformats.org/drawingml/2006/table">
            <a:tbl>
              <a:tblPr firstRow="1" bandRow="1">
                <a:tableStyleId>{5C22544A-7EE6-4342-B048-85BDC9FD1C3A}</a:tableStyleId>
              </a:tblPr>
              <a:tblGrid>
                <a:gridCol w="3124200"/>
                <a:gridCol w="3124200"/>
              </a:tblGrid>
              <a:tr h="370840">
                <a:tc>
                  <a:txBody>
                    <a:bodyPr/>
                    <a:lstStyle/>
                    <a:p>
                      <a:pPr algn="ctr"/>
                      <a:r>
                        <a:rPr lang="en-US" sz="2000" dirty="0" smtClean="0"/>
                        <a:t># errors</a:t>
                      </a:r>
                      <a:r>
                        <a:rPr lang="en-US" sz="2000" baseline="0" dirty="0" smtClean="0"/>
                        <a:t> (L/R, U/D)</a:t>
                      </a:r>
                      <a:endParaRPr lang="en-US" sz="2000" dirty="0"/>
                    </a:p>
                  </a:txBody>
                  <a:tcPr/>
                </a:tc>
                <a:tc>
                  <a:txBody>
                    <a:bodyPr/>
                    <a:lstStyle/>
                    <a:p>
                      <a:pPr algn="ctr"/>
                      <a:r>
                        <a:rPr lang="en-US" sz="2000" dirty="0" smtClean="0"/>
                        <a:t>Recovered</a:t>
                      </a:r>
                      <a:r>
                        <a:rPr lang="en-US" sz="2000" baseline="0" dirty="0" smtClean="0"/>
                        <a:t> Words Accuracy (%)</a:t>
                      </a:r>
                      <a:endParaRPr lang="en-US" sz="2000" dirty="0"/>
                    </a:p>
                  </a:txBody>
                  <a:tcPr/>
                </a:tc>
              </a:tr>
              <a:tr h="370840">
                <a:tc>
                  <a:txBody>
                    <a:bodyPr/>
                    <a:lstStyle/>
                    <a:p>
                      <a:pPr algn="ctr"/>
                      <a:r>
                        <a:rPr lang="en-US" sz="2000" dirty="0" smtClean="0"/>
                        <a:t>0</a:t>
                      </a:r>
                    </a:p>
                  </a:txBody>
                  <a:tcPr/>
                </a:tc>
                <a:tc>
                  <a:txBody>
                    <a:bodyPr/>
                    <a:lstStyle/>
                    <a:p>
                      <a:pPr algn="ctr"/>
                      <a:r>
                        <a:rPr lang="en-US" sz="2000" dirty="0" smtClean="0"/>
                        <a:t>5.46</a:t>
                      </a:r>
                      <a:endParaRPr lang="en-US" sz="2000" dirty="0"/>
                    </a:p>
                  </a:txBody>
                  <a:tcPr/>
                </a:tc>
              </a:tr>
              <a:tr h="370840">
                <a:tc>
                  <a:txBody>
                    <a:bodyPr/>
                    <a:lstStyle/>
                    <a:p>
                      <a:pPr algn="ctr"/>
                      <a:r>
                        <a:rPr lang="en-US" sz="2000" dirty="0" smtClean="0"/>
                        <a:t>1</a:t>
                      </a:r>
                      <a:endParaRPr lang="en-US" sz="2000" dirty="0"/>
                    </a:p>
                  </a:txBody>
                  <a:tcPr/>
                </a:tc>
                <a:tc>
                  <a:txBody>
                    <a:bodyPr/>
                    <a:lstStyle/>
                    <a:p>
                      <a:pPr algn="ctr"/>
                      <a:r>
                        <a:rPr lang="en-US" sz="2000" dirty="0" smtClean="0"/>
                        <a:t>23.41</a:t>
                      </a:r>
                      <a:endParaRPr lang="en-US" sz="2000" dirty="0"/>
                    </a:p>
                  </a:txBody>
                  <a:tcPr/>
                </a:tc>
              </a:tr>
              <a:tr h="370840">
                <a:tc>
                  <a:txBody>
                    <a:bodyPr/>
                    <a:lstStyle/>
                    <a:p>
                      <a:pPr algn="ctr"/>
                      <a:r>
                        <a:rPr lang="en-US" sz="2000" dirty="0" smtClean="0"/>
                        <a:t>2</a:t>
                      </a:r>
                      <a:endParaRPr lang="en-US" sz="2000" dirty="0"/>
                    </a:p>
                  </a:txBody>
                  <a:tcPr/>
                </a:tc>
                <a:tc>
                  <a:txBody>
                    <a:bodyPr/>
                    <a:lstStyle/>
                    <a:p>
                      <a:pPr algn="ctr"/>
                      <a:r>
                        <a:rPr lang="en-US" sz="2000" dirty="0" smtClean="0"/>
                        <a:t>41.64</a:t>
                      </a:r>
                      <a:endParaRPr lang="en-US" sz="2000" dirty="0"/>
                    </a:p>
                  </a:txBody>
                  <a:tcPr/>
                </a:tc>
              </a:tr>
              <a:tr h="370840">
                <a:tc>
                  <a:txBody>
                    <a:bodyPr/>
                    <a:lstStyle/>
                    <a:p>
                      <a:pPr algn="ctr"/>
                      <a:r>
                        <a:rPr lang="en-US" sz="2000" dirty="0" smtClean="0"/>
                        <a:t>3</a:t>
                      </a:r>
                      <a:endParaRPr lang="en-US" sz="2000" dirty="0"/>
                    </a:p>
                  </a:txBody>
                  <a:tcPr/>
                </a:tc>
                <a:tc>
                  <a:txBody>
                    <a:bodyPr/>
                    <a:lstStyle/>
                    <a:p>
                      <a:pPr algn="ctr"/>
                      <a:r>
                        <a:rPr lang="en-US" sz="2000" dirty="0" smtClean="0"/>
                        <a:t>70.31</a:t>
                      </a:r>
                      <a:endParaRPr lang="en-US" sz="2000" dirty="0"/>
                    </a:p>
                  </a:txBody>
                  <a:tcPr/>
                </a:tc>
              </a:tr>
              <a:tr h="370840">
                <a:tc>
                  <a:txBody>
                    <a:bodyPr/>
                    <a:lstStyle/>
                    <a:p>
                      <a:pPr algn="ctr"/>
                      <a:r>
                        <a:rPr lang="en-US" sz="2000" dirty="0" smtClean="0"/>
                        <a:t>4</a:t>
                      </a:r>
                      <a:endParaRPr lang="en-US" sz="2000" dirty="0"/>
                    </a:p>
                  </a:txBody>
                  <a:tcPr/>
                </a:tc>
                <a:tc>
                  <a:txBody>
                    <a:bodyPr/>
                    <a:lstStyle/>
                    <a:p>
                      <a:pPr algn="ctr"/>
                      <a:r>
                        <a:rPr lang="en-US" sz="2000" dirty="0" smtClean="0"/>
                        <a:t>85.67</a:t>
                      </a:r>
                      <a:endParaRPr lang="en-US" sz="2000" dirty="0"/>
                    </a:p>
                  </a:txBody>
                  <a:tcPr/>
                </a:tc>
              </a:tr>
              <a:tr h="370840">
                <a:tc>
                  <a:txBody>
                    <a:bodyPr/>
                    <a:lstStyle/>
                    <a:p>
                      <a:pPr algn="ctr"/>
                      <a:r>
                        <a:rPr lang="en-US" sz="2000" dirty="0" smtClean="0"/>
                        <a:t>5</a:t>
                      </a:r>
                      <a:endParaRPr lang="en-US" sz="2000" dirty="0"/>
                    </a:p>
                  </a:txBody>
                  <a:tcPr/>
                </a:tc>
                <a:tc>
                  <a:txBody>
                    <a:bodyPr/>
                    <a:lstStyle/>
                    <a:p>
                      <a:pPr algn="ctr"/>
                      <a:r>
                        <a:rPr lang="en-US" sz="2000" dirty="0" smtClean="0"/>
                        <a:t>94.54</a:t>
                      </a:r>
                      <a:endParaRPr lang="en-US" sz="2000" dirty="0"/>
                    </a:p>
                  </a:txBody>
                  <a:tcPr/>
                </a:tc>
              </a:tr>
              <a:tr h="370840">
                <a:tc>
                  <a:txBody>
                    <a:bodyPr/>
                    <a:lstStyle/>
                    <a:p>
                      <a:pPr algn="ctr"/>
                      <a:r>
                        <a:rPr lang="en-US" sz="2000" dirty="0" smtClean="0"/>
                        <a:t>6</a:t>
                      </a:r>
                      <a:endParaRPr lang="en-US" sz="2000" dirty="0"/>
                    </a:p>
                  </a:txBody>
                  <a:tcPr/>
                </a:tc>
                <a:tc>
                  <a:txBody>
                    <a:bodyPr/>
                    <a:lstStyle/>
                    <a:p>
                      <a:pPr algn="ctr"/>
                      <a:r>
                        <a:rPr lang="en-US" sz="2000" dirty="0" smtClean="0"/>
                        <a:t>97.27</a:t>
                      </a:r>
                      <a:endParaRPr lang="en-US" sz="2000" dirty="0"/>
                    </a:p>
                  </a:txBody>
                  <a:tcPr/>
                </a:tc>
              </a:tr>
            </a:tbl>
          </a:graphicData>
        </a:graphic>
      </p:graphicFrame>
      <p:pic>
        <p:nvPicPr>
          <p:cNvPr id="104" name="Picture 103" descr="words-option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34453" y="37274383"/>
            <a:ext cx="10626224" cy="3268344"/>
          </a:xfrm>
          <a:prstGeom prst="rect">
            <a:avLst/>
          </a:prstGeom>
        </p:spPr>
      </p:pic>
      <p:pic>
        <p:nvPicPr>
          <p:cNvPr id="105" name="Picture 104" descr="a_162.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6641" y="27806095"/>
            <a:ext cx="6096000" cy="6096000"/>
          </a:xfrm>
          <a:prstGeom prst="rect">
            <a:avLst/>
          </a:prstGeom>
        </p:spPr>
      </p:pic>
    </p:spTree>
    <p:extLst>
      <p:ext uri="{BB962C8B-B14F-4D97-AF65-F5344CB8AC3E}">
        <p14:creationId xmlns:p14="http://schemas.microsoft.com/office/powerpoint/2010/main" val="38653989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48x48-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175</TotalTime>
  <Words>327</Words>
  <Application>Microsoft Macintosh PowerPoint</Application>
  <PresentationFormat>Custom</PresentationFormat>
  <Paragraphs>120</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PosterPresentations.com-48x48-Template</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Yi-Hsien Lin</cp:lastModifiedBy>
  <cp:revision>30</cp:revision>
  <dcterms:created xsi:type="dcterms:W3CDTF">2012-02-09T20:53:12Z</dcterms:created>
  <dcterms:modified xsi:type="dcterms:W3CDTF">2014-05-12T08:30:48Z</dcterms:modified>
</cp:coreProperties>
</file>