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p:scale>
          <a:sx n="14" d="100"/>
          <a:sy n="14" d="100"/>
        </p:scale>
        <p:origin x="-2528" y="192"/>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5/12/14</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23826027"/>
            <a:ext cx="1359286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8176914"/>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7787858"/>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7777274"/>
            <a:ext cx="1357602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23704107"/>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3423920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34995490"/>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10056813"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2" y="7020986"/>
            <a:ext cx="10048875" cy="800211"/>
          </a:xfrm>
          <a:prstGeom prst="rect">
            <a:avLst/>
          </a:prstGeom>
          <a:noFill/>
        </p:spPr>
        <p:txBody>
          <a:bodyPr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9720644"/>
            <a:ext cx="1005840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8950018"/>
            <a:ext cx="1005046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7823840"/>
            <a:ext cx="2072004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7020986"/>
            <a:ext cx="20720050" cy="800211"/>
          </a:xfrm>
          <a:prstGeom prst="rect">
            <a:avLst/>
          </a:prstGeom>
          <a:noFill/>
        </p:spPr>
        <p:txBody>
          <a:bodyPr wrap="square" lIns="91436" tIns="91436" rIns="91436" bIns="91436" anchor="ctr" anchorCtr="0">
            <a:spAutoFit/>
          </a:bodyPr>
          <a:lstStyle>
            <a:lvl1pPr marL="0" indent="0" algn="ctr">
              <a:buNone/>
              <a:tabLst/>
              <a:defRPr sz="40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8913097"/>
            <a:ext cx="20720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8099662"/>
            <a:ext cx="20720050"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7020986"/>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7834424"/>
            <a:ext cx="1004701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9030318"/>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83489" y="19843753"/>
            <a:ext cx="997409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34226502"/>
            <a:ext cx="10047018" cy="1415764"/>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35649083"/>
            <a:ext cx="10052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966915" y="42924872"/>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922338"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1" name="Rectangle 33"/>
          <p:cNvSpPr>
            <a:spLocks noChangeArrowheads="1"/>
          </p:cNvSpPr>
          <p:nvPr userDrawn="1"/>
        </p:nvSpPr>
        <p:spPr bwMode="auto">
          <a:xfrm>
            <a:off x="22253576"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2" name="Group 1"/>
          <p:cNvGrpSpPr/>
          <p:nvPr userDrawn="1"/>
        </p:nvGrpSpPr>
        <p:grpSpPr>
          <a:xfrm>
            <a:off x="-13978626" y="0"/>
            <a:ext cx="13467502" cy="438912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32" name="Group 31"/>
            <p:cNvGrpSpPr/>
            <p:nvPr userDrawn="1"/>
          </p:nvGrpSpPr>
          <p:grpSpPr>
            <a:xfrm>
              <a:off x="-12090394" y="32335949"/>
              <a:ext cx="9204778" cy="2791162"/>
              <a:chOff x="-4440600" y="12356268"/>
              <a:chExt cx="3470785" cy="1049219"/>
            </a:xfrm>
          </p:grpSpPr>
          <p:grpSp>
            <p:nvGrpSpPr>
              <p:cNvPr id="46" name="Group 45"/>
              <p:cNvGrpSpPr/>
              <p:nvPr userDrawn="1"/>
            </p:nvGrpSpPr>
            <p:grpSpPr>
              <a:xfrm>
                <a:off x="-2753668" y="12400491"/>
                <a:ext cx="624431" cy="880679"/>
                <a:chOff x="-3921471" y="13037088"/>
                <a:chExt cx="779338" cy="1262008"/>
              </a:xfrm>
            </p:grpSpPr>
            <p:pic>
              <p:nvPicPr>
                <p:cNvPr id="52" name="Picture 51"/>
                <p:cNvPicPr>
                  <a:picLocks noChangeAspect="1"/>
                </p:cNvPicPr>
                <p:nvPr userDrawn="1"/>
              </p:nvPicPr>
              <p:blipFill>
                <a:blip r:embed="rId6"/>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03333" y="12400493"/>
                <a:ext cx="1033518" cy="876416"/>
                <a:chOff x="-2880749" y="13041046"/>
                <a:chExt cx="1420279" cy="1204388"/>
              </a:xfrm>
            </p:grpSpPr>
            <p:pic>
              <p:nvPicPr>
                <p:cNvPr id="50" name="Picture 49"/>
                <p:cNvPicPr>
                  <a:picLocks noChangeAspect="1"/>
                </p:cNvPicPr>
                <p:nvPr userDrawn="1"/>
              </p:nvPicPr>
              <p:blipFill>
                <a:blip r:embed="rId6"/>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37" name="Group 36"/>
            <p:cNvGrpSpPr/>
            <p:nvPr userDrawn="1"/>
          </p:nvGrpSpPr>
          <p:grpSpPr>
            <a:xfrm>
              <a:off x="-12968586" y="38908539"/>
              <a:ext cx="11394793" cy="2998418"/>
              <a:chOff x="-4754996" y="14609970"/>
              <a:chExt cx="4296559"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915392555"/>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105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137524614"/>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105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41" name="TextBox 40"/>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 name="Group 2"/>
          <p:cNvGrpSpPr/>
          <p:nvPr userDrawn="1"/>
        </p:nvGrpSpPr>
        <p:grpSpPr>
          <a:xfrm>
            <a:off x="44402324" y="-5404"/>
            <a:ext cx="13516287" cy="4389660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29154938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105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913105229"/>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105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781178" y="4291842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Rectangle 33"/>
          <p:cNvSpPr>
            <a:spLocks noChangeArrowheads="1"/>
          </p:cNvSpPr>
          <p:nvPr/>
        </p:nvSpPr>
        <p:spPr bwMode="auto">
          <a:xfrm>
            <a:off x="934199"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33"/>
          <p:cNvSpPr>
            <a:spLocks noChangeArrowheads="1"/>
          </p:cNvSpPr>
          <p:nvPr userDrawn="1"/>
        </p:nvSpPr>
        <p:spPr bwMode="auto">
          <a:xfrm>
            <a:off x="15152915"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8" name="Rectangle 33"/>
          <p:cNvSpPr>
            <a:spLocks noChangeArrowheads="1"/>
          </p:cNvSpPr>
          <p:nvPr userDrawn="1"/>
        </p:nvSpPr>
        <p:spPr bwMode="auto">
          <a:xfrm>
            <a:off x="29371631"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37" name="Group 36"/>
          <p:cNvGrpSpPr/>
          <p:nvPr userDrawn="1"/>
        </p:nvGrpSpPr>
        <p:grpSpPr>
          <a:xfrm>
            <a:off x="-13978626" y="0"/>
            <a:ext cx="13467502" cy="438912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8" name="Group 47"/>
            <p:cNvGrpSpPr/>
            <p:nvPr userDrawn="1"/>
          </p:nvGrpSpPr>
          <p:grpSpPr>
            <a:xfrm>
              <a:off x="-12090394" y="32335949"/>
              <a:ext cx="9204778" cy="2791162"/>
              <a:chOff x="-4440600" y="12356268"/>
              <a:chExt cx="3470785" cy="1049219"/>
            </a:xfrm>
          </p:grpSpPr>
          <p:grpSp>
            <p:nvGrpSpPr>
              <p:cNvPr id="72" name="Group 71"/>
              <p:cNvGrpSpPr/>
              <p:nvPr userDrawn="1"/>
            </p:nvGrpSpPr>
            <p:grpSpPr>
              <a:xfrm>
                <a:off x="-2753668" y="12400491"/>
                <a:ext cx="624431" cy="880679"/>
                <a:chOff x="-3921471" y="13037088"/>
                <a:chExt cx="779338" cy="1262008"/>
              </a:xfrm>
            </p:grpSpPr>
            <p:pic>
              <p:nvPicPr>
                <p:cNvPr id="78" name="Picture 77"/>
                <p:cNvPicPr>
                  <a:picLocks noChangeAspect="1"/>
                </p:cNvPicPr>
                <p:nvPr userDrawn="1"/>
              </p:nvPicPr>
              <p:blipFill>
                <a:blip r:embed="rId6"/>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3" name="Group 72"/>
              <p:cNvGrpSpPr/>
              <p:nvPr userDrawn="1"/>
            </p:nvGrpSpPr>
            <p:grpSpPr>
              <a:xfrm>
                <a:off x="-2003333" y="12400493"/>
                <a:ext cx="1033518" cy="876416"/>
                <a:chOff x="-2880749" y="13041046"/>
                <a:chExt cx="1420279" cy="1204388"/>
              </a:xfrm>
            </p:grpSpPr>
            <p:pic>
              <p:nvPicPr>
                <p:cNvPr id="76" name="Picture 75"/>
                <p:cNvPicPr>
                  <a:picLocks noChangeAspect="1"/>
                </p:cNvPicPr>
                <p:nvPr userDrawn="1"/>
              </p:nvPicPr>
              <p:blipFill>
                <a:blip r:embed="rId6"/>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4" name="Picture 73"/>
              <p:cNvPicPr>
                <a:picLocks noChangeAspect="1"/>
              </p:cNvPicPr>
              <p:nvPr userDrawn="1"/>
            </p:nvPicPr>
            <p:blipFill>
              <a:blip r:embed="rId7"/>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67" name="Group 66"/>
            <p:cNvGrpSpPr/>
            <p:nvPr userDrawn="1"/>
          </p:nvGrpSpPr>
          <p:grpSpPr>
            <a:xfrm>
              <a:off x="-12968586" y="38908539"/>
              <a:ext cx="11394793" cy="2998418"/>
              <a:chOff x="-4754996" y="14609970"/>
              <a:chExt cx="4296559"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207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208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70" name="TextBox 69"/>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81" name="Group 80"/>
          <p:cNvGrpSpPr/>
          <p:nvPr userDrawn="1"/>
        </p:nvGrpSpPr>
        <p:grpSpPr>
          <a:xfrm>
            <a:off x="44402324" y="-5404"/>
            <a:ext cx="13516287" cy="4389660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208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4" name="Picture 83"/>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208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7" name="TextBox 86"/>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7010400"/>
            <a:ext cx="42057638" cy="356616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843091" y="4297207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5" name="Group 34"/>
          <p:cNvGrpSpPr/>
          <p:nvPr userDrawn="1"/>
        </p:nvGrpSpPr>
        <p:grpSpPr>
          <a:xfrm>
            <a:off x="-13978626" y="0"/>
            <a:ext cx="13467502" cy="438912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5" name="Group 44"/>
            <p:cNvGrpSpPr/>
            <p:nvPr userDrawn="1"/>
          </p:nvGrpSpPr>
          <p:grpSpPr>
            <a:xfrm>
              <a:off x="-12090394" y="32335949"/>
              <a:ext cx="9204778" cy="2791162"/>
              <a:chOff x="-4440600" y="12356268"/>
              <a:chExt cx="3470785" cy="1049219"/>
            </a:xfrm>
          </p:grpSpPr>
          <p:grpSp>
            <p:nvGrpSpPr>
              <p:cNvPr id="70" name="Group 69"/>
              <p:cNvGrpSpPr/>
              <p:nvPr userDrawn="1"/>
            </p:nvGrpSpPr>
            <p:grpSpPr>
              <a:xfrm>
                <a:off x="-2753668" y="12400491"/>
                <a:ext cx="624431" cy="880679"/>
                <a:chOff x="-3921471" y="13037088"/>
                <a:chExt cx="779338" cy="1262008"/>
              </a:xfrm>
            </p:grpSpPr>
            <p:pic>
              <p:nvPicPr>
                <p:cNvPr id="76" name="Picture 75"/>
                <p:cNvPicPr>
                  <a:picLocks noChangeAspect="1"/>
                </p:cNvPicPr>
                <p:nvPr userDrawn="1"/>
              </p:nvPicPr>
              <p:blipFill>
                <a:blip r:embed="rId6"/>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1" name="Group 70"/>
              <p:cNvGrpSpPr/>
              <p:nvPr userDrawn="1"/>
            </p:nvGrpSpPr>
            <p:grpSpPr>
              <a:xfrm>
                <a:off x="-2003333" y="12400493"/>
                <a:ext cx="1033518" cy="876416"/>
                <a:chOff x="-2880749" y="13041046"/>
                <a:chExt cx="1420279" cy="1204388"/>
              </a:xfrm>
            </p:grpSpPr>
            <p:pic>
              <p:nvPicPr>
                <p:cNvPr id="74" name="Picture 73"/>
                <p:cNvPicPr>
                  <a:picLocks noChangeAspect="1"/>
                </p:cNvPicPr>
                <p:nvPr userDrawn="1"/>
              </p:nvPicPr>
              <p:blipFill>
                <a:blip r:embed="rId6"/>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2" name="Picture 71"/>
              <p:cNvPicPr>
                <a:picLocks noChangeAspect="1"/>
              </p:cNvPicPr>
              <p:nvPr userDrawn="1"/>
            </p:nvPicPr>
            <p:blipFill>
              <a:blip r:embed="rId7"/>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46" name="Group 45"/>
            <p:cNvGrpSpPr/>
            <p:nvPr userDrawn="1"/>
          </p:nvGrpSpPr>
          <p:grpSpPr>
            <a:xfrm>
              <a:off x="-12968586" y="38908539"/>
              <a:ext cx="11394793" cy="2998418"/>
              <a:chOff x="-4754996" y="14609970"/>
              <a:chExt cx="4296559"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310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310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68" name="TextBox 67"/>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78" name="Group 77"/>
          <p:cNvGrpSpPr/>
          <p:nvPr userDrawn="1"/>
        </p:nvGrpSpPr>
        <p:grpSpPr>
          <a:xfrm>
            <a:off x="44402324" y="-5404"/>
            <a:ext cx="13516287" cy="4389660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310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1" name="Picture 80"/>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310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4" name="TextBox 83"/>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904186" y="7777274"/>
            <a:ext cx="13591277" cy="1769693"/>
          </a:xfrm>
        </p:spPr>
        <p:txBody>
          <a:bodyPr/>
          <a:lstStyle/>
          <a:p>
            <a:pPr marL="342900" indent="-342900">
              <a:buFont typeface="Arial"/>
              <a:buChar char="•"/>
            </a:pPr>
            <a:r>
              <a:rPr lang="en-US" dirty="0" smtClean="0"/>
              <a:t>Smart</a:t>
            </a:r>
            <a:r>
              <a:rPr lang="en-US" dirty="0" smtClean="0"/>
              <a:t>phone </a:t>
            </a:r>
            <a:r>
              <a:rPr lang="en-US" dirty="0"/>
              <a:t>a</a:t>
            </a:r>
            <a:r>
              <a:rPr lang="en-US" dirty="0" smtClean="0"/>
              <a:t>ccelerometers do not require explicit user permissions</a:t>
            </a:r>
          </a:p>
          <a:p>
            <a:pPr marL="342900" indent="-342900">
              <a:buFont typeface="Arial"/>
              <a:buChar char="•"/>
            </a:pPr>
            <a:r>
              <a:rPr lang="en-US" dirty="0" smtClean="0"/>
              <a:t>Smartphones are often placed next to the user’s laptop or keyboard</a:t>
            </a:r>
          </a:p>
          <a:p>
            <a:pPr marL="342900" indent="-342900">
              <a:buFont typeface="Arial"/>
              <a:buChar char="•"/>
            </a:pPr>
            <a:r>
              <a:rPr lang="en-US" dirty="0" smtClean="0"/>
              <a:t>Malicious applications can recover text by </a:t>
            </a:r>
            <a:r>
              <a:rPr lang="en-US" dirty="0" smtClean="0"/>
              <a:t>identifying signals from different keystrokes</a:t>
            </a:r>
          </a:p>
        </p:txBody>
      </p:sp>
      <p:sp>
        <p:nvSpPr>
          <p:cNvPr id="353" name="Text Placeholder 352"/>
          <p:cNvSpPr>
            <a:spLocks noGrp="1"/>
          </p:cNvSpPr>
          <p:nvPr>
            <p:ph type="body" sz="quarter" idx="11"/>
          </p:nvPr>
        </p:nvSpPr>
        <p:spPr/>
        <p:txBody>
          <a:bodyPr/>
          <a:lstStyle/>
          <a:p>
            <a:r>
              <a:rPr lang="en-US" dirty="0" smtClean="0"/>
              <a:t>Threat Model</a:t>
            </a:r>
            <a:endParaRPr lang="en-US" dirty="0"/>
          </a:p>
        </p:txBody>
      </p:sp>
      <p:sp>
        <p:nvSpPr>
          <p:cNvPr id="355" name="Text Placeholder 354"/>
          <p:cNvSpPr>
            <a:spLocks noGrp="1"/>
          </p:cNvSpPr>
          <p:nvPr>
            <p:ph type="body" sz="quarter" idx="19"/>
          </p:nvPr>
        </p:nvSpPr>
        <p:spPr/>
        <p:txBody>
          <a:bodyPr/>
          <a:lstStyle/>
          <a:p>
            <a:endParaRPr lang="en-US"/>
          </a:p>
        </p:txBody>
      </p:sp>
      <p:sp>
        <p:nvSpPr>
          <p:cNvPr id="356" name="Text Placeholder 355"/>
          <p:cNvSpPr>
            <a:spLocks noGrp="1"/>
          </p:cNvSpPr>
          <p:nvPr>
            <p:ph type="body" sz="quarter" idx="20"/>
          </p:nvPr>
        </p:nvSpPr>
        <p:spPr/>
        <p:txBody>
          <a:bodyPr/>
          <a:lstStyle/>
          <a:p>
            <a:endParaRPr lang="en-US"/>
          </a:p>
        </p:txBody>
      </p:sp>
      <p:sp>
        <p:nvSpPr>
          <p:cNvPr id="357" name="Text Placeholder 356"/>
          <p:cNvSpPr>
            <a:spLocks noGrp="1"/>
          </p:cNvSpPr>
          <p:nvPr>
            <p:ph type="body" sz="quarter" idx="21"/>
          </p:nvPr>
        </p:nvSpPr>
        <p:spPr/>
        <p:txBody>
          <a:bodyPr/>
          <a:lstStyle/>
          <a:p>
            <a:endParaRPr lang="en-US"/>
          </a:p>
        </p:txBody>
      </p:sp>
      <p:sp>
        <p:nvSpPr>
          <p:cNvPr id="358" name="Text Placeholder 357"/>
          <p:cNvSpPr>
            <a:spLocks noGrp="1"/>
          </p:cNvSpPr>
          <p:nvPr>
            <p:ph type="body" sz="quarter" idx="22"/>
          </p:nvPr>
        </p:nvSpPr>
        <p:spPr/>
        <p:txBody>
          <a:bodyPr/>
          <a:lstStyle/>
          <a:p>
            <a:endParaRPr lang="en-US"/>
          </a:p>
        </p:txBody>
      </p:sp>
      <p:sp>
        <p:nvSpPr>
          <p:cNvPr id="359" name="Text Placeholder 358"/>
          <p:cNvSpPr>
            <a:spLocks noGrp="1"/>
          </p:cNvSpPr>
          <p:nvPr>
            <p:ph type="body" sz="quarter" idx="23"/>
          </p:nvPr>
        </p:nvSpPr>
        <p:spPr/>
        <p:txBody>
          <a:bodyPr/>
          <a:lstStyle/>
          <a:p>
            <a:endParaRPr lang="en-US" dirty="0"/>
          </a:p>
        </p:txBody>
      </p:sp>
      <p:sp>
        <p:nvSpPr>
          <p:cNvPr id="360" name="Text Placeholder 359"/>
          <p:cNvSpPr>
            <a:spLocks noGrp="1"/>
          </p:cNvSpPr>
          <p:nvPr>
            <p:ph type="body" sz="quarter" idx="24"/>
          </p:nvPr>
        </p:nvSpPr>
        <p:spPr/>
        <p:txBody>
          <a:bodyPr/>
          <a:lstStyle/>
          <a:p>
            <a:r>
              <a:rPr lang="en-US" dirty="0" smtClean="0"/>
              <a:t>Data Processing Architecture</a:t>
            </a:r>
            <a:endParaRPr lang="en-US" dirty="0"/>
          </a:p>
        </p:txBody>
      </p:sp>
      <p:sp>
        <p:nvSpPr>
          <p:cNvPr id="361" name="Text Placeholder 360"/>
          <p:cNvSpPr>
            <a:spLocks noGrp="1"/>
          </p:cNvSpPr>
          <p:nvPr>
            <p:ph type="body" sz="quarter" idx="25"/>
          </p:nvPr>
        </p:nvSpPr>
        <p:spPr/>
        <p:txBody>
          <a:bodyPr/>
          <a:lstStyle/>
          <a:p>
            <a:endParaRPr lang="en-US"/>
          </a:p>
        </p:txBody>
      </p:sp>
      <p:sp>
        <p:nvSpPr>
          <p:cNvPr id="362" name="Text Placeholder 361"/>
          <p:cNvSpPr>
            <a:spLocks noGrp="1"/>
          </p:cNvSpPr>
          <p:nvPr>
            <p:ph type="body" sz="quarter" idx="26"/>
          </p:nvPr>
        </p:nvSpPr>
        <p:spPr/>
        <p:txBody>
          <a:bodyPr/>
          <a:lstStyle/>
          <a:p>
            <a:endParaRPr lang="en-US"/>
          </a:p>
        </p:txBody>
      </p:sp>
      <p:sp>
        <p:nvSpPr>
          <p:cNvPr id="363" name="Text Placeholder 362"/>
          <p:cNvSpPr>
            <a:spLocks noGrp="1"/>
          </p:cNvSpPr>
          <p:nvPr>
            <p:ph type="body" sz="quarter" idx="27"/>
          </p:nvPr>
        </p:nvSpPr>
        <p:spPr/>
        <p:txBody>
          <a:bodyPr/>
          <a:lstStyle/>
          <a:p>
            <a:endParaRPr lang="en-US"/>
          </a:p>
        </p:txBody>
      </p:sp>
      <p:sp>
        <p:nvSpPr>
          <p:cNvPr id="364" name="Text Placeholder 363"/>
          <p:cNvSpPr>
            <a:spLocks noGrp="1"/>
          </p:cNvSpPr>
          <p:nvPr>
            <p:ph type="body" sz="quarter" idx="28"/>
          </p:nvPr>
        </p:nvSpPr>
        <p:spPr/>
        <p:txBody>
          <a:bodyPr/>
          <a:lstStyle/>
          <a:p>
            <a:endParaRPr lang="en-US"/>
          </a:p>
        </p:txBody>
      </p:sp>
      <p:sp>
        <p:nvSpPr>
          <p:cNvPr id="365" name="Text Placeholder 364"/>
          <p:cNvSpPr>
            <a:spLocks noGrp="1"/>
          </p:cNvSpPr>
          <p:nvPr>
            <p:ph type="body" sz="quarter" idx="29"/>
          </p:nvPr>
        </p:nvSpPr>
        <p:spPr/>
        <p:txBody>
          <a:bodyPr/>
          <a:lstStyle/>
          <a:p>
            <a:endParaRPr lang="en-US"/>
          </a:p>
        </p:txBody>
      </p:sp>
      <p:sp>
        <p:nvSpPr>
          <p:cNvPr id="366" name="Text Placeholder 365"/>
          <p:cNvSpPr>
            <a:spLocks noGrp="1"/>
          </p:cNvSpPr>
          <p:nvPr>
            <p:ph type="body" sz="quarter" idx="30"/>
          </p:nvPr>
        </p:nvSpPr>
        <p:spPr/>
        <p:txBody>
          <a:bodyPr/>
          <a:lstStyle/>
          <a:p>
            <a:endParaRPr lang="en-US"/>
          </a:p>
        </p:txBody>
      </p:sp>
      <p:sp>
        <p:nvSpPr>
          <p:cNvPr id="404" name="Text Placeholder 403"/>
          <p:cNvSpPr>
            <a:spLocks noGrp="1"/>
          </p:cNvSpPr>
          <p:nvPr>
            <p:ph type="body" sz="quarter" idx="150"/>
          </p:nvPr>
        </p:nvSpPr>
        <p:spPr/>
        <p:txBody>
          <a:bodyPr/>
          <a:lstStyle/>
          <a:p>
            <a:r>
              <a:rPr lang="en-US" dirty="0" smtClean="0"/>
              <a:t>Princeton University</a:t>
            </a:r>
            <a:endParaRPr lang="en-US" dirty="0"/>
          </a:p>
        </p:txBody>
      </p:sp>
      <p:sp>
        <p:nvSpPr>
          <p:cNvPr id="405" name="Text Placeholder 404"/>
          <p:cNvSpPr>
            <a:spLocks noGrp="1"/>
          </p:cNvSpPr>
          <p:nvPr>
            <p:ph type="body" sz="quarter" idx="151"/>
          </p:nvPr>
        </p:nvSpPr>
        <p:spPr/>
        <p:txBody>
          <a:bodyPr/>
          <a:lstStyle/>
          <a:p>
            <a:r>
              <a:rPr lang="en-US" dirty="0" smtClean="0"/>
              <a:t>Jennifer Guo      Yi-Hsien Lin      Akshay Mittal      </a:t>
            </a:r>
            <a:r>
              <a:rPr lang="en-US" dirty="0"/>
              <a:t>Wathsala Vithanage</a:t>
            </a:r>
            <a:endParaRPr lang="en-US" dirty="0"/>
          </a:p>
        </p:txBody>
      </p:sp>
      <p:sp>
        <p:nvSpPr>
          <p:cNvPr id="406" name="Text Placeholder 405"/>
          <p:cNvSpPr>
            <a:spLocks noGrp="1"/>
          </p:cNvSpPr>
          <p:nvPr>
            <p:ph type="body" sz="quarter" idx="153"/>
          </p:nvPr>
        </p:nvSpPr>
        <p:spPr/>
        <p:txBody>
          <a:bodyPr>
            <a:normAutofit fontScale="62500" lnSpcReduction="20000"/>
          </a:bodyPr>
          <a:lstStyle/>
          <a:p>
            <a:r>
              <a:rPr lang="en-US" b="0" dirty="0"/>
              <a:t>EavesDroid: Keystroke recovery using mobile phone</a:t>
            </a:r>
          </a:p>
          <a:p>
            <a:r>
              <a:rPr lang="en-US" b="0" dirty="0"/>
              <a:t>accelerometers</a:t>
            </a:r>
            <a:endParaRPr lang="en-US" dirty="0"/>
          </a:p>
        </p:txBody>
      </p:sp>
      <p:pic>
        <p:nvPicPr>
          <p:cNvPr id="4" name="Picture 3" descr="set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416" y="9546967"/>
            <a:ext cx="7618553" cy="2590308"/>
          </a:xfrm>
          <a:prstGeom prst="rect">
            <a:avLst/>
          </a:prstGeom>
        </p:spPr>
      </p:pic>
      <p:grpSp>
        <p:nvGrpSpPr>
          <p:cNvPr id="12" name="Group 11"/>
          <p:cNvGrpSpPr/>
          <p:nvPr/>
        </p:nvGrpSpPr>
        <p:grpSpPr>
          <a:xfrm>
            <a:off x="16244455" y="11248975"/>
            <a:ext cx="11226029" cy="9277967"/>
            <a:chOff x="16635946" y="10374061"/>
            <a:chExt cx="10302766" cy="7759385"/>
          </a:xfrm>
        </p:grpSpPr>
        <p:sp>
          <p:nvSpPr>
            <p:cNvPr id="61" name="Rectangle 60"/>
            <p:cNvSpPr/>
            <p:nvPr/>
          </p:nvSpPr>
          <p:spPr>
            <a:xfrm>
              <a:off x="16635946" y="13127351"/>
              <a:ext cx="2332174" cy="909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Arrow Connector 61"/>
            <p:cNvCxnSpPr/>
            <p:nvPr/>
          </p:nvCxnSpPr>
          <p:spPr>
            <a:xfrm>
              <a:off x="16635946" y="11894461"/>
              <a:ext cx="946756"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3" name="Rounded Rectangle 62"/>
            <p:cNvSpPr/>
            <p:nvPr/>
          </p:nvSpPr>
          <p:spPr>
            <a:xfrm>
              <a:off x="17582702" y="11466417"/>
              <a:ext cx="860136"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Clipper</a:t>
              </a:r>
              <a:endParaRPr lang="en-US" sz="1000" dirty="0"/>
            </a:p>
          </p:txBody>
        </p:sp>
        <p:cxnSp>
          <p:nvCxnSpPr>
            <p:cNvPr id="64" name="Straight Arrow Connector 63"/>
            <p:cNvCxnSpPr>
              <a:stCxn id="63" idx="3"/>
            </p:cNvCxnSpPr>
            <p:nvPr/>
          </p:nvCxnSpPr>
          <p:spPr>
            <a:xfrm>
              <a:off x="18442837" y="11894461"/>
              <a:ext cx="47935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5" name="Rounded Rectangle 64"/>
            <p:cNvSpPr/>
            <p:nvPr/>
          </p:nvSpPr>
          <p:spPr>
            <a:xfrm>
              <a:off x="18922193" y="11466417"/>
              <a:ext cx="86467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Signal Breaker</a:t>
              </a:r>
              <a:endParaRPr lang="en-US" sz="1600" dirty="0"/>
            </a:p>
          </p:txBody>
        </p:sp>
        <p:sp>
          <p:nvSpPr>
            <p:cNvPr id="66" name="Rounded Rectangle 65"/>
            <p:cNvSpPr/>
            <p:nvPr/>
          </p:nvSpPr>
          <p:spPr>
            <a:xfrm>
              <a:off x="20348181" y="11466417"/>
              <a:ext cx="106116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cxnSp>
          <p:nvCxnSpPr>
            <p:cNvPr id="67" name="Straight Arrow Connector 66"/>
            <p:cNvCxnSpPr>
              <a:stCxn id="65" idx="3"/>
              <a:endCxn id="66" idx="1"/>
            </p:cNvCxnSpPr>
            <p:nvPr/>
          </p:nvCxnSpPr>
          <p:spPr>
            <a:xfrm>
              <a:off x="19786863" y="11894461"/>
              <a:ext cx="56131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8" name="Rectangle 67"/>
            <p:cNvSpPr/>
            <p:nvPr/>
          </p:nvSpPr>
          <p:spPr>
            <a:xfrm>
              <a:off x="23377442" y="10484437"/>
              <a:ext cx="3561270" cy="28200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a:p>
            <a:p>
              <a:pPr algn="ctr"/>
              <a:endParaRPr lang="en-US" sz="2000" dirty="0" smtClean="0"/>
            </a:p>
            <a:p>
              <a:pPr algn="ctr"/>
              <a:endParaRPr lang="en-US" sz="2000" dirty="0"/>
            </a:p>
            <a:p>
              <a:pPr algn="ctr"/>
              <a:endParaRPr lang="en-US" sz="2000" dirty="0" smtClean="0"/>
            </a:p>
            <a:p>
              <a:pPr algn="ctr"/>
              <a:endParaRPr lang="en-US" sz="2000" dirty="0"/>
            </a:p>
            <a:p>
              <a:pPr algn="ctr"/>
              <a:endParaRPr lang="en-US" sz="1600" dirty="0" smtClean="0"/>
            </a:p>
            <a:p>
              <a:pPr algn="ctr"/>
              <a:endParaRPr lang="en-US" sz="1600" dirty="0"/>
            </a:p>
            <a:p>
              <a:pPr algn="ctr"/>
              <a:endParaRPr lang="en-US" sz="1600" dirty="0" smtClean="0"/>
            </a:p>
            <a:p>
              <a:pPr algn="ctr"/>
              <a:r>
                <a:rPr lang="en-US" sz="1800" dirty="0" smtClean="0"/>
                <a:t>Supervised </a:t>
              </a:r>
              <a:r>
                <a:rPr lang="en-US" sz="1800" dirty="0" smtClean="0"/>
                <a:t>Learning Module</a:t>
              </a:r>
              <a:endParaRPr lang="en-US" sz="1800" dirty="0"/>
            </a:p>
          </p:txBody>
        </p:sp>
        <p:cxnSp>
          <p:nvCxnSpPr>
            <p:cNvPr id="69" name="Straight Arrow Connector 68"/>
            <p:cNvCxnSpPr>
              <a:stCxn id="66" idx="3"/>
              <a:endCxn id="71" idx="1"/>
            </p:cNvCxnSpPr>
            <p:nvPr/>
          </p:nvCxnSpPr>
          <p:spPr>
            <a:xfrm>
              <a:off x="21409342" y="11894461"/>
              <a:ext cx="3023288"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70" name="Multidocument 69"/>
            <p:cNvSpPr/>
            <p:nvPr/>
          </p:nvSpPr>
          <p:spPr>
            <a:xfrm>
              <a:off x="21780003" y="11407766"/>
              <a:ext cx="1005085" cy="906130"/>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Labeled</a:t>
              </a:r>
            </a:p>
            <a:p>
              <a:pPr algn="ctr"/>
              <a:r>
                <a:rPr lang="en-US" sz="1600" dirty="0" smtClean="0"/>
                <a:t>Features</a:t>
              </a:r>
              <a:endParaRPr lang="en-US" sz="1600" dirty="0"/>
            </a:p>
          </p:txBody>
        </p:sp>
        <p:sp>
          <p:nvSpPr>
            <p:cNvPr id="71" name="Rounded Rectangle 70"/>
            <p:cNvSpPr/>
            <p:nvPr/>
          </p:nvSpPr>
          <p:spPr>
            <a:xfrm>
              <a:off x="24432629" y="11324661"/>
              <a:ext cx="1568131" cy="11395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AdaBoost With Decision Stump</a:t>
              </a:r>
              <a:endParaRPr lang="en-US" sz="1600" dirty="0"/>
            </a:p>
          </p:txBody>
        </p:sp>
        <p:sp>
          <p:nvSpPr>
            <p:cNvPr id="72" name="Rounded Rectangle 71"/>
            <p:cNvSpPr/>
            <p:nvPr/>
          </p:nvSpPr>
          <p:spPr>
            <a:xfrm>
              <a:off x="19596342" y="10374061"/>
              <a:ext cx="875052" cy="5139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Labeler</a:t>
              </a:r>
              <a:endParaRPr lang="en-US" sz="1600" dirty="0"/>
            </a:p>
          </p:txBody>
        </p:sp>
        <p:cxnSp>
          <p:nvCxnSpPr>
            <p:cNvPr id="73" name="Straight Arrow Connector 72"/>
            <p:cNvCxnSpPr>
              <a:stCxn id="72" idx="2"/>
            </p:cNvCxnSpPr>
            <p:nvPr/>
          </p:nvCxnSpPr>
          <p:spPr>
            <a:xfrm>
              <a:off x="20033868" y="10887973"/>
              <a:ext cx="16793" cy="10064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74" name="Straight Arrow Connector 73"/>
            <p:cNvCxnSpPr/>
            <p:nvPr/>
          </p:nvCxnSpPr>
          <p:spPr>
            <a:xfrm>
              <a:off x="16635946" y="16185546"/>
              <a:ext cx="946756"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5" name="Rounded Rectangle 74"/>
            <p:cNvSpPr/>
            <p:nvPr/>
          </p:nvSpPr>
          <p:spPr>
            <a:xfrm>
              <a:off x="17582702" y="15757503"/>
              <a:ext cx="860136"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Clipper</a:t>
              </a:r>
              <a:endParaRPr lang="en-US" sz="1600" dirty="0"/>
            </a:p>
          </p:txBody>
        </p:sp>
        <p:cxnSp>
          <p:nvCxnSpPr>
            <p:cNvPr id="76" name="Straight Arrow Connector 75"/>
            <p:cNvCxnSpPr>
              <a:stCxn id="75" idx="3"/>
            </p:cNvCxnSpPr>
            <p:nvPr/>
          </p:nvCxnSpPr>
          <p:spPr>
            <a:xfrm>
              <a:off x="18442837" y="16185546"/>
              <a:ext cx="479355"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7" name="Rounded Rectangle 76"/>
            <p:cNvSpPr/>
            <p:nvPr/>
          </p:nvSpPr>
          <p:spPr>
            <a:xfrm>
              <a:off x="18922193" y="15757503"/>
              <a:ext cx="864670"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Signal Breaker</a:t>
              </a:r>
              <a:endParaRPr lang="en-US" sz="1600" dirty="0"/>
            </a:p>
          </p:txBody>
        </p:sp>
        <p:sp>
          <p:nvSpPr>
            <p:cNvPr id="78" name="Rounded Rectangle 77"/>
            <p:cNvSpPr/>
            <p:nvPr/>
          </p:nvSpPr>
          <p:spPr>
            <a:xfrm>
              <a:off x="20196146" y="15757503"/>
              <a:ext cx="1021542"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 Extractor</a:t>
              </a:r>
              <a:endParaRPr lang="en-US" sz="1600" dirty="0"/>
            </a:p>
          </p:txBody>
        </p:sp>
        <p:cxnSp>
          <p:nvCxnSpPr>
            <p:cNvPr id="79" name="Straight Arrow Connector 78"/>
            <p:cNvCxnSpPr>
              <a:stCxn id="77" idx="3"/>
              <a:endCxn id="78" idx="1"/>
            </p:cNvCxnSpPr>
            <p:nvPr/>
          </p:nvCxnSpPr>
          <p:spPr>
            <a:xfrm>
              <a:off x="19786863" y="16185546"/>
              <a:ext cx="409283"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0" name="Rectangle 79"/>
            <p:cNvSpPr/>
            <p:nvPr/>
          </p:nvSpPr>
          <p:spPr>
            <a:xfrm>
              <a:off x="22981747" y="14964137"/>
              <a:ext cx="3956965" cy="247254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p:txBody>
        </p:sp>
        <p:cxnSp>
          <p:nvCxnSpPr>
            <p:cNvPr id="81" name="Straight Arrow Connector 80"/>
            <p:cNvCxnSpPr>
              <a:stCxn id="78" idx="3"/>
              <a:endCxn id="83" idx="1"/>
            </p:cNvCxnSpPr>
            <p:nvPr/>
          </p:nvCxnSpPr>
          <p:spPr>
            <a:xfrm>
              <a:off x="21217689" y="16185547"/>
              <a:ext cx="2084301" cy="2"/>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2" name="Multidocument 81"/>
            <p:cNvSpPr/>
            <p:nvPr/>
          </p:nvSpPr>
          <p:spPr>
            <a:xfrm>
              <a:off x="21560172" y="15698852"/>
              <a:ext cx="1030422" cy="906130"/>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Features</a:t>
              </a:r>
              <a:endParaRPr lang="en-US" sz="1600" dirty="0"/>
            </a:p>
          </p:txBody>
        </p:sp>
        <p:sp>
          <p:nvSpPr>
            <p:cNvPr id="83" name="Rounded Rectangle 82"/>
            <p:cNvSpPr/>
            <p:nvPr/>
          </p:nvSpPr>
          <p:spPr>
            <a:xfrm>
              <a:off x="23301990" y="15405502"/>
              <a:ext cx="1238383" cy="1560091"/>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Trained AdaBoost With Decision Stump</a:t>
              </a:r>
              <a:endParaRPr lang="en-US" sz="1600" dirty="0"/>
            </a:p>
          </p:txBody>
        </p:sp>
        <p:sp>
          <p:nvSpPr>
            <p:cNvPr id="84" name="Rounded Rectangle 83"/>
            <p:cNvSpPr/>
            <p:nvPr/>
          </p:nvSpPr>
          <p:spPr>
            <a:xfrm>
              <a:off x="19436203" y="14036795"/>
              <a:ext cx="1228917" cy="914545"/>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Dictionary With Keyboard Features</a:t>
              </a:r>
              <a:endParaRPr lang="en-US" sz="1200" dirty="0"/>
            </a:p>
          </p:txBody>
        </p:sp>
        <p:cxnSp>
          <p:nvCxnSpPr>
            <p:cNvPr id="85" name="Straight Arrow Connector 84"/>
            <p:cNvCxnSpPr>
              <a:stCxn id="83" idx="3"/>
              <a:endCxn id="87" idx="2"/>
            </p:cNvCxnSpPr>
            <p:nvPr/>
          </p:nvCxnSpPr>
          <p:spPr>
            <a:xfrm>
              <a:off x="24540373" y="16185548"/>
              <a:ext cx="1321162" cy="1"/>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6" name="Multidocument 85"/>
            <p:cNvSpPr/>
            <p:nvPr/>
          </p:nvSpPr>
          <p:spPr>
            <a:xfrm>
              <a:off x="24781606" y="15757503"/>
              <a:ext cx="806048" cy="865278"/>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(L/R) (U/D) </a:t>
              </a:r>
              <a:endParaRPr lang="en-US" sz="1600" dirty="0"/>
            </a:p>
          </p:txBody>
        </p:sp>
        <p:sp>
          <p:nvSpPr>
            <p:cNvPr id="87" name="Or 86"/>
            <p:cNvSpPr/>
            <p:nvPr/>
          </p:nvSpPr>
          <p:spPr>
            <a:xfrm>
              <a:off x="25861534" y="16063920"/>
              <a:ext cx="278453" cy="243258"/>
            </a:xfrm>
            <a:prstGeom prst="flowChartOr">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89" name="Elbow Connector 88"/>
            <p:cNvCxnSpPr>
              <a:stCxn id="84" idx="3"/>
              <a:endCxn id="87" idx="0"/>
            </p:cNvCxnSpPr>
            <p:nvPr/>
          </p:nvCxnSpPr>
          <p:spPr>
            <a:xfrm>
              <a:off x="20665120" y="14494067"/>
              <a:ext cx="5335641" cy="1569853"/>
            </a:xfrm>
            <a:prstGeom prst="bentConnector2">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0" name="Rounded Rectangle 89"/>
            <p:cNvSpPr/>
            <p:nvPr/>
          </p:nvSpPr>
          <p:spPr>
            <a:xfrm>
              <a:off x="23941673" y="17755014"/>
              <a:ext cx="2198314" cy="378432"/>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Prediction Output</a:t>
              </a:r>
              <a:endParaRPr lang="en-US" sz="1600" dirty="0"/>
            </a:p>
          </p:txBody>
        </p:sp>
        <p:cxnSp>
          <p:nvCxnSpPr>
            <p:cNvPr id="91" name="Elbow Connector 90"/>
            <p:cNvCxnSpPr>
              <a:stCxn id="87" idx="6"/>
              <a:endCxn id="90" idx="0"/>
            </p:cNvCxnSpPr>
            <p:nvPr/>
          </p:nvCxnSpPr>
          <p:spPr>
            <a:xfrm flipH="1">
              <a:off x="25040830" y="16185549"/>
              <a:ext cx="1099157" cy="1569465"/>
            </a:xfrm>
            <a:prstGeom prst="bentConnector4">
              <a:avLst>
                <a:gd name="adj1" fmla="val -19087"/>
                <a:gd name="adj2" fmla="val 53875"/>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2" name="Freeform 91"/>
            <p:cNvSpPr/>
            <p:nvPr/>
          </p:nvSpPr>
          <p:spPr>
            <a:xfrm>
              <a:off x="16913678" y="11324661"/>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3" name="Freeform 92"/>
            <p:cNvSpPr/>
            <p:nvPr/>
          </p:nvSpPr>
          <p:spPr>
            <a:xfrm>
              <a:off x="16913678" y="15627539"/>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6" name="Straight Connector 95"/>
            <p:cNvCxnSpPr/>
            <p:nvPr/>
          </p:nvCxnSpPr>
          <p:spPr>
            <a:xfrm>
              <a:off x="16719482" y="13312156"/>
              <a:ext cx="79061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p:cNvCxnSpPr/>
            <p:nvPr/>
          </p:nvCxnSpPr>
          <p:spPr>
            <a:xfrm>
              <a:off x="16719482" y="13752054"/>
              <a:ext cx="79061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17510092" y="13127351"/>
              <a:ext cx="1324253" cy="283141"/>
            </a:xfrm>
            <a:prstGeom prst="rect">
              <a:avLst/>
            </a:prstGeom>
            <a:noFill/>
          </p:spPr>
          <p:txBody>
            <a:bodyPr wrap="none" rtlCol="0">
              <a:spAutoFit/>
            </a:bodyPr>
            <a:lstStyle/>
            <a:p>
              <a:r>
                <a:rPr lang="en-US" sz="1600" dirty="0" smtClean="0"/>
                <a:t>Learning Phase</a:t>
              </a:r>
              <a:endParaRPr lang="en-US" sz="1600" dirty="0"/>
            </a:p>
          </p:txBody>
        </p:sp>
        <p:sp>
          <p:nvSpPr>
            <p:cNvPr id="99" name="TextBox 98"/>
            <p:cNvSpPr txBox="1"/>
            <p:nvPr/>
          </p:nvSpPr>
          <p:spPr>
            <a:xfrm>
              <a:off x="17582702" y="13542654"/>
              <a:ext cx="1149644" cy="283141"/>
            </a:xfrm>
            <a:prstGeom prst="rect">
              <a:avLst/>
            </a:prstGeom>
            <a:noFill/>
          </p:spPr>
          <p:txBody>
            <a:bodyPr wrap="none" rtlCol="0">
              <a:spAutoFit/>
            </a:bodyPr>
            <a:lstStyle/>
            <a:p>
              <a:r>
                <a:rPr lang="en-US" sz="1600" dirty="0" smtClean="0"/>
                <a:t>Attack Phase</a:t>
              </a:r>
              <a:endParaRPr lang="en-US" sz="1600" dirty="0"/>
            </a:p>
          </p:txBody>
        </p:sp>
      </p:grpSp>
      <p:grpSp>
        <p:nvGrpSpPr>
          <p:cNvPr id="103" name="Group 102"/>
          <p:cNvGrpSpPr/>
          <p:nvPr/>
        </p:nvGrpSpPr>
        <p:grpSpPr>
          <a:xfrm>
            <a:off x="16335476" y="32436510"/>
            <a:ext cx="11639652" cy="5152511"/>
            <a:chOff x="17171601" y="33011758"/>
            <a:chExt cx="9029436" cy="3078322"/>
          </a:xfrm>
        </p:grpSpPr>
        <p:sp>
          <p:nvSpPr>
            <p:cNvPr id="106" name="Rounded Rectangle 105"/>
            <p:cNvSpPr/>
            <p:nvPr/>
          </p:nvSpPr>
          <p:spPr>
            <a:xfrm>
              <a:off x="17171601" y="33887359"/>
              <a:ext cx="680722" cy="9906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Phone</a:t>
              </a:r>
              <a:endParaRPr lang="en-US" sz="1600" dirty="0"/>
            </a:p>
          </p:txBody>
        </p:sp>
        <p:sp>
          <p:nvSpPr>
            <p:cNvPr id="107" name="Decision 106"/>
            <p:cNvSpPr/>
            <p:nvPr/>
          </p:nvSpPr>
          <p:spPr>
            <a:xfrm>
              <a:off x="18242430" y="33999900"/>
              <a:ext cx="1509881" cy="781883"/>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sp>
          <p:nvSpPr>
            <p:cNvPr id="108" name="Rounded Rectangle 107"/>
            <p:cNvSpPr/>
            <p:nvPr/>
          </p:nvSpPr>
          <p:spPr>
            <a:xfrm>
              <a:off x="20256596" y="34201702"/>
              <a:ext cx="900925"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Keystrokes</a:t>
              </a:r>
              <a:endParaRPr lang="en-US" sz="1600" dirty="0"/>
            </a:p>
          </p:txBody>
        </p:sp>
        <p:sp>
          <p:nvSpPr>
            <p:cNvPr id="109" name="Rounded Rectangle 108"/>
            <p:cNvSpPr/>
            <p:nvPr/>
          </p:nvSpPr>
          <p:spPr>
            <a:xfrm>
              <a:off x="21860126" y="33751148"/>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L/R Classifier</a:t>
              </a:r>
              <a:endParaRPr lang="en-US" sz="1600" dirty="0"/>
            </a:p>
          </p:txBody>
        </p:sp>
        <p:sp>
          <p:nvSpPr>
            <p:cNvPr id="110" name="Rounded Rectangle 109"/>
            <p:cNvSpPr/>
            <p:nvPr/>
          </p:nvSpPr>
          <p:spPr>
            <a:xfrm>
              <a:off x="21860125" y="34658516"/>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U</a:t>
              </a:r>
              <a:r>
                <a:rPr lang="en-US" sz="1600" dirty="0" smtClean="0"/>
                <a:t>/R Classifier</a:t>
              </a:r>
              <a:endParaRPr lang="en-US" sz="1600" dirty="0"/>
            </a:p>
          </p:txBody>
        </p:sp>
        <p:sp>
          <p:nvSpPr>
            <p:cNvPr id="111" name="Rounded Rectangle 110"/>
            <p:cNvSpPr/>
            <p:nvPr/>
          </p:nvSpPr>
          <p:spPr>
            <a:xfrm>
              <a:off x="23397469"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 Profile</a:t>
              </a:r>
              <a:endParaRPr lang="en-US" sz="1600" dirty="0"/>
            </a:p>
          </p:txBody>
        </p:sp>
        <p:sp>
          <p:nvSpPr>
            <p:cNvPr id="112" name="Rounded Rectangle 111"/>
            <p:cNvSpPr/>
            <p:nvPr/>
          </p:nvSpPr>
          <p:spPr>
            <a:xfrm>
              <a:off x="24606761"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Matching</a:t>
              </a:r>
              <a:endParaRPr lang="en-US" sz="1600" dirty="0"/>
            </a:p>
          </p:txBody>
        </p:sp>
        <p:sp>
          <p:nvSpPr>
            <p:cNvPr id="113" name="Magnetic Disk 112"/>
            <p:cNvSpPr/>
            <p:nvPr/>
          </p:nvSpPr>
          <p:spPr>
            <a:xfrm>
              <a:off x="23809575" y="34892251"/>
              <a:ext cx="937356" cy="883654"/>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a:t>
              </a:r>
            </a:p>
            <a:p>
              <a:pPr algn="ctr"/>
              <a:r>
                <a:rPr lang="en-US" sz="1600" dirty="0" smtClean="0"/>
                <a:t>Dictionary</a:t>
              </a:r>
              <a:endParaRPr lang="en-US" sz="1600" dirty="0"/>
            </a:p>
          </p:txBody>
        </p:sp>
        <p:cxnSp>
          <p:nvCxnSpPr>
            <p:cNvPr id="114" name="Straight Arrow Connector 113"/>
            <p:cNvCxnSpPr>
              <a:stCxn id="106" idx="3"/>
              <a:endCxn id="107" idx="1"/>
            </p:cNvCxnSpPr>
            <p:nvPr/>
          </p:nvCxnSpPr>
          <p:spPr>
            <a:xfrm>
              <a:off x="17852323" y="34382704"/>
              <a:ext cx="390107" cy="813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5" name="Straight Arrow Connector 114"/>
            <p:cNvCxnSpPr>
              <a:stCxn id="107" idx="3"/>
              <a:endCxn id="108" idx="1"/>
            </p:cNvCxnSpPr>
            <p:nvPr/>
          </p:nvCxnSpPr>
          <p:spPr>
            <a:xfrm>
              <a:off x="19752311" y="34390842"/>
              <a:ext cx="50428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6" name="Elbow Connector 115"/>
            <p:cNvCxnSpPr>
              <a:stCxn id="108" idx="3"/>
              <a:endCxn id="109" idx="1"/>
            </p:cNvCxnSpPr>
            <p:nvPr/>
          </p:nvCxnSpPr>
          <p:spPr>
            <a:xfrm flipV="1">
              <a:off x="21157521" y="33980818"/>
              <a:ext cx="702605"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7" name="Elbow Connector 116"/>
            <p:cNvCxnSpPr>
              <a:stCxn id="108" idx="3"/>
              <a:endCxn id="110" idx="1"/>
            </p:cNvCxnSpPr>
            <p:nvPr/>
          </p:nvCxnSpPr>
          <p:spPr>
            <a:xfrm>
              <a:off x="21157521" y="34390842"/>
              <a:ext cx="702604"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8" name="Elbow Connector 117"/>
            <p:cNvCxnSpPr>
              <a:stCxn id="109" idx="3"/>
              <a:endCxn id="111" idx="1"/>
            </p:cNvCxnSpPr>
            <p:nvPr/>
          </p:nvCxnSpPr>
          <p:spPr>
            <a:xfrm>
              <a:off x="22684335" y="33980818"/>
              <a:ext cx="713134"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9" name="Elbow Connector 118"/>
            <p:cNvCxnSpPr>
              <a:stCxn id="110" idx="3"/>
              <a:endCxn id="111" idx="1"/>
            </p:cNvCxnSpPr>
            <p:nvPr/>
          </p:nvCxnSpPr>
          <p:spPr>
            <a:xfrm flipV="1">
              <a:off x="22684334" y="34390842"/>
              <a:ext cx="713135"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20" name="Straight Arrow Connector 119"/>
            <p:cNvCxnSpPr>
              <a:stCxn id="111" idx="3"/>
              <a:endCxn id="112" idx="1"/>
            </p:cNvCxnSpPr>
            <p:nvPr/>
          </p:nvCxnSpPr>
          <p:spPr>
            <a:xfrm>
              <a:off x="24248702" y="34390842"/>
              <a:ext cx="35805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21" name="Elbow Connector 120"/>
            <p:cNvCxnSpPr>
              <a:stCxn id="113" idx="4"/>
              <a:endCxn id="112" idx="2"/>
            </p:cNvCxnSpPr>
            <p:nvPr/>
          </p:nvCxnSpPr>
          <p:spPr>
            <a:xfrm flipV="1">
              <a:off x="24746931" y="34579981"/>
              <a:ext cx="285447" cy="754097"/>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cxnSp>
          <p:nvCxnSpPr>
            <p:cNvPr id="131" name="Elbow Connector 130"/>
            <p:cNvCxnSpPr>
              <a:stCxn id="112" idx="3"/>
            </p:cNvCxnSpPr>
            <p:nvPr/>
          </p:nvCxnSpPr>
          <p:spPr>
            <a:xfrm>
              <a:off x="25457994" y="34390842"/>
              <a:ext cx="420670" cy="1209295"/>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sp>
          <p:nvSpPr>
            <p:cNvPr id="14" name="TextBox 13"/>
            <p:cNvSpPr txBox="1"/>
            <p:nvPr/>
          </p:nvSpPr>
          <p:spPr>
            <a:xfrm>
              <a:off x="17196936" y="33496274"/>
              <a:ext cx="626303" cy="225139"/>
            </a:xfrm>
            <a:prstGeom prst="rect">
              <a:avLst/>
            </a:prstGeom>
            <a:noFill/>
          </p:spPr>
          <p:txBody>
            <a:bodyPr wrap="none" rtlCol="0">
              <a:spAutoFit/>
            </a:bodyPr>
            <a:lstStyle/>
            <a:p>
              <a:r>
                <a:rPr lang="en-US" sz="1600" dirty="0" smtClean="0"/>
                <a:t>“juice”</a:t>
              </a:r>
              <a:endParaRPr lang="en-US" sz="1600" dirty="0"/>
            </a:p>
          </p:txBody>
        </p:sp>
        <p:sp>
          <p:nvSpPr>
            <p:cNvPr id="134" name="TextBox 133"/>
            <p:cNvSpPr txBox="1"/>
            <p:nvPr/>
          </p:nvSpPr>
          <p:spPr>
            <a:xfrm>
              <a:off x="17863832" y="33335649"/>
              <a:ext cx="808293" cy="716353"/>
            </a:xfrm>
            <a:prstGeom prst="rect">
              <a:avLst/>
            </a:prstGeom>
            <a:noFill/>
          </p:spPr>
          <p:txBody>
            <a:bodyPr wrap="none" rtlCol="0">
              <a:spAutoFit/>
            </a:bodyPr>
            <a:lstStyle/>
            <a:p>
              <a:r>
                <a:rPr lang="en-US" sz="1600" dirty="0" smtClean="0"/>
                <a:t>1=&lt;x,y,z&gt;</a:t>
              </a:r>
            </a:p>
            <a:p>
              <a:r>
                <a:rPr lang="en-US" sz="1600" dirty="0" smtClean="0"/>
                <a:t>2=&lt;x,y,z&gt;</a:t>
              </a:r>
            </a:p>
            <a:p>
              <a:r>
                <a:rPr lang="en-US" sz="1600" dirty="0" smtClean="0"/>
                <a:t>…</a:t>
              </a:r>
            </a:p>
            <a:p>
              <a:r>
                <a:rPr lang="en-US" sz="1600" dirty="0" smtClean="0"/>
                <a:t>5=&lt;x,y,z&gt;</a:t>
              </a:r>
              <a:endParaRPr lang="en-US" sz="1600" dirty="0"/>
            </a:p>
          </p:txBody>
        </p:sp>
        <p:sp>
          <p:nvSpPr>
            <p:cNvPr id="135" name="TextBox 134"/>
            <p:cNvSpPr txBox="1"/>
            <p:nvPr/>
          </p:nvSpPr>
          <p:spPr>
            <a:xfrm>
              <a:off x="19661812" y="33357774"/>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6" name="TextBox 135"/>
            <p:cNvSpPr txBox="1"/>
            <p:nvPr/>
          </p:nvSpPr>
          <p:spPr>
            <a:xfrm>
              <a:off x="20846378" y="33219275"/>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7" name="TextBox 136"/>
            <p:cNvSpPr txBox="1"/>
            <p:nvPr/>
          </p:nvSpPr>
          <p:spPr>
            <a:xfrm>
              <a:off x="20846378" y="34769140"/>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8" name="TextBox 137"/>
            <p:cNvSpPr txBox="1"/>
            <p:nvPr/>
          </p:nvSpPr>
          <p:spPr>
            <a:xfrm>
              <a:off x="23064427" y="33011758"/>
              <a:ext cx="419858" cy="1043828"/>
            </a:xfrm>
            <a:prstGeom prst="rect">
              <a:avLst/>
            </a:prstGeom>
            <a:noFill/>
          </p:spPr>
          <p:txBody>
            <a:bodyPr wrap="none" rtlCol="0">
              <a:spAutoFit/>
            </a:bodyPr>
            <a:lstStyle/>
            <a:p>
              <a:r>
                <a:rPr lang="en-US" sz="1600" dirty="0" smtClean="0"/>
                <a:t>1=R</a:t>
              </a:r>
            </a:p>
            <a:p>
              <a:r>
                <a:rPr lang="en-US" sz="1600" dirty="0" smtClean="0"/>
                <a:t>2=R</a:t>
              </a:r>
            </a:p>
            <a:p>
              <a:r>
                <a:rPr lang="en-US" sz="1600" dirty="0" smtClean="0"/>
                <a:t>3=R</a:t>
              </a:r>
            </a:p>
            <a:p>
              <a:r>
                <a:rPr lang="en-US" sz="1600" dirty="0" smtClean="0"/>
                <a:t>4=L</a:t>
              </a:r>
            </a:p>
            <a:p>
              <a:r>
                <a:rPr lang="en-US" sz="1600" dirty="0" smtClean="0"/>
                <a:t>5=L</a:t>
              </a:r>
            </a:p>
            <a:p>
              <a:endParaRPr lang="en-US" sz="1600" dirty="0"/>
            </a:p>
          </p:txBody>
        </p:sp>
        <p:sp>
          <p:nvSpPr>
            <p:cNvPr id="139" name="TextBox 138"/>
            <p:cNvSpPr txBox="1"/>
            <p:nvPr/>
          </p:nvSpPr>
          <p:spPr>
            <a:xfrm>
              <a:off x="23085143" y="35046252"/>
              <a:ext cx="436776" cy="1043828"/>
            </a:xfrm>
            <a:prstGeom prst="rect">
              <a:avLst/>
            </a:prstGeom>
            <a:noFill/>
          </p:spPr>
          <p:txBody>
            <a:bodyPr wrap="none" rtlCol="0">
              <a:spAutoFit/>
            </a:bodyPr>
            <a:lstStyle/>
            <a:p>
              <a:r>
                <a:rPr lang="en-US" sz="1600" dirty="0" smtClean="0"/>
                <a:t>1=D</a:t>
              </a:r>
            </a:p>
            <a:p>
              <a:r>
                <a:rPr lang="en-US" sz="1600" dirty="0" smtClean="0"/>
                <a:t>2=U</a:t>
              </a:r>
            </a:p>
            <a:p>
              <a:r>
                <a:rPr lang="en-US" sz="1600" dirty="0" smtClean="0"/>
                <a:t>3=U</a:t>
              </a:r>
            </a:p>
            <a:p>
              <a:r>
                <a:rPr lang="en-US" sz="1600" dirty="0" smtClean="0"/>
                <a:t>4=D</a:t>
              </a:r>
            </a:p>
            <a:p>
              <a:r>
                <a:rPr lang="en-US" sz="1600" dirty="0" smtClean="0"/>
                <a:t>5=U</a:t>
              </a:r>
            </a:p>
            <a:p>
              <a:endParaRPr lang="en-US" sz="1600" dirty="0"/>
            </a:p>
          </p:txBody>
        </p:sp>
        <p:sp>
          <p:nvSpPr>
            <p:cNvPr id="140" name="TextBox 139"/>
            <p:cNvSpPr txBox="1"/>
            <p:nvPr/>
          </p:nvSpPr>
          <p:spPr>
            <a:xfrm>
              <a:off x="23838542" y="33775868"/>
              <a:ext cx="1292371" cy="225139"/>
            </a:xfrm>
            <a:prstGeom prst="rect">
              <a:avLst/>
            </a:prstGeom>
            <a:noFill/>
          </p:spPr>
          <p:txBody>
            <a:bodyPr wrap="none" rtlCol="0">
              <a:spAutoFit/>
            </a:bodyPr>
            <a:lstStyle/>
            <a:p>
              <a:r>
                <a:rPr lang="en-US" sz="1600" dirty="0" smtClean="0"/>
                <a:t>RD.RU.RU.LD.LU</a:t>
              </a:r>
              <a:endParaRPr lang="en-US" sz="1600" dirty="0"/>
            </a:p>
          </p:txBody>
        </p:sp>
        <p:sp>
          <p:nvSpPr>
            <p:cNvPr id="141" name="TextBox 140"/>
            <p:cNvSpPr txBox="1"/>
            <p:nvPr/>
          </p:nvSpPr>
          <p:spPr>
            <a:xfrm>
              <a:off x="25574734" y="35657243"/>
              <a:ext cx="626303" cy="225139"/>
            </a:xfrm>
            <a:prstGeom prst="rect">
              <a:avLst/>
            </a:prstGeom>
            <a:noFill/>
          </p:spPr>
          <p:txBody>
            <a:bodyPr wrap="none" rtlCol="0">
              <a:spAutoFit/>
            </a:bodyPr>
            <a:lstStyle/>
            <a:p>
              <a:r>
                <a:rPr lang="en-US" sz="1600" dirty="0" smtClean="0"/>
                <a:t>“juice”</a:t>
              </a:r>
              <a:endParaRPr lang="en-US" sz="1600" dirty="0"/>
            </a:p>
          </p:txBody>
        </p:sp>
      </p:grpSp>
      <p:sp>
        <p:nvSpPr>
          <p:cNvPr id="15" name="TextBox 14"/>
          <p:cNvSpPr txBox="1"/>
          <p:nvPr/>
        </p:nvSpPr>
        <p:spPr>
          <a:xfrm>
            <a:off x="15606884" y="11694187"/>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44" name="TextBox 143"/>
          <p:cNvSpPr txBox="1"/>
          <p:nvPr/>
        </p:nvSpPr>
        <p:spPr>
          <a:xfrm>
            <a:off x="15606884" y="16836235"/>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8" name="TextBox 17"/>
          <p:cNvSpPr txBox="1"/>
          <p:nvPr/>
        </p:nvSpPr>
        <p:spPr>
          <a:xfrm>
            <a:off x="25878664" y="18548004"/>
            <a:ext cx="1005003" cy="830997"/>
          </a:xfrm>
          <a:prstGeom prst="rect">
            <a:avLst/>
          </a:prstGeom>
          <a:noFill/>
        </p:spPr>
        <p:txBody>
          <a:bodyPr wrap="square" rtlCol="0">
            <a:spAutoFit/>
          </a:bodyPr>
          <a:lstStyle/>
          <a:p>
            <a:r>
              <a:rPr lang="en-US" sz="1600" dirty="0"/>
              <a:t>Feature Matching</a:t>
            </a:r>
          </a:p>
          <a:p>
            <a:endParaRPr lang="en-US" sz="1600" dirty="0"/>
          </a:p>
        </p:txBody>
      </p:sp>
      <p:graphicFrame>
        <p:nvGraphicFramePr>
          <p:cNvPr id="156" name="Table 155"/>
          <p:cNvGraphicFramePr>
            <a:graphicFrameLocks noGrp="1"/>
          </p:cNvGraphicFramePr>
          <p:nvPr>
            <p:extLst>
              <p:ext uri="{D42A27DB-BD31-4B8C-83A1-F6EECF244321}">
                <p14:modId xmlns:p14="http://schemas.microsoft.com/office/powerpoint/2010/main" val="3367366051"/>
              </p:ext>
            </p:extLst>
          </p:nvPr>
        </p:nvGraphicFramePr>
        <p:xfrm>
          <a:off x="32408374" y="26421477"/>
          <a:ext cx="7886351" cy="6362376"/>
        </p:xfrm>
        <a:graphic>
          <a:graphicData uri="http://schemas.openxmlformats.org/drawingml/2006/table">
            <a:tbl>
              <a:tblPr firstRow="1" bandRow="1">
                <a:tableStyleId>{F5AB1C69-6EDB-4FF4-983F-18BD219EF322}</a:tableStyleId>
              </a:tblPr>
              <a:tblGrid>
                <a:gridCol w="1486434"/>
                <a:gridCol w="4607919"/>
                <a:gridCol w="1791998"/>
              </a:tblGrid>
              <a:tr h="1104648">
                <a:tc>
                  <a:txBody>
                    <a:bodyPr/>
                    <a:lstStyle/>
                    <a:p>
                      <a:pPr algn="ctr"/>
                      <a:r>
                        <a:rPr lang="en-US" sz="2000" dirty="0" smtClean="0">
                          <a:solidFill>
                            <a:schemeClr val="tx1"/>
                          </a:solidFill>
                        </a:rPr>
                        <a:t>Labeled</a:t>
                      </a:r>
                      <a:r>
                        <a:rPr lang="en-US" sz="2000" baseline="0" dirty="0" smtClean="0">
                          <a:solidFill>
                            <a:schemeClr val="tx1"/>
                          </a:solidFill>
                        </a:rPr>
                        <a:t> </a:t>
                      </a:r>
                      <a:r>
                        <a:rPr lang="en-US" sz="2000" dirty="0" smtClean="0">
                          <a:solidFill>
                            <a:schemeClr val="tx1"/>
                          </a:solidFill>
                        </a:rPr>
                        <a:t>Dataset</a:t>
                      </a:r>
                      <a:endParaRPr lang="en-US" sz="2000" dirty="0">
                        <a:solidFill>
                          <a:schemeClr val="tx1"/>
                        </a:solidFill>
                      </a:endParaRPr>
                    </a:p>
                  </a:txBody>
                  <a:tcPr/>
                </a:tc>
                <a:tc>
                  <a:txBody>
                    <a:bodyPr/>
                    <a:lstStyle/>
                    <a:p>
                      <a:pPr algn="ctr"/>
                      <a:r>
                        <a:rPr lang="en-US" sz="2000" dirty="0" smtClean="0">
                          <a:solidFill>
                            <a:schemeClr val="tx1"/>
                          </a:solidFill>
                        </a:rPr>
                        <a:t>Algorithm</a:t>
                      </a:r>
                      <a:endParaRPr lang="en-US" sz="2000" dirty="0">
                        <a:solidFill>
                          <a:schemeClr val="tx1"/>
                        </a:solidFill>
                      </a:endParaRPr>
                    </a:p>
                  </a:txBody>
                  <a:tcPr/>
                </a:tc>
                <a:tc>
                  <a:txBody>
                    <a:bodyPr/>
                    <a:lstStyle/>
                    <a:p>
                      <a:pPr algn="ctr"/>
                      <a:r>
                        <a:rPr lang="en-US" sz="2000" dirty="0" smtClean="0">
                          <a:solidFill>
                            <a:schemeClr val="tx1"/>
                          </a:solidFill>
                        </a:rPr>
                        <a:t>Test Accuracy (%)</a:t>
                      </a:r>
                      <a:endParaRPr lang="en-US" sz="2000" dirty="0">
                        <a:solidFill>
                          <a:schemeClr val="tx1"/>
                        </a:solidFill>
                      </a:endParaRPr>
                    </a:p>
                  </a:txBody>
                  <a:tcPr/>
                </a:tc>
              </a:tr>
              <a:tr h="651267">
                <a:tc rowSpan="3">
                  <a:txBody>
                    <a:bodyPr/>
                    <a:lstStyle/>
                    <a:p>
                      <a:pPr algn="ctr"/>
                      <a:r>
                        <a:rPr lang="en-US" sz="2000" dirty="0" smtClean="0"/>
                        <a:t>L/R</a:t>
                      </a:r>
                      <a:endParaRPr lang="en-US" sz="2000" dirty="0"/>
                    </a:p>
                  </a:txBody>
                  <a:tcPr/>
                </a:tc>
                <a:tc>
                  <a:txBody>
                    <a:bodyPr/>
                    <a:lstStyle/>
                    <a:p>
                      <a:pPr algn="ctr"/>
                      <a:r>
                        <a:rPr lang="en-US" sz="2000" dirty="0" smtClean="0"/>
                        <a:t>AdaBoost (RandomForests)</a:t>
                      </a:r>
                      <a:endParaRPr lang="en-US" sz="2000" dirty="0"/>
                    </a:p>
                  </a:txBody>
                  <a:tcPr/>
                </a:tc>
                <a:tc>
                  <a:txBody>
                    <a:bodyPr/>
                    <a:lstStyle/>
                    <a:p>
                      <a:pPr algn="ctr"/>
                      <a:r>
                        <a:rPr lang="en-US" sz="2000" dirty="0" smtClean="0"/>
                        <a:t>68.67</a:t>
                      </a:r>
                      <a:endParaRPr lang="en-US" sz="2000" dirty="0"/>
                    </a:p>
                  </a:txBody>
                  <a:tcPr/>
                </a:tc>
              </a:tr>
              <a:tr h="651267">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(DecisionStumps)</a:t>
                      </a:r>
                    </a:p>
                  </a:txBody>
                  <a:tcPr/>
                </a:tc>
                <a:tc>
                  <a:txBody>
                    <a:bodyPr/>
                    <a:lstStyle/>
                    <a:p>
                      <a:pPr algn="ctr"/>
                      <a:r>
                        <a:rPr lang="en-US" sz="2000" dirty="0" smtClean="0"/>
                        <a:t>69.82</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68.10</a:t>
                      </a:r>
                      <a:endParaRPr lang="en-US" sz="2000" dirty="0"/>
                    </a:p>
                  </a:txBody>
                  <a:tcPr/>
                </a:tc>
              </a:tr>
              <a:tr h="651267">
                <a:tc rowSpan="3">
                  <a:txBody>
                    <a:bodyPr/>
                    <a:lstStyle/>
                    <a:p>
                      <a:pPr algn="ctr"/>
                      <a:r>
                        <a:rPr lang="en-US" sz="2000" dirty="0" smtClean="0"/>
                        <a:t>U/D</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(RandomForests)</a:t>
                      </a:r>
                    </a:p>
                  </a:txBody>
                  <a:tcPr/>
                </a:tc>
                <a:tc>
                  <a:txBody>
                    <a:bodyPr/>
                    <a:lstStyle/>
                    <a:p>
                      <a:pPr algn="ctr"/>
                      <a:r>
                        <a:rPr lang="en-US" sz="2000" dirty="0" smtClean="0"/>
                        <a:t>56.60</a:t>
                      </a:r>
                      <a:endParaRPr lang="en-US" sz="2000" dirty="0"/>
                    </a:p>
                  </a:txBody>
                  <a:tcPr/>
                </a:tc>
              </a:tr>
              <a:tr h="651267">
                <a:tc vMerge="1">
                  <a:txBody>
                    <a:bodyPr/>
                    <a:lstStyle/>
                    <a:p>
                      <a:endParaRPr lang="en-US" dirty="0"/>
                    </a:p>
                  </a:txBody>
                  <a:tcPr/>
                </a:tc>
                <a:tc>
                  <a:txBody>
                    <a:bodyPr/>
                    <a:lstStyle/>
                    <a:p>
                      <a:pPr algn="ctr"/>
                      <a:r>
                        <a:rPr lang="en-US" sz="2000" dirty="0" smtClean="0"/>
                        <a:t>AdaBoost (DecisionStumps)</a:t>
                      </a:r>
                      <a:endParaRPr lang="en-US" sz="2000" dirty="0"/>
                    </a:p>
                  </a:txBody>
                  <a:tcPr/>
                </a:tc>
                <a:tc>
                  <a:txBody>
                    <a:bodyPr/>
                    <a:lstStyle/>
                    <a:p>
                      <a:pPr algn="ctr"/>
                      <a:r>
                        <a:rPr lang="en-US" sz="2000" dirty="0" smtClean="0"/>
                        <a:t>58.68</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58.62</a:t>
                      </a:r>
                      <a:endParaRPr lang="en-US" sz="2000" dirty="0"/>
                    </a:p>
                  </a:txBody>
                  <a:tcPr/>
                </a:tc>
              </a:tr>
              <a:tr h="651267">
                <a:tc rowSpan="3">
                  <a:txBody>
                    <a:bodyPr/>
                    <a:lstStyle/>
                    <a:p>
                      <a:pPr algn="ctr"/>
                      <a:r>
                        <a:rPr lang="en-US" sz="2000" dirty="0" smtClean="0"/>
                        <a:t>Triads</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(RandomForests)</a:t>
                      </a:r>
                    </a:p>
                  </a:txBody>
                  <a:tcPr/>
                </a:tc>
                <a:tc>
                  <a:txBody>
                    <a:bodyPr/>
                    <a:lstStyle/>
                    <a:p>
                      <a:pPr algn="ctr"/>
                      <a:r>
                        <a:rPr lang="en-US" sz="2000" dirty="0" smtClean="0"/>
                        <a:t>16.37</a:t>
                      </a:r>
                      <a:endParaRPr lang="en-US" sz="2000" dirty="0"/>
                    </a:p>
                  </a:txBody>
                  <a:tcPr/>
                </a:tc>
              </a:tr>
              <a:tr h="651267">
                <a:tc vMerge="1">
                  <a:txBody>
                    <a:bodyPr/>
                    <a:lstStyle/>
                    <a:p>
                      <a:endParaRPr lang="en-US" dirty="0"/>
                    </a:p>
                  </a:txBody>
                  <a:tcPr/>
                </a:tc>
                <a:tc>
                  <a:txBody>
                    <a:bodyPr/>
                    <a:lstStyle/>
                    <a:p>
                      <a:pPr algn="ctr"/>
                      <a:r>
                        <a:rPr lang="en-US" sz="2000" dirty="0" smtClean="0"/>
                        <a:t>AdaBoost (DecisionStumps)</a:t>
                      </a:r>
                      <a:endParaRPr lang="en-US" sz="2000" dirty="0"/>
                    </a:p>
                  </a:txBody>
                  <a:tcPr/>
                </a:tc>
                <a:tc>
                  <a:txBody>
                    <a:bodyPr/>
                    <a:lstStyle/>
                    <a:p>
                      <a:pPr algn="ctr"/>
                      <a:r>
                        <a:rPr lang="en-US" sz="2000" dirty="0" smtClean="0"/>
                        <a:t>13.21</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14.65</a:t>
                      </a:r>
                      <a:endParaRPr lang="en-US" sz="2000" dirty="0"/>
                    </a:p>
                  </a:txBody>
                  <a:tcPr/>
                </a:tc>
              </a:tr>
            </a:tbl>
          </a:graphicData>
        </a:graphic>
      </p:graphicFrame>
    </p:spTree>
    <p:extLst>
      <p:ext uri="{BB962C8B-B14F-4D97-AF65-F5344CB8AC3E}">
        <p14:creationId xmlns:p14="http://schemas.microsoft.com/office/powerpoint/2010/main" val="38653989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165</TotalTime>
  <Words>296</Words>
  <Application>Microsoft Macintosh PowerPoint</Application>
  <PresentationFormat>Custom</PresentationFormat>
  <Paragraphs>104</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PosterPresentations.com-48x48-Template</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Yi-Hsien Lin</cp:lastModifiedBy>
  <cp:revision>29</cp:revision>
  <dcterms:created xsi:type="dcterms:W3CDTF">2012-02-09T20:53:12Z</dcterms:created>
  <dcterms:modified xsi:type="dcterms:W3CDTF">2014-05-12T08:20:44Z</dcterms:modified>
</cp:coreProperties>
</file>