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45" d="100"/>
          <a:sy n="45" d="100"/>
        </p:scale>
        <p:origin x="2512" y="8120"/>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11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1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1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1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3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3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3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3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5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16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16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16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2687893"/>
          </a:xfrm>
        </p:spPr>
        <p:txBody>
          <a:bodyPr/>
          <a:lstStyle/>
          <a:p>
            <a:pPr marL="342900" indent="-342900">
              <a:lnSpc>
                <a:spcPct val="120000"/>
              </a:lnSpc>
              <a:buFont typeface="Arial"/>
              <a:buChar char="•"/>
            </a:pPr>
            <a:r>
              <a:rPr lang="en-US" sz="2800" dirty="0" smtClean="0"/>
              <a:t>Smart</a:t>
            </a:r>
            <a:r>
              <a:rPr lang="en-US" sz="2800" dirty="0" smtClean="0"/>
              <a:t>phone </a:t>
            </a:r>
            <a:r>
              <a:rPr lang="en-US" sz="2800" dirty="0"/>
              <a:t>a</a:t>
            </a:r>
            <a:r>
              <a:rPr lang="en-US" sz="2800" dirty="0" smtClean="0"/>
              <a:t>ccelerometers do not require explicit user permissions</a:t>
            </a:r>
          </a:p>
          <a:p>
            <a:pPr marL="342900" indent="-342900">
              <a:lnSpc>
                <a:spcPct val="120000"/>
              </a:lnSpc>
              <a:buFont typeface="Arial"/>
              <a:buChar char="•"/>
            </a:pPr>
            <a:r>
              <a:rPr lang="en-US" sz="2800" dirty="0" smtClean="0"/>
              <a:t>Smartphones are often placed next to the user’s laptop or keyboard</a:t>
            </a:r>
          </a:p>
          <a:p>
            <a:pPr marL="342900" indent="-342900">
              <a:lnSpc>
                <a:spcPct val="120000"/>
              </a:lnSpc>
              <a:buFont typeface="Arial"/>
              <a:buChar char="•"/>
            </a:pPr>
            <a:r>
              <a:rPr lang="en-US" sz="2800" dirty="0" smtClean="0"/>
              <a:t>Malicious applications can recover text by </a:t>
            </a:r>
            <a:r>
              <a:rPr lang="en-US" sz="2800"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a:xfrm>
            <a:off x="922338" y="14879663"/>
            <a:ext cx="13592864" cy="4425805"/>
          </a:xfrm>
        </p:spPr>
        <p:txBody>
          <a:bodyPr/>
          <a:lstStyle/>
          <a:p>
            <a:pPr marL="342900" indent="-342900">
              <a:buFont typeface="Arial"/>
              <a:buChar char="•"/>
            </a:pPr>
            <a:r>
              <a:rPr lang="en-US" sz="2800" dirty="0" smtClean="0"/>
              <a:t>Develop an infrastructure for characterizing keypress vibrations</a:t>
            </a:r>
          </a:p>
          <a:p>
            <a:pPr marL="1828725" lvl="1" indent="-342900">
              <a:buFont typeface="Arial"/>
              <a:buChar char="•"/>
            </a:pPr>
            <a:r>
              <a:rPr lang="en-US" sz="2800" dirty="0" smtClean="0"/>
              <a:t>Captured, analyzed and built profiles of keypresses on a nearby keyboard based on the generated vibrations</a:t>
            </a:r>
          </a:p>
          <a:p>
            <a:pPr marL="1828725" lvl="1" indent="-342900">
              <a:buFont typeface="Arial"/>
              <a:buChar char="•"/>
            </a:pPr>
            <a:r>
              <a:rPr lang="en-US" sz="2800" dirty="0" smtClean="0"/>
              <a:t>Successfully recovered words using Boosted Decision Stumps</a:t>
            </a:r>
          </a:p>
          <a:p>
            <a:pPr marL="1828725" lvl="1" indent="-342900">
              <a:buFont typeface="Arial"/>
              <a:buChar char="•"/>
            </a:pPr>
            <a:endParaRPr lang="en-US" sz="2800" dirty="0" smtClean="0"/>
          </a:p>
          <a:p>
            <a:pPr marL="342900" indent="-342900">
              <a:buFont typeface="Arial"/>
              <a:buChar char="•"/>
            </a:pPr>
            <a:r>
              <a:rPr lang="en-US" sz="2800" dirty="0" smtClean="0"/>
              <a:t>Dataset made publicly available</a:t>
            </a:r>
          </a:p>
          <a:p>
            <a:pPr marL="1828725" lvl="1" indent="-342900">
              <a:buFont typeface="Arial"/>
              <a:buChar char="•"/>
            </a:pPr>
            <a:r>
              <a:rPr lang="en-US" sz="2800" dirty="0" smtClean="0"/>
              <a:t>Provided noise-free signal data for each letter of the English alphabet</a:t>
            </a:r>
          </a:p>
          <a:p>
            <a:pPr marL="1828725" lvl="1" indent="-342900">
              <a:buFont typeface="Arial"/>
              <a:buChar char="•"/>
            </a:pPr>
            <a:r>
              <a:rPr lang="en-US" sz="2800" dirty="0" smtClean="0"/>
              <a:t>Developed an infrastructure for analysis and extraction of features</a:t>
            </a:r>
          </a:p>
        </p:txBody>
      </p:sp>
      <p:sp>
        <p:nvSpPr>
          <p:cNvPr id="356" name="Text Placeholder 355"/>
          <p:cNvSpPr>
            <a:spLocks noGrp="1"/>
          </p:cNvSpPr>
          <p:nvPr>
            <p:ph type="body" sz="quarter" idx="20"/>
          </p:nvPr>
        </p:nvSpPr>
        <p:spPr>
          <a:xfrm>
            <a:off x="922338" y="13748244"/>
            <a:ext cx="13573125" cy="754045"/>
          </a:xfrm>
        </p:spPr>
        <p:txBody>
          <a:bodyPr/>
          <a:lstStyle/>
          <a:p>
            <a:r>
              <a:rPr lang="en-US" dirty="0" smtClean="0"/>
              <a:t>Contributions</a:t>
            </a:r>
            <a:endParaRPr lang="en-US" dirty="0"/>
          </a:p>
        </p:txBody>
      </p:sp>
      <p:sp>
        <p:nvSpPr>
          <p:cNvPr id="357" name="Text Placeholder 356"/>
          <p:cNvSpPr>
            <a:spLocks noGrp="1"/>
          </p:cNvSpPr>
          <p:nvPr>
            <p:ph type="body" sz="quarter" idx="21"/>
          </p:nvPr>
        </p:nvSpPr>
        <p:spPr>
          <a:xfrm>
            <a:off x="15183522" y="31564001"/>
            <a:ext cx="13571534" cy="964344"/>
          </a:xfrm>
        </p:spPr>
        <p:txBody>
          <a:bodyPr/>
          <a:lstStyle/>
          <a:p>
            <a:pPr marL="457200" indent="-457200">
              <a:lnSpc>
                <a:spcPct val="120000"/>
              </a:lnSpc>
              <a:buFont typeface="Arial"/>
              <a:buChar char="•"/>
            </a:pPr>
            <a:endParaRPr lang="en-US" sz="2800" dirty="0"/>
          </a:p>
        </p:txBody>
      </p:sp>
      <p:sp>
        <p:nvSpPr>
          <p:cNvPr id="359" name="Text Placeholder 358"/>
          <p:cNvSpPr>
            <a:spLocks noGrp="1"/>
          </p:cNvSpPr>
          <p:nvPr>
            <p:ph type="body" sz="quarter" idx="23"/>
          </p:nvPr>
        </p:nvSpPr>
        <p:spPr>
          <a:xfrm>
            <a:off x="15162215" y="7787858"/>
            <a:ext cx="13571534" cy="2628390"/>
          </a:xfrm>
        </p:spPr>
        <p:txBody>
          <a:bodyPr/>
          <a:lstStyle/>
          <a:p>
            <a:pPr marL="342900" indent="-342900">
              <a:buFont typeface="Arial"/>
              <a:buChar char="•"/>
            </a:pPr>
            <a:r>
              <a:rPr lang="en-US" sz="2800" dirty="0" smtClean="0"/>
              <a:t>Features extracted</a:t>
            </a:r>
          </a:p>
          <a:p>
            <a:pPr marL="1828725" lvl="1" indent="-342900">
              <a:buFont typeface="Arial"/>
              <a:buChar char="•"/>
            </a:pPr>
            <a:r>
              <a:rPr lang="en-US" sz="2800" dirty="0"/>
              <a:t>m</a:t>
            </a:r>
            <a:r>
              <a:rPr lang="en-US" sz="2800" dirty="0" smtClean="0"/>
              <a:t>ean, rms, skewness, kurtosis, variance, min, max</a:t>
            </a:r>
          </a:p>
          <a:p>
            <a:pPr marL="1828725" lvl="1" indent="-342900">
              <a:buFont typeface="Arial"/>
              <a:buChar char="•"/>
            </a:pPr>
            <a:r>
              <a:rPr lang="en-US" sz="2800" dirty="0" smtClean="0"/>
              <a:t>Fast Fourier Transformation coefficients (30) </a:t>
            </a:r>
          </a:p>
          <a:p>
            <a:pPr marL="1828725" lvl="1" indent="-342900">
              <a:buFont typeface="Arial"/>
              <a:buChar char="•"/>
            </a:pPr>
            <a:endParaRPr lang="en-US" sz="1000" dirty="0" smtClean="0"/>
          </a:p>
          <a:p>
            <a:pPr marL="342900" indent="-342900">
              <a:buFont typeface="Arial"/>
              <a:buChar char="•"/>
            </a:pPr>
            <a:r>
              <a:rPr lang="en-US" sz="2800" dirty="0" smtClean="0"/>
              <a:t>Classifier used: AdaBoost with Decision Stump as weak learner</a:t>
            </a:r>
            <a:endParaRPr lang="en-US" sz="2800"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r>
              <a:rPr lang="en-US" dirty="0" smtClean="0"/>
              <a:t>Princeton University</a:t>
            </a:r>
            <a:endParaRPr lang="en-US" dirty="0"/>
          </a:p>
        </p:txBody>
      </p:sp>
      <p:sp>
        <p:nvSpPr>
          <p:cNvPr id="405" name="Text Placeholder 404"/>
          <p:cNvSpPr>
            <a:spLocks noGrp="1"/>
          </p:cNvSpPr>
          <p:nvPr>
            <p:ph type="body" sz="quarter" idx="151"/>
          </p:nvPr>
        </p:nvSpPr>
        <p:spPr/>
        <p:txBody>
          <a:bodyPr/>
          <a:lstStyle/>
          <a:p>
            <a:r>
              <a:rPr lang="en-US" dirty="0" smtClean="0"/>
              <a:t>Jennifer Guo      Yi-Hsien Lin      Akshay Mittal      </a:t>
            </a:r>
            <a:r>
              <a:rPr lang="en-US" dirty="0"/>
              <a:t>Wathsala Vithanage</a:t>
            </a:r>
            <a:endParaRPr lang="en-US" dirty="0"/>
          </a:p>
        </p:txBody>
      </p:sp>
      <p:sp>
        <p:nvSpPr>
          <p:cNvPr id="406" name="Text Placeholder 405"/>
          <p:cNvSpPr>
            <a:spLocks noGrp="1"/>
          </p:cNvSpPr>
          <p:nvPr>
            <p:ph type="body" sz="quarter" idx="153"/>
          </p:nvPr>
        </p:nvSpPr>
        <p:spPr/>
        <p:txBody>
          <a:bodyPr>
            <a:normAutofit fontScale="62500" lnSpcReduction="20000"/>
          </a:bodyPr>
          <a:lstStyle/>
          <a:p>
            <a:r>
              <a:rPr lang="en-US" b="0" dirty="0"/>
              <a:t>EavesDroid: Keystroke recovery using mobile phone</a:t>
            </a:r>
          </a:p>
          <a:p>
            <a:r>
              <a:rPr lang="en-US" b="0" dirty="0"/>
              <a:t>accelerometers</a:t>
            </a:r>
            <a:endParaRPr lang="en-US"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10568310"/>
            <a:ext cx="7618553" cy="2590308"/>
          </a:xfrm>
          <a:prstGeom prst="rect">
            <a:avLst/>
          </a:prstGeom>
        </p:spPr>
      </p:pic>
      <p:grpSp>
        <p:nvGrpSpPr>
          <p:cNvPr id="12" name="Group 11"/>
          <p:cNvGrpSpPr/>
          <p:nvPr/>
        </p:nvGrpSpPr>
        <p:grpSpPr>
          <a:xfrm>
            <a:off x="16244455" y="11248975"/>
            <a:ext cx="11226029" cy="9277967"/>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5990141" y="26165440"/>
            <a:ext cx="11639652" cy="5152511"/>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694187"/>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683623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5878664" y="18548004"/>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467041098"/>
              </p:ext>
            </p:extLst>
          </p:nvPr>
        </p:nvGraphicFramePr>
        <p:xfrm>
          <a:off x="32408374" y="12994116"/>
          <a:ext cx="7886351" cy="6362376"/>
        </p:xfrm>
        <a:graphic>
          <a:graphicData uri="http://schemas.openxmlformats.org/drawingml/2006/table">
            <a:tbl>
              <a:tblPr firstRow="1" bandRow="1">
                <a:tableStyleId>{7DF18680-E054-41AD-8BC1-D1AEF772440D}</a:tableStyleId>
              </a:tblPr>
              <a:tblGrid>
                <a:gridCol w="1486434"/>
                <a:gridCol w="4607919"/>
                <a:gridCol w="1791998"/>
              </a:tblGrid>
              <a:tr h="1104648">
                <a:tc>
                  <a:txBody>
                    <a:bodyPr/>
                    <a:lstStyle/>
                    <a:p>
                      <a:pPr algn="ctr"/>
                      <a:r>
                        <a:rPr lang="en-US" sz="2000" dirty="0" smtClean="0"/>
                        <a:t>Labeled</a:t>
                      </a:r>
                      <a:r>
                        <a:rPr lang="en-US" sz="2000" baseline="0" dirty="0" smtClean="0"/>
                        <a:t> </a:t>
                      </a:r>
                      <a:r>
                        <a:rPr lang="en-US" sz="2000" dirty="0" smtClean="0"/>
                        <a:t>Dataset</a:t>
                      </a:r>
                      <a:endParaRPr lang="en-US" sz="2000" dirty="0">
                        <a:solidFill>
                          <a:schemeClr val="tx1"/>
                        </a:solidFill>
                      </a:endParaRPr>
                    </a:p>
                  </a:txBody>
                  <a:tcPr/>
                </a:tc>
                <a:tc>
                  <a:txBody>
                    <a:bodyPr/>
                    <a:lstStyle/>
                    <a:p>
                      <a:pPr algn="ctr"/>
                      <a:r>
                        <a:rPr lang="en-US" sz="2000" dirty="0" smtClean="0"/>
                        <a:t>Algorithm</a:t>
                      </a:r>
                      <a:endParaRPr lang="en-US" sz="2000" dirty="0">
                        <a:solidFill>
                          <a:schemeClr val="tx1"/>
                        </a:solidFill>
                      </a:endParaRPr>
                    </a:p>
                  </a:txBody>
                  <a:tcPr/>
                </a:tc>
                <a:tc>
                  <a:txBody>
                    <a:bodyPr/>
                    <a:lstStyle/>
                    <a:p>
                      <a:pPr algn="ctr"/>
                      <a:r>
                        <a:rPr lang="en-US" sz="2000" dirty="0" smtClean="0"/>
                        <a:t>Test Accuracy (%)</a:t>
                      </a:r>
                      <a:endParaRPr lang="en-US" sz="2000" dirty="0">
                        <a:solidFill>
                          <a:schemeClr val="tx1"/>
                        </a:solidFill>
                      </a:endParaRPr>
                    </a:p>
                  </a:txBody>
                  <a:tcPr/>
                </a:tc>
              </a:tr>
              <a:tr h="651267">
                <a:tc rowSpan="3">
                  <a:txBody>
                    <a:bodyPr/>
                    <a:lstStyle/>
                    <a:p>
                      <a:pPr algn="ctr"/>
                      <a:r>
                        <a:rPr lang="en-US" sz="2000" dirty="0" smtClean="0"/>
                        <a:t>L/R</a:t>
                      </a:r>
                      <a:endParaRPr lang="en-US" sz="2000" dirty="0"/>
                    </a:p>
                  </a:txBody>
                  <a:tcPr/>
                </a:tc>
                <a:tc>
                  <a:txBody>
                    <a:bodyPr/>
                    <a:lstStyle/>
                    <a:p>
                      <a:pPr algn="ctr"/>
                      <a:r>
                        <a:rPr lang="en-US" sz="2000" dirty="0" smtClean="0"/>
                        <a:t>AdaBoost (RandomForests)</a:t>
                      </a:r>
                      <a:endParaRPr lang="en-US" sz="2000" dirty="0"/>
                    </a:p>
                  </a:txBody>
                  <a:tcPr/>
                </a:tc>
                <a:tc>
                  <a:txBody>
                    <a:bodyPr/>
                    <a:lstStyle/>
                    <a:p>
                      <a:pPr algn="ctr"/>
                      <a:r>
                        <a:rPr lang="en-US" sz="2000" dirty="0" smtClean="0"/>
                        <a:t>68.67</a:t>
                      </a:r>
                      <a:endParaRPr lang="en-US" sz="20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(DecisionStumps)</a:t>
                      </a:r>
                    </a:p>
                  </a:txBody>
                  <a:tcPr/>
                </a:tc>
                <a:tc>
                  <a:txBody>
                    <a:bodyPr/>
                    <a:lstStyle/>
                    <a:p>
                      <a:pPr algn="ctr"/>
                      <a:r>
                        <a:rPr lang="en-US" sz="2000" dirty="0" smtClean="0"/>
                        <a:t>69.82</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68.10</a:t>
                      </a:r>
                      <a:endParaRPr lang="en-US" sz="2000" dirty="0"/>
                    </a:p>
                  </a:txBody>
                  <a:tcPr/>
                </a:tc>
              </a:tr>
              <a:tr h="651267">
                <a:tc rowSpan="3">
                  <a:txBody>
                    <a:bodyPr/>
                    <a:lstStyle/>
                    <a:p>
                      <a:pPr algn="ctr"/>
                      <a:r>
                        <a:rPr lang="en-US" sz="2000" dirty="0" smtClean="0"/>
                        <a:t>U/D</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56.60</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58.68</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58.62</a:t>
                      </a:r>
                      <a:endParaRPr lang="en-US" sz="2000" dirty="0"/>
                    </a:p>
                  </a:txBody>
                  <a:tcPr/>
                </a:tc>
              </a:tr>
              <a:tr h="651267">
                <a:tc rowSpan="3">
                  <a:txBody>
                    <a:bodyPr/>
                    <a:lstStyle/>
                    <a:p>
                      <a:pPr algn="ctr"/>
                      <a:r>
                        <a:rPr lang="en-US" sz="2000" dirty="0" smtClean="0"/>
                        <a:t>Triads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AdaBoost (RandomForests)</a:t>
                      </a:r>
                    </a:p>
                  </a:txBody>
                  <a:tcPr/>
                </a:tc>
                <a:tc>
                  <a:txBody>
                    <a:bodyPr/>
                    <a:lstStyle/>
                    <a:p>
                      <a:pPr algn="ctr"/>
                      <a:r>
                        <a:rPr lang="en-US" sz="2000" dirty="0" smtClean="0"/>
                        <a:t>16.37</a:t>
                      </a:r>
                      <a:endParaRPr lang="en-US" sz="2000" dirty="0"/>
                    </a:p>
                  </a:txBody>
                  <a:tcPr/>
                </a:tc>
              </a:tr>
              <a:tr h="651267">
                <a:tc vMerge="1">
                  <a:txBody>
                    <a:bodyPr/>
                    <a:lstStyle/>
                    <a:p>
                      <a:endParaRPr lang="en-US" dirty="0"/>
                    </a:p>
                  </a:txBody>
                  <a:tcPr/>
                </a:tc>
                <a:tc>
                  <a:txBody>
                    <a:bodyPr/>
                    <a:lstStyle/>
                    <a:p>
                      <a:pPr algn="ctr"/>
                      <a:r>
                        <a:rPr lang="en-US" sz="2000" dirty="0" smtClean="0"/>
                        <a:t>AdaBoost (DecisionStumps)</a:t>
                      </a:r>
                      <a:endParaRPr lang="en-US" sz="2000" dirty="0"/>
                    </a:p>
                  </a:txBody>
                  <a:tcPr/>
                </a:tc>
                <a:tc>
                  <a:txBody>
                    <a:bodyPr/>
                    <a:lstStyle/>
                    <a:p>
                      <a:pPr algn="ctr"/>
                      <a:r>
                        <a:rPr lang="en-US" sz="2000" dirty="0" smtClean="0"/>
                        <a:t>13.21</a:t>
                      </a:r>
                      <a:endParaRPr lang="en-US" sz="2000" dirty="0"/>
                    </a:p>
                  </a:txBody>
                  <a:tcPr/>
                </a:tc>
              </a:tr>
              <a:tr h="450042">
                <a:tc vMerge="1">
                  <a:txBody>
                    <a:bodyPr/>
                    <a:lstStyle/>
                    <a:p>
                      <a:endParaRPr lang="en-US" dirty="0"/>
                    </a:p>
                  </a:txBody>
                  <a:tcPr/>
                </a:tc>
                <a:tc>
                  <a:txBody>
                    <a:bodyPr/>
                    <a:lstStyle/>
                    <a:p>
                      <a:pPr algn="ctr"/>
                      <a:r>
                        <a:rPr lang="en-US" sz="2000" dirty="0" smtClean="0"/>
                        <a:t>Neural</a:t>
                      </a:r>
                      <a:r>
                        <a:rPr lang="en-US" sz="2000" baseline="0" dirty="0" smtClean="0"/>
                        <a:t> Networks</a:t>
                      </a:r>
                      <a:endParaRPr lang="en-US" sz="2000" dirty="0"/>
                    </a:p>
                  </a:txBody>
                  <a:tcPr/>
                </a:tc>
                <a:tc>
                  <a:txBody>
                    <a:bodyPr/>
                    <a:lstStyle/>
                    <a:p>
                      <a:pPr algn="ctr"/>
                      <a:r>
                        <a:rPr lang="en-US" sz="2000" dirty="0" smtClean="0"/>
                        <a:t>14.65</a:t>
                      </a:r>
                      <a:endParaRPr lang="en-US" sz="2000" dirty="0"/>
                    </a:p>
                  </a:txBody>
                  <a:tcPr/>
                </a:tc>
              </a:tr>
            </a:tbl>
          </a:graphicData>
        </a:graphic>
      </p:graphicFrame>
      <p:graphicFrame>
        <p:nvGraphicFramePr>
          <p:cNvPr id="157" name="Table 156"/>
          <p:cNvGraphicFramePr>
            <a:graphicFrameLocks noGrp="1"/>
          </p:cNvGraphicFramePr>
          <p:nvPr>
            <p:extLst>
              <p:ext uri="{D42A27DB-BD31-4B8C-83A1-F6EECF244321}">
                <p14:modId xmlns:p14="http://schemas.microsoft.com/office/powerpoint/2010/main" val="2743974997"/>
              </p:ext>
            </p:extLst>
          </p:nvPr>
        </p:nvGraphicFramePr>
        <p:xfrm>
          <a:off x="33085686" y="27431210"/>
          <a:ext cx="6248400" cy="3474720"/>
        </p:xfrm>
        <a:graphic>
          <a:graphicData uri="http://schemas.openxmlformats.org/drawingml/2006/table">
            <a:tbl>
              <a:tblPr firstRow="1" bandRow="1">
                <a:tableStyleId>{5C22544A-7EE6-4342-B048-85BDC9FD1C3A}</a:tableStyleId>
              </a:tblPr>
              <a:tblGrid>
                <a:gridCol w="3124200"/>
                <a:gridCol w="3124200"/>
              </a:tblGrid>
              <a:tr h="370840">
                <a:tc>
                  <a:txBody>
                    <a:bodyPr/>
                    <a:lstStyle/>
                    <a:p>
                      <a:pPr algn="ctr"/>
                      <a:r>
                        <a:rPr lang="en-US" sz="2000" dirty="0" smtClean="0"/>
                        <a:t># errors</a:t>
                      </a:r>
                      <a:r>
                        <a:rPr lang="en-US" sz="2000" baseline="0" dirty="0" smtClean="0"/>
                        <a:t> (L/R, U/D)</a:t>
                      </a:r>
                      <a:endParaRPr lang="en-US" sz="2000" dirty="0"/>
                    </a:p>
                  </a:txBody>
                  <a:tcPr/>
                </a:tc>
                <a:tc>
                  <a:txBody>
                    <a:bodyPr/>
                    <a:lstStyle/>
                    <a:p>
                      <a:pPr algn="ctr"/>
                      <a:r>
                        <a:rPr lang="en-US" sz="2000" dirty="0" smtClean="0"/>
                        <a:t>Recovered</a:t>
                      </a:r>
                      <a:r>
                        <a:rPr lang="en-US" sz="2000" baseline="0" dirty="0" smtClean="0"/>
                        <a:t> Words Accuracy (%)</a:t>
                      </a:r>
                      <a:endParaRPr lang="en-US" sz="2000" dirty="0"/>
                    </a:p>
                  </a:txBody>
                  <a:tcPr/>
                </a:tc>
              </a:tr>
              <a:tr h="370840">
                <a:tc>
                  <a:txBody>
                    <a:bodyPr/>
                    <a:lstStyle/>
                    <a:p>
                      <a:pPr algn="ctr"/>
                      <a:r>
                        <a:rPr lang="en-US" sz="2000" dirty="0" smtClean="0"/>
                        <a:t>0</a:t>
                      </a:r>
                    </a:p>
                  </a:txBody>
                  <a:tcPr/>
                </a:tc>
                <a:tc>
                  <a:txBody>
                    <a:bodyPr/>
                    <a:lstStyle/>
                    <a:p>
                      <a:pPr algn="ctr"/>
                      <a:r>
                        <a:rPr lang="en-US" sz="2000" dirty="0" smtClean="0"/>
                        <a:t>5.46</a:t>
                      </a:r>
                      <a:endParaRPr lang="en-US" sz="2000" dirty="0"/>
                    </a:p>
                  </a:txBody>
                  <a:tcPr/>
                </a:tc>
              </a:tr>
              <a:tr h="370840">
                <a:tc>
                  <a:txBody>
                    <a:bodyPr/>
                    <a:lstStyle/>
                    <a:p>
                      <a:pPr algn="ctr"/>
                      <a:r>
                        <a:rPr lang="en-US" sz="2000" dirty="0" smtClean="0"/>
                        <a:t>1</a:t>
                      </a:r>
                      <a:endParaRPr lang="en-US" sz="2000" dirty="0"/>
                    </a:p>
                  </a:txBody>
                  <a:tcPr/>
                </a:tc>
                <a:tc>
                  <a:txBody>
                    <a:bodyPr/>
                    <a:lstStyle/>
                    <a:p>
                      <a:pPr algn="ctr"/>
                      <a:r>
                        <a:rPr lang="en-US" sz="2000" dirty="0" smtClean="0"/>
                        <a:t>23.41</a:t>
                      </a:r>
                      <a:endParaRPr lang="en-US" sz="2000" dirty="0"/>
                    </a:p>
                  </a:txBody>
                  <a:tcPr/>
                </a:tc>
              </a:tr>
              <a:tr h="370840">
                <a:tc>
                  <a:txBody>
                    <a:bodyPr/>
                    <a:lstStyle/>
                    <a:p>
                      <a:pPr algn="ctr"/>
                      <a:r>
                        <a:rPr lang="en-US" sz="2000" dirty="0" smtClean="0"/>
                        <a:t>2</a:t>
                      </a:r>
                      <a:endParaRPr lang="en-US" sz="2000" dirty="0"/>
                    </a:p>
                  </a:txBody>
                  <a:tcPr/>
                </a:tc>
                <a:tc>
                  <a:txBody>
                    <a:bodyPr/>
                    <a:lstStyle/>
                    <a:p>
                      <a:pPr algn="ctr"/>
                      <a:r>
                        <a:rPr lang="en-US" sz="2000" dirty="0" smtClean="0"/>
                        <a:t>41.64</a:t>
                      </a:r>
                      <a:endParaRPr lang="en-US" sz="2000" dirty="0"/>
                    </a:p>
                  </a:txBody>
                  <a:tcPr/>
                </a:tc>
              </a:tr>
              <a:tr h="370840">
                <a:tc>
                  <a:txBody>
                    <a:bodyPr/>
                    <a:lstStyle/>
                    <a:p>
                      <a:pPr algn="ctr"/>
                      <a:r>
                        <a:rPr lang="en-US" sz="2000" dirty="0" smtClean="0"/>
                        <a:t>3</a:t>
                      </a:r>
                      <a:endParaRPr lang="en-US" sz="2000" dirty="0"/>
                    </a:p>
                  </a:txBody>
                  <a:tcPr/>
                </a:tc>
                <a:tc>
                  <a:txBody>
                    <a:bodyPr/>
                    <a:lstStyle/>
                    <a:p>
                      <a:pPr algn="ctr"/>
                      <a:r>
                        <a:rPr lang="en-US" sz="2000" dirty="0" smtClean="0"/>
                        <a:t>70.31</a:t>
                      </a:r>
                      <a:endParaRPr lang="en-US" sz="2000" dirty="0"/>
                    </a:p>
                  </a:txBody>
                  <a:tcPr/>
                </a:tc>
              </a:tr>
              <a:tr h="370840">
                <a:tc>
                  <a:txBody>
                    <a:bodyPr/>
                    <a:lstStyle/>
                    <a:p>
                      <a:pPr algn="ctr"/>
                      <a:r>
                        <a:rPr lang="en-US" sz="2000" dirty="0" smtClean="0"/>
                        <a:t>4</a:t>
                      </a:r>
                      <a:endParaRPr lang="en-US" sz="2000" dirty="0"/>
                    </a:p>
                  </a:txBody>
                  <a:tcPr/>
                </a:tc>
                <a:tc>
                  <a:txBody>
                    <a:bodyPr/>
                    <a:lstStyle/>
                    <a:p>
                      <a:pPr algn="ctr"/>
                      <a:r>
                        <a:rPr lang="en-US" sz="2000" dirty="0" smtClean="0"/>
                        <a:t>85.67</a:t>
                      </a:r>
                      <a:endParaRPr lang="en-US" sz="2000" dirty="0"/>
                    </a:p>
                  </a:txBody>
                  <a:tcPr/>
                </a:tc>
              </a:tr>
              <a:tr h="370840">
                <a:tc>
                  <a:txBody>
                    <a:bodyPr/>
                    <a:lstStyle/>
                    <a:p>
                      <a:pPr algn="ctr"/>
                      <a:r>
                        <a:rPr lang="en-US" sz="2000" dirty="0" smtClean="0"/>
                        <a:t>5</a:t>
                      </a:r>
                      <a:endParaRPr lang="en-US" sz="2000" dirty="0"/>
                    </a:p>
                  </a:txBody>
                  <a:tcPr/>
                </a:tc>
                <a:tc>
                  <a:txBody>
                    <a:bodyPr/>
                    <a:lstStyle/>
                    <a:p>
                      <a:pPr algn="ctr"/>
                      <a:r>
                        <a:rPr lang="en-US" sz="2000" dirty="0" smtClean="0"/>
                        <a:t>94.54</a:t>
                      </a:r>
                      <a:endParaRPr lang="en-US" sz="2000" dirty="0"/>
                    </a:p>
                  </a:txBody>
                  <a:tcPr/>
                </a:tc>
              </a:tr>
              <a:tr h="370840">
                <a:tc>
                  <a:txBody>
                    <a:bodyPr/>
                    <a:lstStyle/>
                    <a:p>
                      <a:pPr algn="ctr"/>
                      <a:r>
                        <a:rPr lang="en-US" sz="2000" dirty="0" smtClean="0"/>
                        <a:t>6</a:t>
                      </a:r>
                      <a:endParaRPr lang="en-US" sz="2000" dirty="0"/>
                    </a:p>
                  </a:txBody>
                  <a:tcPr/>
                </a:tc>
                <a:tc>
                  <a:txBody>
                    <a:bodyPr/>
                    <a:lstStyle/>
                    <a:p>
                      <a:pPr algn="ctr"/>
                      <a:r>
                        <a:rPr lang="en-US" sz="2000" dirty="0" smtClean="0"/>
                        <a:t>97.27</a:t>
                      </a:r>
                      <a:endParaRPr lang="en-US" sz="2000" dirty="0"/>
                    </a:p>
                  </a:txBody>
                  <a:tcPr/>
                </a:tc>
              </a:tr>
            </a:tbl>
          </a:graphicData>
        </a:graphic>
      </p:graphicFrame>
      <p:pic>
        <p:nvPicPr>
          <p:cNvPr id="104" name="Picture 103" descr="words-option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7075" y="34852924"/>
            <a:ext cx="10626224" cy="3268344"/>
          </a:xfrm>
          <a:prstGeom prst="rect">
            <a:avLst/>
          </a:prstGeom>
        </p:spPr>
      </p:pic>
      <p:pic>
        <p:nvPicPr>
          <p:cNvPr id="105" name="Picture 104" descr="a_16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269" y="23795204"/>
            <a:ext cx="5926226" cy="5926226"/>
          </a:xfrm>
          <a:prstGeom prst="rect">
            <a:avLst/>
          </a:prstGeom>
        </p:spPr>
      </p:pic>
      <p:pic>
        <p:nvPicPr>
          <p:cNvPr id="354" name="Picture 353" descr="juice_13997404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355" y="32410364"/>
            <a:ext cx="6045414" cy="6045414"/>
          </a:xfrm>
          <a:prstGeom prst="rect">
            <a:avLst/>
          </a:prstGeom>
        </p:spPr>
      </p:pic>
      <p:sp>
        <p:nvSpPr>
          <p:cNvPr id="162" name="Text Placeholder 351"/>
          <p:cNvSpPr txBox="1">
            <a:spLocks/>
          </p:cNvSpPr>
          <p:nvPr/>
        </p:nvSpPr>
        <p:spPr>
          <a:xfrm>
            <a:off x="953032" y="20894030"/>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R</a:t>
            </a:r>
            <a:r>
              <a:rPr lang="en-US" sz="2800" dirty="0" smtClean="0"/>
              <a:t>ecorded 1000 data points in 40 sessions with 25 letters in each sessions. </a:t>
            </a:r>
          </a:p>
          <a:p>
            <a:pPr marL="342900" indent="-342900">
              <a:lnSpc>
                <a:spcPct val="120000"/>
              </a:lnSpc>
              <a:buFont typeface="Arial"/>
              <a:buChar char="•"/>
            </a:pPr>
            <a:r>
              <a:rPr lang="en-US" sz="2800" dirty="0" smtClean="0"/>
              <a:t>Sampled </a:t>
            </a:r>
            <a:r>
              <a:rPr lang="en-US" sz="2800" dirty="0"/>
              <a:t>v</a:t>
            </a:r>
            <a:r>
              <a:rPr lang="en-US" sz="2800" dirty="0" smtClean="0"/>
              <a:t>ibration signals for letters ‘a’ and ‘b’ are quite distinct</a:t>
            </a:r>
          </a:p>
          <a:p>
            <a:pPr marL="1828725" lvl="1" indent="-342900">
              <a:lnSpc>
                <a:spcPct val="120000"/>
              </a:lnSpc>
              <a:buFont typeface="Arial"/>
              <a:buChar char="•"/>
            </a:pPr>
            <a:r>
              <a:rPr lang="en-US" sz="2800" dirty="0" smtClean="0"/>
              <a:t>Letter ‘a’ consists of one peak while letter ‘b’ is consist of three</a:t>
            </a:r>
          </a:p>
          <a:p>
            <a:pPr marL="342900" indent="-342900">
              <a:lnSpc>
                <a:spcPct val="120000"/>
              </a:lnSpc>
              <a:buFont typeface="Arial"/>
              <a:buChar char="•"/>
            </a:pPr>
            <a:endParaRPr lang="en-US" sz="2800" dirty="0" smtClean="0"/>
          </a:p>
        </p:txBody>
      </p:sp>
      <p:pic>
        <p:nvPicPr>
          <p:cNvPr id="367" name="Picture 366" descr="b_147.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7154" y="23766530"/>
            <a:ext cx="5964868" cy="5964868"/>
          </a:xfrm>
          <a:prstGeom prst="rect">
            <a:avLst/>
          </a:prstGeom>
        </p:spPr>
      </p:pic>
      <p:sp>
        <p:nvSpPr>
          <p:cNvPr id="164" name="Text Placeholder 355"/>
          <p:cNvSpPr txBox="1">
            <a:spLocks/>
          </p:cNvSpPr>
          <p:nvPr/>
        </p:nvSpPr>
        <p:spPr>
          <a:xfrm>
            <a:off x="971184" y="19651152"/>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Dataset Overview</a:t>
            </a:r>
            <a:endParaRPr lang="en-US" dirty="0"/>
          </a:p>
        </p:txBody>
      </p:sp>
      <p:sp>
        <p:nvSpPr>
          <p:cNvPr id="167" name="Text Placeholder 351"/>
          <p:cNvSpPr txBox="1">
            <a:spLocks/>
          </p:cNvSpPr>
          <p:nvPr/>
        </p:nvSpPr>
        <p:spPr>
          <a:xfrm>
            <a:off x="971184" y="39591757"/>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Provides coarse grained labeling compared to exact alphabet labeling</a:t>
            </a:r>
          </a:p>
          <a:p>
            <a:pPr marL="1828725" lvl="1" indent="-342900">
              <a:lnSpc>
                <a:spcPct val="120000"/>
              </a:lnSpc>
              <a:buFont typeface="Arial"/>
              <a:buChar char="•"/>
            </a:pPr>
            <a:r>
              <a:rPr lang="en-US" sz="2800" dirty="0" smtClean="0"/>
              <a:t>Letters on the left side of and including T, G, B – Left (L)</a:t>
            </a:r>
          </a:p>
          <a:p>
            <a:pPr marL="1828725" lvl="1" indent="-342900">
              <a:lnSpc>
                <a:spcPct val="120000"/>
              </a:lnSpc>
              <a:buFont typeface="Arial"/>
              <a:buChar char="•"/>
            </a:pPr>
            <a:r>
              <a:rPr lang="en-US" sz="2800" dirty="0" smtClean="0"/>
              <a:t>Letter in the top row – Up (U)</a:t>
            </a:r>
          </a:p>
          <a:p>
            <a:pPr marL="1828725" lvl="1" indent="-342900">
              <a:lnSpc>
                <a:spcPct val="120000"/>
              </a:lnSpc>
              <a:buFont typeface="Arial"/>
              <a:buChar char="•"/>
            </a:pPr>
            <a:r>
              <a:rPr lang="en-US" sz="2800" dirty="0" smtClean="0"/>
              <a:t>Adjacent keys grouped into triples</a:t>
            </a:r>
          </a:p>
        </p:txBody>
      </p:sp>
      <p:sp>
        <p:nvSpPr>
          <p:cNvPr id="168" name="Text Placeholder 355"/>
          <p:cNvSpPr txBox="1">
            <a:spLocks/>
          </p:cNvSpPr>
          <p:nvPr/>
        </p:nvSpPr>
        <p:spPr>
          <a:xfrm>
            <a:off x="989336" y="38908555"/>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Left(L)/Right(R), Up(U)/Down(D) and Triads</a:t>
            </a:r>
            <a:endParaRPr lang="en-US" dirty="0"/>
          </a:p>
        </p:txBody>
      </p:sp>
      <p:sp>
        <p:nvSpPr>
          <p:cNvPr id="169" name="Text Placeholder 351"/>
          <p:cNvSpPr txBox="1">
            <a:spLocks/>
          </p:cNvSpPr>
          <p:nvPr/>
        </p:nvSpPr>
        <p:spPr>
          <a:xfrm>
            <a:off x="942077" y="30059270"/>
            <a:ext cx="13591277" cy="217082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Sample vibration signal for the word “juice”</a:t>
            </a:r>
          </a:p>
          <a:p>
            <a:pPr marL="1828725" lvl="1" indent="-342900">
              <a:lnSpc>
                <a:spcPct val="120000"/>
              </a:lnSpc>
              <a:buFont typeface="Arial"/>
              <a:buChar char="•"/>
            </a:pPr>
            <a:r>
              <a:rPr lang="en-US" sz="2800" dirty="0" smtClean="0"/>
              <a:t>Shows distinct peaks for each letter</a:t>
            </a:r>
          </a:p>
          <a:p>
            <a:pPr marL="1828725" lvl="1" indent="-342900">
              <a:lnSpc>
                <a:spcPct val="120000"/>
              </a:lnSpc>
              <a:buFont typeface="Arial"/>
              <a:buChar char="•"/>
            </a:pPr>
            <a:r>
              <a:rPr lang="en-US" sz="2800" dirty="0" smtClean="0"/>
              <a:t>Clipper module removes the beginning and ending noise</a:t>
            </a:r>
          </a:p>
        </p:txBody>
      </p:sp>
      <p:sp>
        <p:nvSpPr>
          <p:cNvPr id="171" name="Text Placeholder 358"/>
          <p:cNvSpPr txBox="1">
            <a:spLocks/>
          </p:cNvSpPr>
          <p:nvPr/>
        </p:nvSpPr>
        <p:spPr>
          <a:xfrm>
            <a:off x="15238762" y="21187984"/>
            <a:ext cx="13571534" cy="502904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SignalBreaker module breaks the word signal into individual letters</a:t>
            </a:r>
          </a:p>
          <a:p>
            <a:pPr marL="342900" indent="-342900">
              <a:lnSpc>
                <a:spcPct val="120000"/>
              </a:lnSpc>
              <a:buFont typeface="Arial"/>
              <a:buChar char="•"/>
            </a:pPr>
            <a:r>
              <a:rPr lang="en-US" sz="2800" dirty="0" smtClean="0"/>
              <a:t>Predictions made by the classifier are matched against a dictionary</a:t>
            </a:r>
          </a:p>
          <a:p>
            <a:pPr marL="1828725" lvl="1" indent="-342900">
              <a:lnSpc>
                <a:spcPct val="120000"/>
              </a:lnSpc>
              <a:buFont typeface="Arial"/>
              <a:buChar char="•"/>
            </a:pPr>
            <a:r>
              <a:rPr lang="en-US" sz="2800" dirty="0" smtClean="0"/>
              <a:t>Used Harvard sentences as the candidate dictionary</a:t>
            </a:r>
          </a:p>
          <a:p>
            <a:pPr marL="1828725" lvl="1" indent="-342900">
              <a:lnSpc>
                <a:spcPct val="120000"/>
              </a:lnSpc>
              <a:buFont typeface="Arial"/>
              <a:buChar char="•"/>
            </a:pPr>
            <a:r>
              <a:rPr lang="en-US" sz="2800" dirty="0" smtClean="0"/>
              <a:t>Labeled dictionary using L/R and U/D labels</a:t>
            </a:r>
          </a:p>
          <a:p>
            <a:pPr marL="1828725" lvl="1" indent="-342900">
              <a:lnSpc>
                <a:spcPct val="120000"/>
              </a:lnSpc>
              <a:buFont typeface="Arial"/>
              <a:buChar char="•"/>
            </a:pPr>
            <a:r>
              <a:rPr lang="en-US" sz="2800" dirty="0" smtClean="0"/>
              <a:t>Hamming distance with each dictionary word is computed</a:t>
            </a:r>
          </a:p>
          <a:p>
            <a:pPr marL="1828725" lvl="1" indent="-342900">
              <a:lnSpc>
                <a:spcPct val="120000"/>
              </a:lnSpc>
              <a:buFont typeface="Arial"/>
              <a:buChar char="•"/>
            </a:pPr>
            <a:r>
              <a:rPr lang="en-US" sz="2800" dirty="0" smtClean="0"/>
              <a:t>Output dictionary words with lowest Hamming distance</a:t>
            </a:r>
          </a:p>
          <a:p>
            <a:pPr marL="1828725" lvl="1" indent="-342900">
              <a:buFont typeface="Arial"/>
              <a:buChar char="•"/>
            </a:pPr>
            <a:endParaRPr lang="en-US" sz="2800" dirty="0" smtClean="0"/>
          </a:p>
          <a:p>
            <a:pPr marL="342900" indent="-342900">
              <a:buFont typeface="Arial"/>
              <a:buChar char="•"/>
            </a:pPr>
            <a:r>
              <a:rPr lang="en-US" sz="2800" dirty="0" smtClean="0"/>
              <a:t>Example</a:t>
            </a:r>
          </a:p>
        </p:txBody>
      </p:sp>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243</TotalTime>
  <Words>604</Words>
  <Application>Microsoft Macintosh PowerPoint</Application>
  <PresentationFormat>Custom</PresentationFormat>
  <Paragraphs>153</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39</cp:revision>
  <dcterms:created xsi:type="dcterms:W3CDTF">2012-02-09T20:53:12Z</dcterms:created>
  <dcterms:modified xsi:type="dcterms:W3CDTF">2014-05-12T09:38:04Z</dcterms:modified>
</cp:coreProperties>
</file>