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1016" autoAdjust="0"/>
  </p:normalViewPr>
  <p:slideViewPr>
    <p:cSldViewPr snapToGrid="0" snapToObjects="1" showGuides="1">
      <p:cViewPr>
        <p:scale>
          <a:sx n="59" d="100"/>
          <a:sy n="59" d="100"/>
        </p:scale>
        <p:origin x="5704" y="-88"/>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5/12/14</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23826027"/>
            <a:ext cx="1359286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8176914"/>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7787858"/>
            <a:ext cx="1357153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2" y="7777274"/>
            <a:ext cx="1357602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1" y="23704107"/>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2" y="3423920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3" y="34995490"/>
            <a:ext cx="1358106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10056813"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2" y="7020986"/>
            <a:ext cx="10048875" cy="800211"/>
          </a:xfrm>
          <a:prstGeom prst="rect">
            <a:avLst/>
          </a:prstGeom>
          <a:noFill/>
        </p:spPr>
        <p:txBody>
          <a:bodyPr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9720644"/>
            <a:ext cx="1005840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8950018"/>
            <a:ext cx="1005046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7823840"/>
            <a:ext cx="2072004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7020986"/>
            <a:ext cx="20720050" cy="800211"/>
          </a:xfrm>
          <a:prstGeom prst="rect">
            <a:avLst/>
          </a:prstGeom>
          <a:noFill/>
        </p:spPr>
        <p:txBody>
          <a:bodyPr wrap="square" lIns="91436" tIns="91436" rIns="91436" bIns="91436" anchor="ctr" anchorCtr="0">
            <a:spAutoFit/>
          </a:bodyPr>
          <a:lstStyle>
            <a:lvl1pPr marL="0" indent="0" algn="ctr">
              <a:buNone/>
              <a:tabLst/>
              <a:defRPr sz="40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8913097"/>
            <a:ext cx="20720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8099662"/>
            <a:ext cx="20720050"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7020986"/>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7834424"/>
            <a:ext cx="1004701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9030318"/>
            <a:ext cx="1004701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83489" y="19843753"/>
            <a:ext cx="997409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34226502"/>
            <a:ext cx="10047018" cy="1415764"/>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35649083"/>
            <a:ext cx="100520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90"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91"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92" name="Text Placeholder 76"/>
          <p:cNvSpPr>
            <a:spLocks noGrp="1"/>
          </p:cNvSpPr>
          <p:nvPr>
            <p:ph type="body" sz="quarter" idx="178"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966915" y="42924872"/>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922338"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1" name="Rectangle 33"/>
          <p:cNvSpPr>
            <a:spLocks noChangeArrowheads="1"/>
          </p:cNvSpPr>
          <p:nvPr userDrawn="1"/>
        </p:nvSpPr>
        <p:spPr bwMode="auto">
          <a:xfrm>
            <a:off x="22253576" y="7010400"/>
            <a:ext cx="20718462" cy="35661600"/>
          </a:xfrm>
          <a:prstGeom prst="roundRect">
            <a:avLst>
              <a:gd name="adj" fmla="val 460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2" name="Group 1"/>
          <p:cNvGrpSpPr/>
          <p:nvPr userDrawn="1"/>
        </p:nvGrpSpPr>
        <p:grpSpPr>
          <a:xfrm>
            <a:off x="-13978626" y="0"/>
            <a:ext cx="13467502" cy="43891200"/>
            <a:chOff x="-13978626" y="0"/>
            <a:chExt cx="13467502" cy="43891200"/>
          </a:xfrm>
        </p:grpSpPr>
        <p:sp>
          <p:nvSpPr>
            <p:cNvPr id="24" name="Rectangle 23"/>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25" name="Straight Connector 24"/>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3531152" y="13393589"/>
              <a:ext cx="1952703" cy="1469032"/>
            </a:xfrm>
            <a:prstGeom prst="rect">
              <a:avLst/>
            </a:prstGeom>
          </p:spPr>
        </p:pic>
        <p:pic>
          <p:nvPicPr>
            <p:cNvPr id="30" name="Picture 29"/>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32" name="Group 31"/>
            <p:cNvGrpSpPr/>
            <p:nvPr userDrawn="1"/>
          </p:nvGrpSpPr>
          <p:grpSpPr>
            <a:xfrm>
              <a:off x="-12090394" y="32335949"/>
              <a:ext cx="9204778" cy="2791162"/>
              <a:chOff x="-4440600" y="12356268"/>
              <a:chExt cx="3470785" cy="1049219"/>
            </a:xfrm>
          </p:grpSpPr>
          <p:grpSp>
            <p:nvGrpSpPr>
              <p:cNvPr id="46" name="Group 45"/>
              <p:cNvGrpSpPr/>
              <p:nvPr userDrawn="1"/>
            </p:nvGrpSpPr>
            <p:grpSpPr>
              <a:xfrm>
                <a:off x="-2753668" y="12400491"/>
                <a:ext cx="624431" cy="880679"/>
                <a:chOff x="-3921471" y="13037088"/>
                <a:chExt cx="779338" cy="1262008"/>
              </a:xfrm>
            </p:grpSpPr>
            <p:pic>
              <p:nvPicPr>
                <p:cNvPr id="52" name="Picture 51"/>
                <p:cNvPicPr>
                  <a:picLocks noChangeAspect="1"/>
                </p:cNvPicPr>
                <p:nvPr userDrawn="1"/>
              </p:nvPicPr>
              <p:blipFill>
                <a:blip r:embed="rId6"/>
                <a:stretch>
                  <a:fillRect/>
                </a:stretch>
              </p:blipFill>
              <p:spPr>
                <a:xfrm>
                  <a:off x="-3910934" y="13037088"/>
                  <a:ext cx="768801" cy="1090857"/>
                </a:xfrm>
                <a:prstGeom prst="rect">
                  <a:avLst/>
                </a:prstGeom>
              </p:spPr>
            </p:pic>
            <p:sp>
              <p:nvSpPr>
                <p:cNvPr id="53" name="TextBox 52"/>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03333" y="12400493"/>
                <a:ext cx="1033518" cy="876416"/>
                <a:chOff x="-2880749" y="13041046"/>
                <a:chExt cx="1420279" cy="1204388"/>
              </a:xfrm>
            </p:grpSpPr>
            <p:pic>
              <p:nvPicPr>
                <p:cNvPr id="50" name="Picture 49"/>
                <p:cNvPicPr>
                  <a:picLocks noChangeAspect="1"/>
                </p:cNvPicPr>
                <p:nvPr userDrawn="1"/>
              </p:nvPicPr>
              <p:blipFill>
                <a:blip r:embed="rId6"/>
                <a:stretch>
                  <a:fillRect/>
                </a:stretch>
              </p:blipFill>
              <p:spPr>
                <a:xfrm>
                  <a:off x="-2880749" y="13041046"/>
                  <a:ext cx="1420279" cy="1029694"/>
                </a:xfrm>
                <a:prstGeom prst="rect">
                  <a:avLst/>
                </a:prstGeom>
              </p:spPr>
            </p:pic>
            <p:sp>
              <p:nvSpPr>
                <p:cNvPr id="51" name="TextBox 50"/>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40600" y="12356268"/>
                <a:ext cx="1098742" cy="847761"/>
              </a:xfrm>
              <a:prstGeom prst="rect">
                <a:avLst/>
              </a:prstGeom>
            </p:spPr>
          </p:pic>
          <p:sp>
            <p:nvSpPr>
              <p:cNvPr id="49" name="TextBox 48"/>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37" name="Group 36"/>
            <p:cNvGrpSpPr/>
            <p:nvPr userDrawn="1"/>
          </p:nvGrpSpPr>
          <p:grpSpPr>
            <a:xfrm>
              <a:off x="-12968586" y="38908539"/>
              <a:ext cx="11394793" cy="2998418"/>
              <a:chOff x="-4754996" y="14609970"/>
              <a:chExt cx="4296559"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915392555"/>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115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137524614"/>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115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41" name="TextBox 40"/>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3" name="Group 2"/>
          <p:cNvGrpSpPr/>
          <p:nvPr userDrawn="1"/>
        </p:nvGrpSpPr>
        <p:grpSpPr>
          <a:xfrm>
            <a:off x="44402324" y="-5404"/>
            <a:ext cx="13516287" cy="43896604"/>
            <a:chOff x="44402324" y="-5404"/>
            <a:chExt cx="13516287" cy="43896604"/>
          </a:xfrm>
        </p:grpSpPr>
        <p:sp>
          <p:nvSpPr>
            <p:cNvPr id="55" name="Rectangle 54"/>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29154938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115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913105229"/>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115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59" name="Group 58"/>
            <p:cNvGrpSpPr/>
            <p:nvPr userDrawn="1"/>
          </p:nvGrpSpPr>
          <p:grpSpPr>
            <a:xfrm>
              <a:off x="44804763" y="39613970"/>
              <a:ext cx="12651307" cy="1546389"/>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781178" y="4291842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Rectangle 33"/>
          <p:cNvSpPr>
            <a:spLocks noChangeArrowheads="1"/>
          </p:cNvSpPr>
          <p:nvPr/>
        </p:nvSpPr>
        <p:spPr bwMode="auto">
          <a:xfrm>
            <a:off x="934199"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33"/>
          <p:cNvSpPr>
            <a:spLocks noChangeArrowheads="1"/>
          </p:cNvSpPr>
          <p:nvPr userDrawn="1"/>
        </p:nvSpPr>
        <p:spPr bwMode="auto">
          <a:xfrm>
            <a:off x="15152915"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8" name="Rectangle 33"/>
          <p:cNvSpPr>
            <a:spLocks noChangeArrowheads="1"/>
          </p:cNvSpPr>
          <p:nvPr userDrawn="1"/>
        </p:nvSpPr>
        <p:spPr bwMode="auto">
          <a:xfrm>
            <a:off x="29371631" y="7010400"/>
            <a:ext cx="13585371" cy="35661600"/>
          </a:xfrm>
          <a:prstGeom prst="roundRect">
            <a:avLst>
              <a:gd name="adj" fmla="val 58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1436" tIns="45717" rIns="91436" bIns="45717" anchor="ctr"/>
          <a:lstStyle/>
          <a:p>
            <a:pPr>
              <a:defRPr/>
            </a:pPr>
            <a:endParaRPr lang="en-US" dirty="0"/>
          </a:p>
        </p:txBody>
      </p:sp>
      <p:grpSp>
        <p:nvGrpSpPr>
          <p:cNvPr id="37" name="Group 36"/>
          <p:cNvGrpSpPr/>
          <p:nvPr userDrawn="1"/>
        </p:nvGrpSpPr>
        <p:grpSpPr>
          <a:xfrm>
            <a:off x="-13978626" y="0"/>
            <a:ext cx="13467502" cy="43891200"/>
            <a:chOff x="-13978626" y="0"/>
            <a:chExt cx="13467502" cy="43891200"/>
          </a:xfrm>
        </p:grpSpPr>
        <p:sp>
          <p:nvSpPr>
            <p:cNvPr id="38" name="Rectangle 37"/>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9" name="Straight Connector 38"/>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userDrawn="1"/>
          </p:nvPicPr>
          <p:blipFill>
            <a:blip r:embed="rId4"/>
            <a:stretch>
              <a:fillRect/>
            </a:stretch>
          </p:blipFill>
          <p:spPr>
            <a:xfrm>
              <a:off x="-13531152" y="13393589"/>
              <a:ext cx="1952703" cy="1469032"/>
            </a:xfrm>
            <a:prstGeom prst="rect">
              <a:avLst/>
            </a:prstGeom>
          </p:spPr>
        </p:pic>
        <p:pic>
          <p:nvPicPr>
            <p:cNvPr id="47" name="Picture 46"/>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8" name="Group 47"/>
            <p:cNvGrpSpPr/>
            <p:nvPr userDrawn="1"/>
          </p:nvGrpSpPr>
          <p:grpSpPr>
            <a:xfrm>
              <a:off x="-12090394" y="32335949"/>
              <a:ext cx="9204778" cy="2791162"/>
              <a:chOff x="-4440600" y="12356268"/>
              <a:chExt cx="3470785" cy="1049219"/>
            </a:xfrm>
          </p:grpSpPr>
          <p:grpSp>
            <p:nvGrpSpPr>
              <p:cNvPr id="72" name="Group 71"/>
              <p:cNvGrpSpPr/>
              <p:nvPr userDrawn="1"/>
            </p:nvGrpSpPr>
            <p:grpSpPr>
              <a:xfrm>
                <a:off x="-2753668" y="12400491"/>
                <a:ext cx="624431" cy="880679"/>
                <a:chOff x="-3921471" y="13037088"/>
                <a:chExt cx="779338" cy="1262008"/>
              </a:xfrm>
            </p:grpSpPr>
            <p:pic>
              <p:nvPicPr>
                <p:cNvPr id="78" name="Picture 77"/>
                <p:cNvPicPr>
                  <a:picLocks noChangeAspect="1"/>
                </p:cNvPicPr>
                <p:nvPr userDrawn="1"/>
              </p:nvPicPr>
              <p:blipFill>
                <a:blip r:embed="rId6"/>
                <a:stretch>
                  <a:fillRect/>
                </a:stretch>
              </p:blipFill>
              <p:spPr>
                <a:xfrm>
                  <a:off x="-3910934" y="13037088"/>
                  <a:ext cx="768801" cy="1090857"/>
                </a:xfrm>
                <a:prstGeom prst="rect">
                  <a:avLst/>
                </a:prstGeom>
              </p:spPr>
            </p:pic>
            <p:sp>
              <p:nvSpPr>
                <p:cNvPr id="79" name="TextBox 78"/>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3" name="Group 72"/>
              <p:cNvGrpSpPr/>
              <p:nvPr userDrawn="1"/>
            </p:nvGrpSpPr>
            <p:grpSpPr>
              <a:xfrm>
                <a:off x="-2003333" y="12400493"/>
                <a:ext cx="1033518" cy="876416"/>
                <a:chOff x="-2880749" y="13041046"/>
                <a:chExt cx="1420279" cy="1204388"/>
              </a:xfrm>
            </p:grpSpPr>
            <p:pic>
              <p:nvPicPr>
                <p:cNvPr id="76" name="Picture 75"/>
                <p:cNvPicPr>
                  <a:picLocks noChangeAspect="1"/>
                </p:cNvPicPr>
                <p:nvPr userDrawn="1"/>
              </p:nvPicPr>
              <p:blipFill>
                <a:blip r:embed="rId6"/>
                <a:stretch>
                  <a:fillRect/>
                </a:stretch>
              </p:blipFill>
              <p:spPr>
                <a:xfrm>
                  <a:off x="-2880749" y="13041046"/>
                  <a:ext cx="1420279" cy="1029694"/>
                </a:xfrm>
                <a:prstGeom prst="rect">
                  <a:avLst/>
                </a:prstGeom>
              </p:spPr>
            </p:pic>
            <p:sp>
              <p:nvSpPr>
                <p:cNvPr id="77" name="TextBox 76"/>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4" name="Picture 73"/>
              <p:cNvPicPr>
                <a:picLocks noChangeAspect="1"/>
              </p:cNvPicPr>
              <p:nvPr userDrawn="1"/>
            </p:nvPicPr>
            <p:blipFill>
              <a:blip r:embed="rId7"/>
              <a:stretch>
                <a:fillRect/>
              </a:stretch>
            </p:blipFill>
            <p:spPr>
              <a:xfrm>
                <a:off x="-4440600" y="12356268"/>
                <a:ext cx="1098742" cy="847761"/>
              </a:xfrm>
              <a:prstGeom prst="rect">
                <a:avLst/>
              </a:prstGeom>
            </p:spPr>
          </p:pic>
          <p:sp>
            <p:nvSpPr>
              <p:cNvPr id="75" name="TextBox 74"/>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67" name="Group 66"/>
            <p:cNvGrpSpPr/>
            <p:nvPr userDrawn="1"/>
          </p:nvGrpSpPr>
          <p:grpSpPr>
            <a:xfrm>
              <a:off x="-12968586" y="38908539"/>
              <a:ext cx="11394793" cy="2998418"/>
              <a:chOff x="-4754996" y="14609970"/>
              <a:chExt cx="4296559" cy="1127128"/>
            </a:xfrm>
          </p:grpSpPr>
          <p:graphicFrame>
            <p:nvGraphicFramePr>
              <p:cNvPr id="68" name="Object 67"/>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217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9" name="Object 68"/>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218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70" name="TextBox 69"/>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71" name="TextBox 70"/>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81" name="Group 80"/>
          <p:cNvGrpSpPr/>
          <p:nvPr userDrawn="1"/>
        </p:nvGrpSpPr>
        <p:grpSpPr>
          <a:xfrm>
            <a:off x="44402324" y="-5404"/>
            <a:ext cx="13516287" cy="43896604"/>
            <a:chOff x="44402324" y="-5404"/>
            <a:chExt cx="13516287" cy="43896604"/>
          </a:xfrm>
        </p:grpSpPr>
        <p:sp>
          <p:nvSpPr>
            <p:cNvPr id="82" name="Rectangle 81"/>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3" name="Object 82"/>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218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4" name="Picture 83"/>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5" name="Object 84"/>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218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6" name="Group 85"/>
            <p:cNvGrpSpPr/>
            <p:nvPr userDrawn="1"/>
          </p:nvGrpSpPr>
          <p:grpSpPr>
            <a:xfrm>
              <a:off x="44804763" y="39613970"/>
              <a:ext cx="12651307" cy="1546389"/>
              <a:chOff x="44200453" y="28362386"/>
              <a:chExt cx="9771399" cy="1090622"/>
            </a:xfrm>
          </p:grpSpPr>
          <p:sp>
            <p:nvSpPr>
              <p:cNvPr id="88" name="Rounded Rectangle 87"/>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0" name="TextBox 89"/>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7" name="TextBox 86"/>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64008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7010400"/>
            <a:ext cx="42057638" cy="35661600"/>
          </a:xfrm>
          <a:prstGeom prst="roundRect">
            <a:avLst>
              <a:gd name="adj" fmla="val 213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6407151"/>
            <a:ext cx="43891200" cy="2032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843091" y="4297207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5" name="Group 34"/>
          <p:cNvGrpSpPr/>
          <p:nvPr userDrawn="1"/>
        </p:nvGrpSpPr>
        <p:grpSpPr>
          <a:xfrm>
            <a:off x="-13978626" y="0"/>
            <a:ext cx="13467502" cy="43891200"/>
            <a:chOff x="-13978626" y="0"/>
            <a:chExt cx="13467502" cy="43891200"/>
          </a:xfrm>
        </p:grpSpPr>
        <p:sp>
          <p:nvSpPr>
            <p:cNvPr id="36" name="Rectangle 35"/>
            <p:cNvSpPr/>
            <p:nvPr/>
          </p:nvSpPr>
          <p:spPr>
            <a:xfrm>
              <a:off x="-13967561" y="0"/>
              <a:ext cx="13456437" cy="438912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48”x48”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357438" indent="-15875" algn="l" defTabSz="850900"/>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3200" b="0" baseline="0" dirty="0" smtClean="0">
                <a:solidFill>
                  <a:schemeClr val="bg1">
                    <a:lumMod val="75000"/>
                  </a:schemeClr>
                </a:solidFill>
                <a:latin typeface="Trebuchet MS" pitchFamily="34" charset="0"/>
              </a:endParaRP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If they are blurry or pixelated, you will need to replace it with an image that is at a high-resolution.</a:t>
              </a:r>
              <a:endParaRPr lang="en-US" sz="3600" b="0" dirty="0" smtClean="0">
                <a:latin typeface="Trebuchet MS" pitchFamily="34" charset="0"/>
              </a:endParaRPr>
            </a:p>
          </p:txBody>
        </p:sp>
        <p:cxnSp>
          <p:nvCxnSpPr>
            <p:cNvPr id="37" name="Straight Connector 36"/>
            <p:cNvCxnSpPr/>
            <p:nvPr/>
          </p:nvCxnSpPr>
          <p:spPr>
            <a:xfrm>
              <a:off x="-13978626" y="7495332"/>
              <a:ext cx="13444134" cy="40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3531152" y="13393589"/>
              <a:ext cx="1952703" cy="1469032"/>
            </a:xfrm>
            <a:prstGeom prst="rect">
              <a:avLst/>
            </a:prstGeom>
          </p:spPr>
        </p:pic>
        <p:pic>
          <p:nvPicPr>
            <p:cNvPr id="39" name="Picture 38"/>
            <p:cNvPicPr>
              <a:picLocks noChangeAspect="1"/>
            </p:cNvPicPr>
            <p:nvPr userDrawn="1"/>
          </p:nvPicPr>
          <p:blipFill>
            <a:blip r:embed="rId5"/>
            <a:stretch>
              <a:fillRect/>
            </a:stretch>
          </p:blipFill>
          <p:spPr>
            <a:xfrm>
              <a:off x="-13386522" y="20257821"/>
              <a:ext cx="12206099" cy="1287728"/>
            </a:xfrm>
            <a:prstGeom prst="rect">
              <a:avLst/>
            </a:prstGeom>
          </p:spPr>
        </p:pic>
        <p:grpSp>
          <p:nvGrpSpPr>
            <p:cNvPr id="45" name="Group 44"/>
            <p:cNvGrpSpPr/>
            <p:nvPr userDrawn="1"/>
          </p:nvGrpSpPr>
          <p:grpSpPr>
            <a:xfrm>
              <a:off x="-12090394" y="32335949"/>
              <a:ext cx="9204778" cy="2791162"/>
              <a:chOff x="-4440600" y="12356268"/>
              <a:chExt cx="3470785" cy="1049219"/>
            </a:xfrm>
          </p:grpSpPr>
          <p:grpSp>
            <p:nvGrpSpPr>
              <p:cNvPr id="70" name="Group 69"/>
              <p:cNvGrpSpPr/>
              <p:nvPr userDrawn="1"/>
            </p:nvGrpSpPr>
            <p:grpSpPr>
              <a:xfrm>
                <a:off x="-2753668" y="12400491"/>
                <a:ext cx="624431" cy="880679"/>
                <a:chOff x="-3921471" y="13037088"/>
                <a:chExt cx="779338" cy="1262008"/>
              </a:xfrm>
            </p:grpSpPr>
            <p:pic>
              <p:nvPicPr>
                <p:cNvPr id="76" name="Picture 75"/>
                <p:cNvPicPr>
                  <a:picLocks noChangeAspect="1"/>
                </p:cNvPicPr>
                <p:nvPr userDrawn="1"/>
              </p:nvPicPr>
              <p:blipFill>
                <a:blip r:embed="rId6"/>
                <a:stretch>
                  <a:fillRect/>
                </a:stretch>
              </p:blipFill>
              <p:spPr>
                <a:xfrm>
                  <a:off x="-3910934" y="13037088"/>
                  <a:ext cx="768801" cy="1090857"/>
                </a:xfrm>
                <a:prstGeom prst="rect">
                  <a:avLst/>
                </a:prstGeom>
              </p:spPr>
            </p:pic>
            <p:sp>
              <p:nvSpPr>
                <p:cNvPr id="77" name="TextBox 76"/>
                <p:cNvSpPr txBox="1"/>
                <p:nvPr userDrawn="1"/>
              </p:nvSpPr>
              <p:spPr>
                <a:xfrm>
                  <a:off x="-3921471" y="14033830"/>
                  <a:ext cx="779337" cy="265266"/>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71" name="Group 70"/>
              <p:cNvGrpSpPr/>
              <p:nvPr userDrawn="1"/>
            </p:nvGrpSpPr>
            <p:grpSpPr>
              <a:xfrm>
                <a:off x="-2003333" y="12400493"/>
                <a:ext cx="1033518" cy="876416"/>
                <a:chOff x="-2880749" y="13041046"/>
                <a:chExt cx="1420279" cy="1204388"/>
              </a:xfrm>
            </p:grpSpPr>
            <p:pic>
              <p:nvPicPr>
                <p:cNvPr id="74" name="Picture 73"/>
                <p:cNvPicPr>
                  <a:picLocks noChangeAspect="1"/>
                </p:cNvPicPr>
                <p:nvPr userDrawn="1"/>
              </p:nvPicPr>
              <p:blipFill>
                <a:blip r:embed="rId6"/>
                <a:stretch>
                  <a:fillRect/>
                </a:stretch>
              </p:blipFill>
              <p:spPr>
                <a:xfrm>
                  <a:off x="-2880749" y="13041046"/>
                  <a:ext cx="1420279" cy="1029694"/>
                </a:xfrm>
                <a:prstGeom prst="rect">
                  <a:avLst/>
                </a:prstGeom>
              </p:spPr>
            </p:pic>
            <p:sp>
              <p:nvSpPr>
                <p:cNvPr id="75" name="TextBox 74"/>
                <p:cNvSpPr txBox="1"/>
                <p:nvPr userDrawn="1"/>
              </p:nvSpPr>
              <p:spPr>
                <a:xfrm>
                  <a:off x="-2880749" y="13991048"/>
                  <a:ext cx="1420279" cy="25438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1000" b="1" dirty="0">
                    <a:solidFill>
                      <a:schemeClr val="bg1"/>
                    </a:solidFill>
                  </a:endParaRPr>
                </a:p>
              </p:txBody>
            </p:sp>
          </p:grpSp>
          <p:pic>
            <p:nvPicPr>
              <p:cNvPr id="72" name="Picture 71"/>
              <p:cNvPicPr>
                <a:picLocks noChangeAspect="1"/>
              </p:cNvPicPr>
              <p:nvPr userDrawn="1"/>
            </p:nvPicPr>
            <p:blipFill>
              <a:blip r:embed="rId7"/>
              <a:stretch>
                <a:fillRect/>
              </a:stretch>
            </p:blipFill>
            <p:spPr>
              <a:xfrm>
                <a:off x="-4440600" y="12356268"/>
                <a:ext cx="1098742" cy="847761"/>
              </a:xfrm>
              <a:prstGeom prst="rect">
                <a:avLst/>
              </a:prstGeom>
            </p:spPr>
          </p:pic>
          <p:sp>
            <p:nvSpPr>
              <p:cNvPr id="73" name="TextBox 72"/>
              <p:cNvSpPr txBox="1"/>
              <p:nvPr userDrawn="1"/>
            </p:nvSpPr>
            <p:spPr>
              <a:xfrm>
                <a:off x="-4410773" y="13116248"/>
                <a:ext cx="1035685" cy="289239"/>
              </a:xfrm>
              <a:prstGeom prst="rect">
                <a:avLst/>
              </a:prstGeom>
              <a:noFill/>
            </p:spPr>
            <p:txBody>
              <a:bodyPr wrap="square" lIns="457200" tIns="457200" rIns="457200" bIns="0" rtlCol="0">
                <a:spAutoFit/>
              </a:bodyPr>
              <a:lstStyle/>
              <a:p>
                <a:pPr algn="ctr"/>
                <a:r>
                  <a:rPr lang="en-US" sz="2000" dirty="0" smtClean="0">
                    <a:solidFill>
                      <a:schemeClr val="bg1"/>
                    </a:solidFill>
                  </a:rPr>
                  <a:t>Corner</a:t>
                </a:r>
                <a:r>
                  <a:rPr lang="en-US" sz="2000" baseline="0" dirty="0" smtClean="0">
                    <a:solidFill>
                      <a:schemeClr val="bg1"/>
                    </a:solidFill>
                  </a:rPr>
                  <a:t> handles</a:t>
                </a:r>
                <a:endParaRPr lang="en-US" sz="2000" dirty="0">
                  <a:solidFill>
                    <a:schemeClr val="bg1"/>
                  </a:solidFill>
                </a:endParaRPr>
              </a:p>
            </p:txBody>
          </p:sp>
        </p:grpSp>
        <p:grpSp>
          <p:nvGrpSpPr>
            <p:cNvPr id="46" name="Group 45"/>
            <p:cNvGrpSpPr/>
            <p:nvPr userDrawn="1"/>
          </p:nvGrpSpPr>
          <p:grpSpPr>
            <a:xfrm>
              <a:off x="-12968586" y="38908539"/>
              <a:ext cx="11394793" cy="2998418"/>
              <a:chOff x="-4754996" y="14609970"/>
              <a:chExt cx="4296559" cy="1127128"/>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83030143"/>
                  </p:ext>
                </p:extLst>
              </p:nvPr>
            </p:nvGraphicFramePr>
            <p:xfrm>
              <a:off x="-4533347" y="14609976"/>
              <a:ext cx="1828800" cy="1117600"/>
            </p:xfrm>
            <a:graphic>
              <a:graphicData uri="http://schemas.openxmlformats.org/presentationml/2006/ole">
                <mc:AlternateContent xmlns:mc="http://schemas.openxmlformats.org/markup-compatibility/2006">
                  <mc:Choice xmlns:v="urn:schemas-microsoft-com:vml" Requires="v">
                    <p:oleObj spid="_x0000_s319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4609976"/>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55210428"/>
                  </p:ext>
                </p:extLst>
              </p:nvPr>
            </p:nvGraphicFramePr>
            <p:xfrm>
              <a:off x="-2456641" y="14613669"/>
              <a:ext cx="1828800" cy="1117600"/>
            </p:xfrm>
            <a:graphic>
              <a:graphicData uri="http://schemas.openxmlformats.org/presentationml/2006/ole">
                <mc:AlternateContent xmlns:mc="http://schemas.openxmlformats.org/markup-compatibility/2006">
                  <mc:Choice xmlns:v="urn:schemas-microsoft-com:vml" Requires="v">
                    <p:oleObj spid="_x0000_s320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4613669"/>
                            <a:ext cx="1828800" cy="1117600"/>
                          </a:xfrm>
                          <a:prstGeom prst="rect">
                            <a:avLst/>
                          </a:prstGeom>
                        </p:spPr>
                      </p:pic>
                    </p:oleObj>
                  </mc:Fallback>
                </mc:AlternateContent>
              </a:graphicData>
            </a:graphic>
          </p:graphicFrame>
          <p:sp>
            <p:nvSpPr>
              <p:cNvPr id="68" name="TextBox 67"/>
              <p:cNvSpPr txBox="1"/>
              <p:nvPr userDrawn="1"/>
            </p:nvSpPr>
            <p:spPr>
              <a:xfrm rot="16200000">
                <a:off x="-5235785" y="15090759"/>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9" name="TextBox 68"/>
              <p:cNvSpPr txBox="1"/>
              <p:nvPr userDrawn="1"/>
            </p:nvSpPr>
            <p:spPr>
              <a:xfrm rot="16200000">
                <a:off x="-1095250" y="15100286"/>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78" name="Group 77"/>
          <p:cNvGrpSpPr/>
          <p:nvPr userDrawn="1"/>
        </p:nvGrpSpPr>
        <p:grpSpPr>
          <a:xfrm>
            <a:off x="44402324" y="-5404"/>
            <a:ext cx="13516287" cy="43896604"/>
            <a:chOff x="44402324" y="-5404"/>
            <a:chExt cx="13516287" cy="43896604"/>
          </a:xfrm>
        </p:grpSpPr>
        <p:sp>
          <p:nvSpPr>
            <p:cNvPr id="79" name="Rectangle 78"/>
            <p:cNvSpPr/>
            <p:nvPr userDrawn="1"/>
          </p:nvSpPr>
          <p:spPr>
            <a:xfrm>
              <a:off x="44402324" y="-5404"/>
              <a:ext cx="13516287" cy="438966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4043363" lvl="2" indent="0" algn="l" defTabSz="142875"/>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70100" lvl="1" indent="0" algn="l" defTabSz="114300"/>
              <a:r>
                <a:rPr lang="en-US" sz="3200" b="0" baseline="0" dirty="0" smtClean="0">
                  <a:solidFill>
                    <a:schemeClr val="bg1">
                      <a:lumMod val="75000"/>
                    </a:schemeClr>
                  </a:solidFill>
                  <a:latin typeface="Trebuchet MS" pitchFamily="34" charset="0"/>
                </a:rPr>
                <a:t>To add a table from scratch go to the INSERT menu and </a:t>
              </a:r>
              <a:br>
                <a:rPr lang="en-US" sz="3200" b="0" baseline="0" dirty="0" smtClean="0">
                  <a:solidFill>
                    <a:schemeClr val="bg1">
                      <a:lumMod val="75000"/>
                    </a:schemeClr>
                  </a:solidFill>
                  <a:latin typeface="Trebuchet MS" pitchFamily="34" charset="0"/>
                </a:rPr>
              </a:br>
              <a:r>
                <a:rPr lang="en-US" sz="3200" b="0" baseline="0" dirty="0" smtClean="0">
                  <a:solidFill>
                    <a:schemeClr val="bg1">
                      <a:lumMod val="75000"/>
                    </a:schemeClr>
                  </a:solidFill>
                  <a:latin typeface="Trebuchet MS" pitchFamily="34" charset="0"/>
                </a:rPr>
                <a:t>click on TABLE. A drop-down box will help you select rows and columns. </a:t>
              </a:r>
            </a:p>
            <a:p>
              <a:pPr marL="2117725"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0" name="Object 79"/>
            <p:cNvGraphicFramePr>
              <a:graphicFrameLocks noChangeAspect="1"/>
            </p:cNvGraphicFramePr>
            <p:nvPr userDrawn="1">
              <p:extLst>
                <p:ext uri="{D42A27DB-BD31-4B8C-83A1-F6EECF244321}">
                  <p14:modId xmlns:p14="http://schemas.microsoft.com/office/powerpoint/2010/main" val="1689330954"/>
                </p:ext>
              </p:extLst>
            </p:nvPr>
          </p:nvGraphicFramePr>
          <p:xfrm>
            <a:off x="47717694" y="4656250"/>
            <a:ext cx="6825444" cy="2521622"/>
          </p:xfrm>
          <a:graphic>
            <a:graphicData uri="http://schemas.openxmlformats.org/presentationml/2006/ole">
              <mc:AlternateContent xmlns:mc="http://schemas.openxmlformats.org/markup-compatibility/2006">
                <mc:Choice xmlns:v="urn:schemas-microsoft-com:vml" Requires="v">
                  <p:oleObj spid="_x0000_s320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7717694" y="4656250"/>
                          <a:ext cx="6825444" cy="2521622"/>
                        </a:xfrm>
                        <a:prstGeom prst="rect">
                          <a:avLst/>
                        </a:prstGeom>
                      </p:spPr>
                    </p:pic>
                  </p:oleObj>
                </mc:Fallback>
              </mc:AlternateContent>
            </a:graphicData>
          </a:graphic>
        </p:graphicFrame>
        <p:pic>
          <p:nvPicPr>
            <p:cNvPr id="81" name="Picture 80"/>
            <p:cNvPicPr>
              <a:picLocks noChangeAspect="1"/>
            </p:cNvPicPr>
            <p:nvPr userDrawn="1"/>
          </p:nvPicPr>
          <p:blipFill>
            <a:blip r:embed="rId14"/>
            <a:stretch>
              <a:fillRect/>
            </a:stretch>
          </p:blipFill>
          <p:spPr>
            <a:xfrm>
              <a:off x="44804763" y="10986440"/>
              <a:ext cx="3628390" cy="1674641"/>
            </a:xfrm>
            <a:prstGeom prst="rect">
              <a:avLst/>
            </a:prstGeom>
            <a:ln>
              <a:noFill/>
            </a:ln>
          </p:spPr>
        </p:pic>
        <p:graphicFrame>
          <p:nvGraphicFramePr>
            <p:cNvPr id="82" name="Object 81"/>
            <p:cNvGraphicFramePr>
              <a:graphicFrameLocks noChangeAspect="1"/>
            </p:cNvGraphicFramePr>
            <p:nvPr userDrawn="1">
              <p:extLst>
                <p:ext uri="{D42A27DB-BD31-4B8C-83A1-F6EECF244321}">
                  <p14:modId xmlns:p14="http://schemas.microsoft.com/office/powerpoint/2010/main" val="2945985057"/>
                </p:ext>
              </p:extLst>
            </p:nvPr>
          </p:nvGraphicFramePr>
          <p:xfrm>
            <a:off x="44804763" y="17182847"/>
            <a:ext cx="1811108" cy="1212274"/>
          </p:xfrm>
          <a:graphic>
            <a:graphicData uri="http://schemas.openxmlformats.org/presentationml/2006/ole">
              <mc:AlternateContent xmlns:mc="http://schemas.openxmlformats.org/markup-compatibility/2006">
                <mc:Choice xmlns:v="urn:schemas-microsoft-com:vml" Requires="v">
                  <p:oleObj spid="_x0000_s320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804763" y="17182847"/>
                          <a:ext cx="1811108" cy="1212274"/>
                        </a:xfrm>
                        <a:prstGeom prst="rect">
                          <a:avLst/>
                        </a:prstGeom>
                      </p:spPr>
                    </p:pic>
                  </p:oleObj>
                </mc:Fallback>
              </mc:AlternateContent>
            </a:graphicData>
          </a:graphic>
        </p:graphicFrame>
        <p:grpSp>
          <p:nvGrpSpPr>
            <p:cNvPr id="83" name="Group 82"/>
            <p:cNvGrpSpPr/>
            <p:nvPr userDrawn="1"/>
          </p:nvGrpSpPr>
          <p:grpSpPr>
            <a:xfrm>
              <a:off x="44804763" y="39613970"/>
              <a:ext cx="12651307" cy="1546389"/>
              <a:chOff x="44200453" y="28362386"/>
              <a:chExt cx="9771399" cy="1090622"/>
            </a:xfrm>
          </p:grpSpPr>
          <p:sp>
            <p:nvSpPr>
              <p:cNvPr id="85" name="Rounded Rectangle 84"/>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87" name="TextBox 86"/>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4" name="TextBox 83"/>
            <p:cNvSpPr txBox="1"/>
            <p:nvPr userDrawn="1"/>
          </p:nvSpPr>
          <p:spPr>
            <a:xfrm>
              <a:off x="44530580" y="41758590"/>
              <a:ext cx="8394380" cy="1710149"/>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a:xfrm>
            <a:off x="904186" y="7777274"/>
            <a:ext cx="13591277" cy="2687893"/>
          </a:xfrm>
        </p:spPr>
        <p:txBody>
          <a:bodyPr/>
          <a:lstStyle/>
          <a:p>
            <a:pPr marL="342900" indent="-342900">
              <a:lnSpc>
                <a:spcPct val="120000"/>
              </a:lnSpc>
              <a:buFont typeface="Arial"/>
              <a:buChar char="•"/>
            </a:pPr>
            <a:r>
              <a:rPr lang="en-US" sz="2800" dirty="0" smtClean="0"/>
              <a:t>Smart</a:t>
            </a:r>
            <a:r>
              <a:rPr lang="en-US" sz="2800" dirty="0" smtClean="0"/>
              <a:t>phone </a:t>
            </a:r>
            <a:r>
              <a:rPr lang="en-US" sz="2800" dirty="0"/>
              <a:t>a</a:t>
            </a:r>
            <a:r>
              <a:rPr lang="en-US" sz="2800" dirty="0" smtClean="0"/>
              <a:t>ccelerometers do not require explicit user permissions</a:t>
            </a:r>
          </a:p>
          <a:p>
            <a:pPr marL="342900" indent="-342900">
              <a:lnSpc>
                <a:spcPct val="120000"/>
              </a:lnSpc>
              <a:buFont typeface="Arial"/>
              <a:buChar char="•"/>
            </a:pPr>
            <a:r>
              <a:rPr lang="en-US" sz="2800" dirty="0" smtClean="0"/>
              <a:t>Smartphones are often placed next to the user’s laptop or keyboard</a:t>
            </a:r>
          </a:p>
          <a:p>
            <a:pPr marL="342900" indent="-342900">
              <a:lnSpc>
                <a:spcPct val="120000"/>
              </a:lnSpc>
              <a:buFont typeface="Arial"/>
              <a:buChar char="•"/>
            </a:pPr>
            <a:r>
              <a:rPr lang="en-US" sz="2800" dirty="0" smtClean="0"/>
              <a:t>Malicious applications can recover text by </a:t>
            </a:r>
            <a:r>
              <a:rPr lang="en-US" sz="2800" dirty="0" smtClean="0"/>
              <a:t>identifying signals from different keystrokes</a:t>
            </a:r>
          </a:p>
        </p:txBody>
      </p:sp>
      <p:sp>
        <p:nvSpPr>
          <p:cNvPr id="353" name="Text Placeholder 352"/>
          <p:cNvSpPr>
            <a:spLocks noGrp="1"/>
          </p:cNvSpPr>
          <p:nvPr>
            <p:ph type="body" sz="quarter" idx="11"/>
          </p:nvPr>
        </p:nvSpPr>
        <p:spPr/>
        <p:txBody>
          <a:bodyPr/>
          <a:lstStyle/>
          <a:p>
            <a:r>
              <a:rPr lang="en-US" dirty="0" smtClean="0"/>
              <a:t>Threat Model</a:t>
            </a:r>
            <a:endParaRPr lang="en-US" dirty="0"/>
          </a:p>
        </p:txBody>
      </p:sp>
      <p:sp>
        <p:nvSpPr>
          <p:cNvPr id="355" name="Text Placeholder 354"/>
          <p:cNvSpPr>
            <a:spLocks noGrp="1"/>
          </p:cNvSpPr>
          <p:nvPr>
            <p:ph type="body" sz="quarter" idx="19"/>
          </p:nvPr>
        </p:nvSpPr>
        <p:spPr>
          <a:xfrm>
            <a:off x="922338" y="14879663"/>
            <a:ext cx="13592864" cy="4425805"/>
          </a:xfrm>
        </p:spPr>
        <p:txBody>
          <a:bodyPr/>
          <a:lstStyle/>
          <a:p>
            <a:pPr marL="342900" indent="-342900">
              <a:buFont typeface="Arial"/>
              <a:buChar char="•"/>
            </a:pPr>
            <a:r>
              <a:rPr lang="en-US" sz="2800" dirty="0" smtClean="0"/>
              <a:t>Develop an infrastructure for characterizing keypress vibrations</a:t>
            </a:r>
          </a:p>
          <a:p>
            <a:pPr marL="1828725" lvl="1" indent="-342900">
              <a:buFont typeface="Arial"/>
              <a:buChar char="•"/>
            </a:pPr>
            <a:r>
              <a:rPr lang="en-US" sz="2800" dirty="0" smtClean="0"/>
              <a:t>Captured, analyzed and built profiles of keypresses on a nearby keyboard based on the generated vibrations</a:t>
            </a:r>
          </a:p>
          <a:p>
            <a:pPr marL="1828725" lvl="1" indent="-342900">
              <a:buFont typeface="Arial"/>
              <a:buChar char="•"/>
            </a:pPr>
            <a:r>
              <a:rPr lang="en-US" sz="2800" dirty="0" smtClean="0"/>
              <a:t>Successfully recovered words using Boosted Decision Stumps</a:t>
            </a:r>
          </a:p>
          <a:p>
            <a:pPr marL="1828725" lvl="1" indent="-342900">
              <a:buFont typeface="Arial"/>
              <a:buChar char="•"/>
            </a:pPr>
            <a:endParaRPr lang="en-US" sz="2800" dirty="0" smtClean="0"/>
          </a:p>
          <a:p>
            <a:pPr marL="342900" indent="-342900">
              <a:buFont typeface="Arial"/>
              <a:buChar char="•"/>
            </a:pPr>
            <a:r>
              <a:rPr lang="en-US" sz="2800" dirty="0" smtClean="0"/>
              <a:t>Dataset made publicly available</a:t>
            </a:r>
          </a:p>
          <a:p>
            <a:pPr marL="1828725" lvl="1" indent="-342900">
              <a:buFont typeface="Arial"/>
              <a:buChar char="•"/>
            </a:pPr>
            <a:r>
              <a:rPr lang="en-US" sz="2800" dirty="0" smtClean="0"/>
              <a:t>Provided noise-free signal data for each letter of the English alphabet</a:t>
            </a:r>
          </a:p>
          <a:p>
            <a:pPr marL="1828725" lvl="1" indent="-342900">
              <a:buFont typeface="Arial"/>
              <a:buChar char="•"/>
            </a:pPr>
            <a:r>
              <a:rPr lang="en-US" sz="2800" dirty="0" smtClean="0"/>
              <a:t>Developed an infrastructure for analysis and extraction of features</a:t>
            </a:r>
          </a:p>
        </p:txBody>
      </p:sp>
      <p:sp>
        <p:nvSpPr>
          <p:cNvPr id="356" name="Text Placeholder 355"/>
          <p:cNvSpPr>
            <a:spLocks noGrp="1"/>
          </p:cNvSpPr>
          <p:nvPr>
            <p:ph type="body" sz="quarter" idx="20"/>
          </p:nvPr>
        </p:nvSpPr>
        <p:spPr>
          <a:xfrm>
            <a:off x="922338" y="13748244"/>
            <a:ext cx="13573125" cy="754045"/>
          </a:xfrm>
        </p:spPr>
        <p:txBody>
          <a:bodyPr/>
          <a:lstStyle/>
          <a:p>
            <a:r>
              <a:rPr lang="en-US" dirty="0" smtClean="0"/>
              <a:t>Contributions</a:t>
            </a:r>
            <a:endParaRPr lang="en-US" dirty="0"/>
          </a:p>
        </p:txBody>
      </p:sp>
      <p:sp>
        <p:nvSpPr>
          <p:cNvPr id="357" name="Text Placeholder 356"/>
          <p:cNvSpPr>
            <a:spLocks noGrp="1"/>
          </p:cNvSpPr>
          <p:nvPr>
            <p:ph type="body" sz="quarter" idx="21"/>
          </p:nvPr>
        </p:nvSpPr>
        <p:spPr>
          <a:xfrm>
            <a:off x="15183522" y="33054887"/>
            <a:ext cx="13571534" cy="3980555"/>
          </a:xfrm>
        </p:spPr>
        <p:txBody>
          <a:bodyPr/>
          <a:lstStyle/>
          <a:p>
            <a:pPr marL="457200" indent="-457200">
              <a:lnSpc>
                <a:spcPct val="120000"/>
              </a:lnSpc>
              <a:buFont typeface="Arial"/>
              <a:buChar char="•"/>
            </a:pPr>
            <a:r>
              <a:rPr lang="en-US" sz="2800" dirty="0" smtClean="0"/>
              <a:t>Input: A sentence from the Harvard dictionary</a:t>
            </a:r>
          </a:p>
          <a:p>
            <a:pPr marL="457200" indent="-457200">
              <a:lnSpc>
                <a:spcPct val="120000"/>
              </a:lnSpc>
              <a:buFont typeface="Arial"/>
              <a:buChar char="•"/>
            </a:pPr>
            <a:r>
              <a:rPr lang="en-US" sz="2800" dirty="0" smtClean="0"/>
              <a:t>Output: All candidate words that constitute this sentence</a:t>
            </a:r>
          </a:p>
          <a:p>
            <a:pPr marL="1943025" lvl="1" indent="-457200">
              <a:lnSpc>
                <a:spcPct val="120000"/>
              </a:lnSpc>
              <a:buFont typeface="Arial"/>
              <a:buChar char="•"/>
            </a:pPr>
            <a:r>
              <a:rPr lang="en-US" sz="2800" dirty="0" smtClean="0"/>
              <a:t>Exact matches are shown without other candidates</a:t>
            </a:r>
          </a:p>
          <a:p>
            <a:pPr marL="1943025" lvl="1" indent="-457200">
              <a:lnSpc>
                <a:spcPct val="120000"/>
              </a:lnSpc>
              <a:buFont typeface="Arial"/>
              <a:buChar char="•"/>
            </a:pPr>
            <a:r>
              <a:rPr lang="en-US" sz="2800" dirty="0" smtClean="0"/>
              <a:t>Partial matches shown with lowest Hamming distanced words</a:t>
            </a:r>
          </a:p>
          <a:p>
            <a:pPr marL="457200" indent="-457200">
              <a:lnSpc>
                <a:spcPct val="120000"/>
              </a:lnSpc>
              <a:buFont typeface="Arial"/>
              <a:buChar char="•"/>
            </a:pPr>
            <a:r>
              <a:rPr lang="en-US" sz="2800" dirty="0" smtClean="0"/>
              <a:t>EavesDroid is able to recover 1-3 lettered words (such as ‘box’, ‘key’, ‘in’) while </a:t>
            </a:r>
            <a:r>
              <a:rPr lang="en-US" sz="2800" dirty="0"/>
              <a:t>Marquardt </a:t>
            </a:r>
            <a:r>
              <a:rPr lang="en-US" sz="2800" i="1" dirty="0"/>
              <a:t>et. </a:t>
            </a:r>
            <a:r>
              <a:rPr lang="en-US" sz="2800" i="1" dirty="0" smtClean="0"/>
              <a:t>al </a:t>
            </a:r>
            <a:r>
              <a:rPr lang="en-US" sz="2800" dirty="0" smtClean="0"/>
              <a:t>work </a:t>
            </a:r>
            <a:r>
              <a:rPr lang="en-US" sz="2800" dirty="0" smtClean="0"/>
              <a:t>relies on human identification</a:t>
            </a:r>
            <a:endParaRPr lang="en-US" sz="2800" dirty="0"/>
          </a:p>
        </p:txBody>
      </p:sp>
      <p:sp>
        <p:nvSpPr>
          <p:cNvPr id="359" name="Text Placeholder 358"/>
          <p:cNvSpPr>
            <a:spLocks noGrp="1"/>
          </p:cNvSpPr>
          <p:nvPr>
            <p:ph type="body" sz="quarter" idx="23"/>
          </p:nvPr>
        </p:nvSpPr>
        <p:spPr>
          <a:xfrm>
            <a:off x="15162215" y="7787858"/>
            <a:ext cx="13571534" cy="2628390"/>
          </a:xfrm>
        </p:spPr>
        <p:txBody>
          <a:bodyPr/>
          <a:lstStyle/>
          <a:p>
            <a:pPr marL="342900" indent="-342900">
              <a:buFont typeface="Arial"/>
              <a:buChar char="•"/>
            </a:pPr>
            <a:r>
              <a:rPr lang="en-US" sz="2800" dirty="0" smtClean="0"/>
              <a:t>Features extracted</a:t>
            </a:r>
          </a:p>
          <a:p>
            <a:pPr marL="1828725" lvl="1" indent="-342900">
              <a:buFont typeface="Arial"/>
              <a:buChar char="•"/>
            </a:pPr>
            <a:r>
              <a:rPr lang="en-US" sz="2800" dirty="0"/>
              <a:t>m</a:t>
            </a:r>
            <a:r>
              <a:rPr lang="en-US" sz="2800" dirty="0" smtClean="0"/>
              <a:t>ean, rms, skewness, kurtosis, variance, min, max</a:t>
            </a:r>
          </a:p>
          <a:p>
            <a:pPr marL="1828725" lvl="1" indent="-342900">
              <a:buFont typeface="Arial"/>
              <a:buChar char="•"/>
            </a:pPr>
            <a:r>
              <a:rPr lang="en-US" sz="2800" dirty="0" smtClean="0"/>
              <a:t>Fast Fourier Transformation coefficients (30) </a:t>
            </a:r>
          </a:p>
          <a:p>
            <a:pPr marL="1828725" lvl="1" indent="-342900">
              <a:buFont typeface="Arial"/>
              <a:buChar char="•"/>
            </a:pPr>
            <a:endParaRPr lang="en-US" sz="1000" dirty="0" smtClean="0"/>
          </a:p>
          <a:p>
            <a:pPr marL="342900" indent="-342900">
              <a:buFont typeface="Arial"/>
              <a:buChar char="•"/>
            </a:pPr>
            <a:r>
              <a:rPr lang="en-US" sz="2800" dirty="0" smtClean="0"/>
              <a:t>Classifier used: AdaBoost with Decision Stump as weak learner</a:t>
            </a:r>
            <a:endParaRPr lang="en-US" sz="2800" dirty="0"/>
          </a:p>
        </p:txBody>
      </p:sp>
      <p:sp>
        <p:nvSpPr>
          <p:cNvPr id="360" name="Text Placeholder 359"/>
          <p:cNvSpPr>
            <a:spLocks noGrp="1"/>
          </p:cNvSpPr>
          <p:nvPr>
            <p:ph type="body" sz="quarter" idx="24"/>
          </p:nvPr>
        </p:nvSpPr>
        <p:spPr/>
        <p:txBody>
          <a:bodyPr/>
          <a:lstStyle/>
          <a:p>
            <a:r>
              <a:rPr lang="en-US" dirty="0" smtClean="0"/>
              <a:t>Data Processing Architecture</a:t>
            </a:r>
            <a:endParaRPr lang="en-US" dirty="0"/>
          </a:p>
        </p:txBody>
      </p:sp>
      <p:sp>
        <p:nvSpPr>
          <p:cNvPr id="361" name="Text Placeholder 360"/>
          <p:cNvSpPr>
            <a:spLocks noGrp="1"/>
          </p:cNvSpPr>
          <p:nvPr>
            <p:ph type="body" sz="quarter" idx="25"/>
          </p:nvPr>
        </p:nvSpPr>
        <p:spPr/>
        <p:txBody>
          <a:bodyPr/>
          <a:lstStyle/>
          <a:p>
            <a:r>
              <a:rPr lang="en-US" dirty="0" smtClean="0"/>
              <a:t>Experimentation</a:t>
            </a:r>
            <a:endParaRPr lang="en-US" dirty="0"/>
          </a:p>
        </p:txBody>
      </p:sp>
      <p:sp>
        <p:nvSpPr>
          <p:cNvPr id="362" name="Text Placeholder 361"/>
          <p:cNvSpPr>
            <a:spLocks noGrp="1"/>
          </p:cNvSpPr>
          <p:nvPr>
            <p:ph type="body" sz="quarter" idx="26"/>
          </p:nvPr>
        </p:nvSpPr>
        <p:spPr>
          <a:xfrm>
            <a:off x="29395742" y="7777274"/>
            <a:ext cx="13576029" cy="2601715"/>
          </a:xfrm>
        </p:spPr>
        <p:txBody>
          <a:bodyPr/>
          <a:lstStyle/>
          <a:p>
            <a:pPr marL="457200" indent="-457200">
              <a:lnSpc>
                <a:spcPct val="120000"/>
              </a:lnSpc>
              <a:buFont typeface="Arial"/>
              <a:buChar char="•"/>
            </a:pPr>
            <a:r>
              <a:rPr lang="en-US" sz="2800" dirty="0" smtClean="0"/>
              <a:t>AdaBoost + Decision Stump achieves comparable accuracy with AdaBoost + Random Forests and </a:t>
            </a:r>
            <a:r>
              <a:rPr lang="en-US" sz="2800" dirty="0"/>
              <a:t>N</a:t>
            </a:r>
            <a:r>
              <a:rPr lang="en-US" sz="2800" dirty="0" smtClean="0"/>
              <a:t>eural </a:t>
            </a:r>
            <a:r>
              <a:rPr lang="en-US" sz="2800" dirty="0" smtClean="0"/>
              <a:t>N</a:t>
            </a:r>
            <a:r>
              <a:rPr lang="en-US" sz="2800" dirty="0" smtClean="0"/>
              <a:t>etworks.</a:t>
            </a:r>
          </a:p>
          <a:p>
            <a:pPr marL="457200" indent="-457200">
              <a:lnSpc>
                <a:spcPct val="120000"/>
              </a:lnSpc>
              <a:buFont typeface="Arial"/>
              <a:buChar char="•"/>
            </a:pPr>
            <a:r>
              <a:rPr lang="en-US" sz="2800" dirty="0" smtClean="0"/>
              <a:t>By the principle of Occam’s Razor, we chose AdaBoost + Decision Stump as the classifier of </a:t>
            </a:r>
            <a:r>
              <a:rPr lang="en-US" sz="2800" b="1" dirty="0" smtClean="0"/>
              <a:t>EavesDroid</a:t>
            </a:r>
          </a:p>
        </p:txBody>
      </p:sp>
      <p:sp>
        <p:nvSpPr>
          <p:cNvPr id="365" name="Text Placeholder 364"/>
          <p:cNvSpPr>
            <a:spLocks noGrp="1"/>
          </p:cNvSpPr>
          <p:nvPr>
            <p:ph type="body" sz="quarter" idx="29"/>
          </p:nvPr>
        </p:nvSpPr>
        <p:spPr>
          <a:xfrm>
            <a:off x="29395742" y="30780376"/>
            <a:ext cx="13576029" cy="754045"/>
          </a:xfrm>
        </p:spPr>
        <p:txBody>
          <a:bodyPr/>
          <a:lstStyle/>
          <a:p>
            <a:r>
              <a:rPr lang="en-US" dirty="0" smtClean="0"/>
              <a:t>Challenges and Future Work</a:t>
            </a:r>
            <a:endParaRPr lang="en-US" dirty="0"/>
          </a:p>
        </p:txBody>
      </p:sp>
      <p:sp>
        <p:nvSpPr>
          <p:cNvPr id="366" name="Text Placeholder 365"/>
          <p:cNvSpPr>
            <a:spLocks noGrp="1"/>
          </p:cNvSpPr>
          <p:nvPr>
            <p:ph type="body" sz="quarter" idx="30"/>
          </p:nvPr>
        </p:nvSpPr>
        <p:spPr>
          <a:xfrm>
            <a:off x="29390710" y="31796788"/>
            <a:ext cx="13581061" cy="7858540"/>
          </a:xfrm>
        </p:spPr>
        <p:txBody>
          <a:bodyPr/>
          <a:lstStyle/>
          <a:p>
            <a:pPr marL="457200" indent="-457200">
              <a:lnSpc>
                <a:spcPct val="120000"/>
              </a:lnSpc>
              <a:buFont typeface="Arial"/>
              <a:buChar char="•"/>
            </a:pPr>
            <a:r>
              <a:rPr lang="en-US" sz="2800" dirty="0" smtClean="0"/>
              <a:t>Number of candidate words increases along with dictionary size</a:t>
            </a:r>
          </a:p>
          <a:p>
            <a:pPr marL="1943025" lvl="1" indent="-457200">
              <a:lnSpc>
                <a:spcPct val="120000"/>
              </a:lnSpc>
              <a:buFont typeface="Arial"/>
              <a:buChar char="•"/>
            </a:pPr>
            <a:r>
              <a:rPr lang="en-US" sz="2800" dirty="0"/>
              <a:t>L</a:t>
            </a:r>
            <a:r>
              <a:rPr lang="en-US" sz="2800" dirty="0" smtClean="0"/>
              <a:t>eads to additional work in contextual identification</a:t>
            </a:r>
          </a:p>
          <a:p>
            <a:pPr marL="1943025" lvl="1" indent="-457200">
              <a:lnSpc>
                <a:spcPct val="120000"/>
              </a:lnSpc>
              <a:buFont typeface="Arial"/>
              <a:buChar char="•"/>
            </a:pPr>
            <a:r>
              <a:rPr lang="en-US" sz="2800" dirty="0" smtClean="0"/>
              <a:t>Reducing search space is a possible solution (grouping letters into triads)</a:t>
            </a:r>
            <a:endParaRPr lang="en-US" sz="2800" dirty="0"/>
          </a:p>
          <a:p>
            <a:pPr marL="457200" indent="-457200">
              <a:lnSpc>
                <a:spcPct val="120000"/>
              </a:lnSpc>
              <a:buFont typeface="Arial"/>
              <a:buChar char="•"/>
            </a:pPr>
            <a:r>
              <a:rPr lang="en-US" sz="2800" dirty="0" smtClean="0"/>
              <a:t>Accelerometer is extremely sensitive to surrounding noises</a:t>
            </a:r>
          </a:p>
          <a:p>
            <a:pPr marL="1943025" lvl="1" indent="-457200">
              <a:lnSpc>
                <a:spcPct val="120000"/>
              </a:lnSpc>
              <a:buFont typeface="Arial"/>
              <a:buChar char="•"/>
            </a:pPr>
            <a:r>
              <a:rPr lang="en-US" sz="2800" dirty="0" smtClean="0"/>
              <a:t>Better signal filtering techniques required</a:t>
            </a:r>
          </a:p>
          <a:p>
            <a:pPr marL="1943025" lvl="1" indent="-457200">
              <a:lnSpc>
                <a:spcPct val="120000"/>
              </a:lnSpc>
              <a:buFont typeface="Arial"/>
              <a:buChar char="•"/>
            </a:pPr>
            <a:r>
              <a:rPr lang="en-US" sz="2800" dirty="0" smtClean="0"/>
              <a:t>With advanced signal filtering techniques profiling of consecutive key presses into the model</a:t>
            </a:r>
          </a:p>
          <a:p>
            <a:pPr marL="457200" indent="-457200">
              <a:lnSpc>
                <a:spcPct val="120000"/>
              </a:lnSpc>
              <a:buFont typeface="Arial"/>
              <a:buChar char="•"/>
            </a:pPr>
            <a:r>
              <a:rPr lang="en-US" sz="2800" dirty="0"/>
              <a:t>Clustering on the letters’ signals and labeling them based on the frequency of each letter’s average appearance</a:t>
            </a:r>
          </a:p>
          <a:p>
            <a:pPr marL="457200" indent="-457200">
              <a:lnSpc>
                <a:spcPct val="120000"/>
              </a:lnSpc>
              <a:buFont typeface="Arial"/>
              <a:buChar char="•"/>
            </a:pPr>
            <a:r>
              <a:rPr lang="en-US" sz="2800" dirty="0" smtClean="0"/>
              <a:t>Building the model on a word’s signal instead of the letter’s signal might identify</a:t>
            </a:r>
            <a:r>
              <a:rPr lang="en-US" sz="2800" dirty="0" smtClean="0"/>
              <a:t> word signatures with greater accuracy</a:t>
            </a:r>
          </a:p>
          <a:p>
            <a:pPr marL="457200" indent="-457200">
              <a:lnSpc>
                <a:spcPct val="120000"/>
              </a:lnSpc>
              <a:buFont typeface="Arial"/>
              <a:buChar char="•"/>
            </a:pPr>
            <a:endParaRPr lang="en-US" sz="2800" dirty="0" smtClean="0"/>
          </a:p>
        </p:txBody>
      </p:sp>
      <p:sp>
        <p:nvSpPr>
          <p:cNvPr id="404" name="Text Placeholder 403"/>
          <p:cNvSpPr>
            <a:spLocks noGrp="1"/>
          </p:cNvSpPr>
          <p:nvPr>
            <p:ph type="body" sz="quarter" idx="150"/>
          </p:nvPr>
        </p:nvSpPr>
        <p:spPr/>
        <p:txBody>
          <a:bodyPr/>
          <a:lstStyle/>
          <a:p>
            <a:r>
              <a:rPr lang="en-US" dirty="0" smtClean="0"/>
              <a:t>Department of Computer Science</a:t>
            </a:r>
            <a:endParaRPr lang="en-US" dirty="0"/>
          </a:p>
        </p:txBody>
      </p:sp>
      <p:sp>
        <p:nvSpPr>
          <p:cNvPr id="405" name="Text Placeholder 404"/>
          <p:cNvSpPr>
            <a:spLocks noGrp="1"/>
          </p:cNvSpPr>
          <p:nvPr>
            <p:ph type="body" sz="quarter" idx="151"/>
          </p:nvPr>
        </p:nvSpPr>
        <p:spPr/>
        <p:txBody>
          <a:bodyPr/>
          <a:lstStyle/>
          <a:p>
            <a:r>
              <a:rPr lang="en-US" dirty="0" smtClean="0"/>
              <a:t>Jennifer Guo      Yi-Hsien Lin      Akshay Mittal      </a:t>
            </a:r>
            <a:r>
              <a:rPr lang="en-US" dirty="0"/>
              <a:t>Wathsala Vithanage</a:t>
            </a:r>
            <a:endParaRPr lang="en-US" dirty="0"/>
          </a:p>
        </p:txBody>
      </p:sp>
      <p:sp>
        <p:nvSpPr>
          <p:cNvPr id="406" name="Text Placeholder 405"/>
          <p:cNvSpPr>
            <a:spLocks noGrp="1"/>
          </p:cNvSpPr>
          <p:nvPr>
            <p:ph type="body" sz="quarter" idx="153"/>
          </p:nvPr>
        </p:nvSpPr>
        <p:spPr/>
        <p:txBody>
          <a:bodyPr>
            <a:normAutofit fontScale="62500" lnSpcReduction="20000"/>
          </a:bodyPr>
          <a:lstStyle/>
          <a:p>
            <a:r>
              <a:rPr lang="en-US" b="0" dirty="0"/>
              <a:t>EavesDroid: Keystroke </a:t>
            </a:r>
            <a:r>
              <a:rPr lang="en-US" b="0" dirty="0" smtClean="0"/>
              <a:t>Recovery </a:t>
            </a:r>
            <a:r>
              <a:rPr lang="en-US" b="0" dirty="0"/>
              <a:t>using </a:t>
            </a:r>
            <a:r>
              <a:rPr lang="en-US" b="0" dirty="0" smtClean="0"/>
              <a:t>Mobile </a:t>
            </a:r>
            <a:r>
              <a:rPr lang="en-US" b="0" dirty="0"/>
              <a:t>P</a:t>
            </a:r>
            <a:r>
              <a:rPr lang="en-US" b="0" dirty="0" smtClean="0"/>
              <a:t>hone</a:t>
            </a:r>
            <a:endParaRPr lang="en-US" b="0" dirty="0"/>
          </a:p>
          <a:p>
            <a:r>
              <a:rPr lang="en-US" b="0" dirty="0"/>
              <a:t>A</a:t>
            </a:r>
            <a:r>
              <a:rPr lang="en-US" b="0" dirty="0" smtClean="0"/>
              <a:t>ccelerometers</a:t>
            </a:r>
            <a:endParaRPr lang="en-US" dirty="0"/>
          </a:p>
        </p:txBody>
      </p:sp>
      <p:pic>
        <p:nvPicPr>
          <p:cNvPr id="4" name="Picture 3" descr="set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416" y="10568310"/>
            <a:ext cx="7618553" cy="2590308"/>
          </a:xfrm>
          <a:prstGeom prst="rect">
            <a:avLst/>
          </a:prstGeom>
        </p:spPr>
      </p:pic>
      <p:grpSp>
        <p:nvGrpSpPr>
          <p:cNvPr id="12" name="Group 11"/>
          <p:cNvGrpSpPr/>
          <p:nvPr/>
        </p:nvGrpSpPr>
        <p:grpSpPr>
          <a:xfrm>
            <a:off x="15913147" y="11248975"/>
            <a:ext cx="12102768" cy="9939009"/>
            <a:chOff x="16635946" y="10374061"/>
            <a:chExt cx="10302766" cy="7759385"/>
          </a:xfrm>
        </p:grpSpPr>
        <p:sp>
          <p:nvSpPr>
            <p:cNvPr id="61" name="Rectangle 60"/>
            <p:cNvSpPr/>
            <p:nvPr/>
          </p:nvSpPr>
          <p:spPr>
            <a:xfrm>
              <a:off x="16635946" y="13127351"/>
              <a:ext cx="2332174" cy="90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Arrow Connector 61"/>
            <p:cNvCxnSpPr/>
            <p:nvPr/>
          </p:nvCxnSpPr>
          <p:spPr>
            <a:xfrm>
              <a:off x="16635946" y="11894461"/>
              <a:ext cx="946756"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3" name="Rounded Rectangle 62"/>
            <p:cNvSpPr/>
            <p:nvPr/>
          </p:nvSpPr>
          <p:spPr>
            <a:xfrm>
              <a:off x="17582702" y="11466417"/>
              <a:ext cx="860136"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Clipper</a:t>
              </a:r>
              <a:endParaRPr lang="en-US" sz="1000" dirty="0"/>
            </a:p>
          </p:txBody>
        </p:sp>
        <p:cxnSp>
          <p:nvCxnSpPr>
            <p:cNvPr id="64" name="Straight Arrow Connector 63"/>
            <p:cNvCxnSpPr>
              <a:stCxn id="63" idx="3"/>
            </p:cNvCxnSpPr>
            <p:nvPr/>
          </p:nvCxnSpPr>
          <p:spPr>
            <a:xfrm>
              <a:off x="18442837" y="11894461"/>
              <a:ext cx="47935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5" name="Rounded Rectangle 64"/>
            <p:cNvSpPr/>
            <p:nvPr/>
          </p:nvSpPr>
          <p:spPr>
            <a:xfrm>
              <a:off x="18922193" y="11466417"/>
              <a:ext cx="86467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Signal Breaker</a:t>
              </a:r>
              <a:endParaRPr lang="en-US" sz="1600" dirty="0"/>
            </a:p>
          </p:txBody>
        </p:sp>
        <p:sp>
          <p:nvSpPr>
            <p:cNvPr id="66" name="Rounded Rectangle 65"/>
            <p:cNvSpPr/>
            <p:nvPr/>
          </p:nvSpPr>
          <p:spPr>
            <a:xfrm>
              <a:off x="20348181" y="11466417"/>
              <a:ext cx="1061160" cy="85608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cxnSp>
          <p:nvCxnSpPr>
            <p:cNvPr id="67" name="Straight Arrow Connector 66"/>
            <p:cNvCxnSpPr>
              <a:stCxn id="65" idx="3"/>
              <a:endCxn id="66" idx="1"/>
            </p:cNvCxnSpPr>
            <p:nvPr/>
          </p:nvCxnSpPr>
          <p:spPr>
            <a:xfrm>
              <a:off x="19786863" y="11894461"/>
              <a:ext cx="56131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68" name="Rectangle 67"/>
            <p:cNvSpPr/>
            <p:nvPr/>
          </p:nvSpPr>
          <p:spPr>
            <a:xfrm>
              <a:off x="23377442" y="10484437"/>
              <a:ext cx="3561270" cy="28200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1600" dirty="0" smtClean="0"/>
            </a:p>
            <a:p>
              <a:pPr algn="ctr"/>
              <a:endParaRPr lang="en-US" sz="1600" dirty="0"/>
            </a:p>
            <a:p>
              <a:pPr algn="ctr"/>
              <a:endParaRPr lang="en-US" sz="1600" dirty="0" smtClean="0"/>
            </a:p>
            <a:p>
              <a:pPr algn="ctr"/>
              <a:r>
                <a:rPr lang="en-US" sz="1800" dirty="0" smtClean="0"/>
                <a:t>Supervised </a:t>
              </a:r>
              <a:r>
                <a:rPr lang="en-US" sz="1800" dirty="0" smtClean="0"/>
                <a:t>Learning Module</a:t>
              </a:r>
              <a:endParaRPr lang="en-US" sz="1800" dirty="0"/>
            </a:p>
          </p:txBody>
        </p:sp>
        <p:cxnSp>
          <p:nvCxnSpPr>
            <p:cNvPr id="69" name="Straight Arrow Connector 68"/>
            <p:cNvCxnSpPr>
              <a:stCxn id="66" idx="3"/>
              <a:endCxn id="71" idx="1"/>
            </p:cNvCxnSpPr>
            <p:nvPr/>
          </p:nvCxnSpPr>
          <p:spPr>
            <a:xfrm>
              <a:off x="21409342" y="11894461"/>
              <a:ext cx="3023288"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
          <p:nvSpPr>
            <p:cNvPr id="70" name="Multidocument 69"/>
            <p:cNvSpPr/>
            <p:nvPr/>
          </p:nvSpPr>
          <p:spPr>
            <a:xfrm>
              <a:off x="21780003" y="11407766"/>
              <a:ext cx="1005085" cy="906130"/>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Labeled</a:t>
              </a:r>
            </a:p>
            <a:p>
              <a:pPr algn="ctr"/>
              <a:r>
                <a:rPr lang="en-US" sz="1600" dirty="0" smtClean="0"/>
                <a:t>Features</a:t>
              </a:r>
              <a:endParaRPr lang="en-US" sz="1600" dirty="0"/>
            </a:p>
          </p:txBody>
        </p:sp>
        <p:sp>
          <p:nvSpPr>
            <p:cNvPr id="71" name="Rounded Rectangle 70"/>
            <p:cNvSpPr/>
            <p:nvPr/>
          </p:nvSpPr>
          <p:spPr>
            <a:xfrm>
              <a:off x="24432629" y="11324661"/>
              <a:ext cx="1568131" cy="11395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AdaBoost With Decision Stump</a:t>
              </a:r>
              <a:endParaRPr lang="en-US" sz="1600" dirty="0"/>
            </a:p>
          </p:txBody>
        </p:sp>
        <p:sp>
          <p:nvSpPr>
            <p:cNvPr id="72" name="Rounded Rectangle 71"/>
            <p:cNvSpPr/>
            <p:nvPr/>
          </p:nvSpPr>
          <p:spPr>
            <a:xfrm>
              <a:off x="19596342" y="10374061"/>
              <a:ext cx="875052" cy="5139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Labeler</a:t>
              </a:r>
              <a:endParaRPr lang="en-US" sz="1600" dirty="0"/>
            </a:p>
          </p:txBody>
        </p:sp>
        <p:cxnSp>
          <p:nvCxnSpPr>
            <p:cNvPr id="73" name="Straight Arrow Connector 72"/>
            <p:cNvCxnSpPr>
              <a:stCxn id="72" idx="2"/>
            </p:cNvCxnSpPr>
            <p:nvPr/>
          </p:nvCxnSpPr>
          <p:spPr>
            <a:xfrm>
              <a:off x="20033868" y="10887973"/>
              <a:ext cx="16793" cy="10064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74" name="Straight Arrow Connector 73"/>
            <p:cNvCxnSpPr/>
            <p:nvPr/>
          </p:nvCxnSpPr>
          <p:spPr>
            <a:xfrm>
              <a:off x="16635946" y="16185546"/>
              <a:ext cx="946756"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5" name="Rounded Rectangle 74"/>
            <p:cNvSpPr/>
            <p:nvPr/>
          </p:nvSpPr>
          <p:spPr>
            <a:xfrm>
              <a:off x="17582702" y="15757503"/>
              <a:ext cx="860136"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Clipper</a:t>
              </a:r>
              <a:endParaRPr lang="en-US" sz="1600" dirty="0"/>
            </a:p>
          </p:txBody>
        </p:sp>
        <p:cxnSp>
          <p:nvCxnSpPr>
            <p:cNvPr id="76" name="Straight Arrow Connector 75"/>
            <p:cNvCxnSpPr>
              <a:stCxn id="75" idx="3"/>
            </p:cNvCxnSpPr>
            <p:nvPr/>
          </p:nvCxnSpPr>
          <p:spPr>
            <a:xfrm>
              <a:off x="18442837" y="16185546"/>
              <a:ext cx="479355"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77" name="Rounded Rectangle 76"/>
            <p:cNvSpPr/>
            <p:nvPr/>
          </p:nvSpPr>
          <p:spPr>
            <a:xfrm>
              <a:off x="18922193" y="15757503"/>
              <a:ext cx="864670"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Signal Breaker</a:t>
              </a:r>
              <a:endParaRPr lang="en-US" sz="1600" dirty="0"/>
            </a:p>
          </p:txBody>
        </p:sp>
        <p:sp>
          <p:nvSpPr>
            <p:cNvPr id="78" name="Rounded Rectangle 77"/>
            <p:cNvSpPr/>
            <p:nvPr/>
          </p:nvSpPr>
          <p:spPr>
            <a:xfrm>
              <a:off x="20196146" y="15757503"/>
              <a:ext cx="1021542" cy="85608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 Extractor</a:t>
              </a:r>
              <a:endParaRPr lang="en-US" sz="1600" dirty="0"/>
            </a:p>
          </p:txBody>
        </p:sp>
        <p:cxnSp>
          <p:nvCxnSpPr>
            <p:cNvPr id="79" name="Straight Arrow Connector 78"/>
            <p:cNvCxnSpPr>
              <a:stCxn id="77" idx="3"/>
              <a:endCxn id="78" idx="1"/>
            </p:cNvCxnSpPr>
            <p:nvPr/>
          </p:nvCxnSpPr>
          <p:spPr>
            <a:xfrm>
              <a:off x="19786863" y="16185546"/>
              <a:ext cx="409283"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0" name="Rectangle 79"/>
            <p:cNvSpPr/>
            <p:nvPr/>
          </p:nvSpPr>
          <p:spPr>
            <a:xfrm>
              <a:off x="22981747" y="14964137"/>
              <a:ext cx="3956965" cy="247254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p:txBody>
        </p:sp>
        <p:cxnSp>
          <p:nvCxnSpPr>
            <p:cNvPr id="81" name="Straight Arrow Connector 80"/>
            <p:cNvCxnSpPr>
              <a:stCxn id="78" idx="3"/>
              <a:endCxn id="83" idx="1"/>
            </p:cNvCxnSpPr>
            <p:nvPr/>
          </p:nvCxnSpPr>
          <p:spPr>
            <a:xfrm>
              <a:off x="21217689" y="16185547"/>
              <a:ext cx="2084301" cy="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2" name="Multidocument 81"/>
            <p:cNvSpPr/>
            <p:nvPr/>
          </p:nvSpPr>
          <p:spPr>
            <a:xfrm>
              <a:off x="21560172" y="15698852"/>
              <a:ext cx="1030422" cy="906130"/>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Features</a:t>
              </a:r>
              <a:endParaRPr lang="en-US" sz="1600" dirty="0"/>
            </a:p>
          </p:txBody>
        </p:sp>
        <p:sp>
          <p:nvSpPr>
            <p:cNvPr id="83" name="Rounded Rectangle 82"/>
            <p:cNvSpPr/>
            <p:nvPr/>
          </p:nvSpPr>
          <p:spPr>
            <a:xfrm>
              <a:off x="23301990" y="15405502"/>
              <a:ext cx="1238383" cy="1560091"/>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Trained AdaBoost With Decision Stump</a:t>
              </a:r>
              <a:endParaRPr lang="en-US" sz="1600" dirty="0"/>
            </a:p>
          </p:txBody>
        </p:sp>
        <p:sp>
          <p:nvSpPr>
            <p:cNvPr id="84" name="Rounded Rectangle 83"/>
            <p:cNvSpPr/>
            <p:nvPr/>
          </p:nvSpPr>
          <p:spPr>
            <a:xfrm>
              <a:off x="19436203" y="14036795"/>
              <a:ext cx="1228917" cy="914545"/>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Dictionary With Keyboard Features</a:t>
              </a:r>
              <a:endParaRPr lang="en-US" sz="1200" dirty="0"/>
            </a:p>
          </p:txBody>
        </p:sp>
        <p:cxnSp>
          <p:nvCxnSpPr>
            <p:cNvPr id="85" name="Straight Arrow Connector 84"/>
            <p:cNvCxnSpPr>
              <a:stCxn id="83" idx="3"/>
              <a:endCxn id="87" idx="2"/>
            </p:cNvCxnSpPr>
            <p:nvPr/>
          </p:nvCxnSpPr>
          <p:spPr>
            <a:xfrm>
              <a:off x="24540373" y="16185548"/>
              <a:ext cx="1321162" cy="1"/>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86" name="Multidocument 85"/>
            <p:cNvSpPr/>
            <p:nvPr/>
          </p:nvSpPr>
          <p:spPr>
            <a:xfrm>
              <a:off x="24781606" y="15757503"/>
              <a:ext cx="806048" cy="865278"/>
            </a:xfrm>
            <a:prstGeom prst="flowChartMultidocumen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 (L/R) (U/D) </a:t>
              </a:r>
              <a:endParaRPr lang="en-US" sz="1600" dirty="0"/>
            </a:p>
          </p:txBody>
        </p:sp>
        <p:sp>
          <p:nvSpPr>
            <p:cNvPr id="87" name="Or 86"/>
            <p:cNvSpPr/>
            <p:nvPr/>
          </p:nvSpPr>
          <p:spPr>
            <a:xfrm>
              <a:off x="25861534" y="16063920"/>
              <a:ext cx="278453" cy="243258"/>
            </a:xfrm>
            <a:prstGeom prst="flowChartOr">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89" name="Elbow Connector 88"/>
            <p:cNvCxnSpPr>
              <a:stCxn id="84" idx="3"/>
              <a:endCxn id="87" idx="0"/>
            </p:cNvCxnSpPr>
            <p:nvPr/>
          </p:nvCxnSpPr>
          <p:spPr>
            <a:xfrm>
              <a:off x="20665120" y="14494067"/>
              <a:ext cx="5335641" cy="1569853"/>
            </a:xfrm>
            <a:prstGeom prst="bentConnector2">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0" name="Rounded Rectangle 89"/>
            <p:cNvSpPr/>
            <p:nvPr/>
          </p:nvSpPr>
          <p:spPr>
            <a:xfrm>
              <a:off x="23941673" y="17755014"/>
              <a:ext cx="2198314" cy="378432"/>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Prediction Output</a:t>
              </a:r>
              <a:endParaRPr lang="en-US" sz="1600" dirty="0"/>
            </a:p>
          </p:txBody>
        </p:sp>
        <p:cxnSp>
          <p:nvCxnSpPr>
            <p:cNvPr id="91" name="Elbow Connector 90"/>
            <p:cNvCxnSpPr>
              <a:stCxn id="87" idx="6"/>
              <a:endCxn id="90" idx="0"/>
            </p:cNvCxnSpPr>
            <p:nvPr/>
          </p:nvCxnSpPr>
          <p:spPr>
            <a:xfrm flipH="1">
              <a:off x="25040830" y="16185549"/>
              <a:ext cx="1099157" cy="1569465"/>
            </a:xfrm>
            <a:prstGeom prst="bentConnector4">
              <a:avLst>
                <a:gd name="adj1" fmla="val -19087"/>
                <a:gd name="adj2" fmla="val 53875"/>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sp>
          <p:nvSpPr>
            <p:cNvPr id="92" name="Freeform 91"/>
            <p:cNvSpPr/>
            <p:nvPr/>
          </p:nvSpPr>
          <p:spPr>
            <a:xfrm>
              <a:off x="16913678" y="11324661"/>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3" name="Freeform 92"/>
            <p:cNvSpPr/>
            <p:nvPr/>
          </p:nvSpPr>
          <p:spPr>
            <a:xfrm>
              <a:off x="16913678" y="15627539"/>
              <a:ext cx="354804" cy="549866"/>
            </a:xfrm>
            <a:custGeom>
              <a:avLst/>
              <a:gdLst>
                <a:gd name="connsiteX0" fmla="*/ 4526 w 298498"/>
                <a:gd name="connsiteY0" fmla="*/ 258688 h 429940"/>
                <a:gd name="connsiteX1" fmla="*/ 4526 w 298498"/>
                <a:gd name="connsiteY1" fmla="*/ 411545 h 429940"/>
                <a:gd name="connsiteX2" fmla="*/ 51562 w 298498"/>
                <a:gd name="connsiteY2" fmla="*/ 105831 h 429940"/>
                <a:gd name="connsiteX3" fmla="*/ 63320 w 298498"/>
                <a:gd name="connsiteY3" fmla="*/ 411545 h 429940"/>
                <a:gd name="connsiteX4" fmla="*/ 86838 w 298498"/>
                <a:gd name="connsiteY4" fmla="*/ 117589 h 429940"/>
                <a:gd name="connsiteX5" fmla="*/ 86838 w 298498"/>
                <a:gd name="connsiteY5" fmla="*/ 399787 h 429940"/>
                <a:gd name="connsiteX6" fmla="*/ 133874 w 298498"/>
                <a:gd name="connsiteY6" fmla="*/ 7 h 429940"/>
                <a:gd name="connsiteX7" fmla="*/ 145633 w 298498"/>
                <a:gd name="connsiteY7" fmla="*/ 411545 h 429940"/>
                <a:gd name="connsiteX8" fmla="*/ 180909 w 298498"/>
                <a:gd name="connsiteY8" fmla="*/ 141106 h 429940"/>
                <a:gd name="connsiteX9" fmla="*/ 216186 w 298498"/>
                <a:gd name="connsiteY9" fmla="*/ 411545 h 429940"/>
                <a:gd name="connsiteX10" fmla="*/ 263221 w 298498"/>
                <a:gd name="connsiteY10" fmla="*/ 129347 h 429940"/>
                <a:gd name="connsiteX11" fmla="*/ 274980 w 298498"/>
                <a:gd name="connsiteY11" fmla="*/ 423304 h 429940"/>
                <a:gd name="connsiteX12" fmla="*/ 298498 w 298498"/>
                <a:gd name="connsiteY12" fmla="*/ 305721 h 4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498" h="429940">
                  <a:moveTo>
                    <a:pt x="4526" y="258688"/>
                  </a:moveTo>
                  <a:cubicBezTo>
                    <a:pt x="606" y="347854"/>
                    <a:pt x="-3313" y="437021"/>
                    <a:pt x="4526" y="411545"/>
                  </a:cubicBezTo>
                  <a:cubicBezTo>
                    <a:pt x="12365" y="386069"/>
                    <a:pt x="41763" y="105831"/>
                    <a:pt x="51562" y="105831"/>
                  </a:cubicBezTo>
                  <a:cubicBezTo>
                    <a:pt x="61361" y="105831"/>
                    <a:pt x="57441" y="409585"/>
                    <a:pt x="63320" y="411545"/>
                  </a:cubicBezTo>
                  <a:cubicBezTo>
                    <a:pt x="69199" y="413505"/>
                    <a:pt x="82919" y="119549"/>
                    <a:pt x="86838" y="117589"/>
                  </a:cubicBezTo>
                  <a:cubicBezTo>
                    <a:pt x="90757" y="115629"/>
                    <a:pt x="78999" y="419384"/>
                    <a:pt x="86838" y="399787"/>
                  </a:cubicBezTo>
                  <a:cubicBezTo>
                    <a:pt x="94677" y="380190"/>
                    <a:pt x="124075" y="-1953"/>
                    <a:pt x="133874" y="7"/>
                  </a:cubicBezTo>
                  <a:cubicBezTo>
                    <a:pt x="143673" y="1967"/>
                    <a:pt x="137794" y="388029"/>
                    <a:pt x="145633" y="411545"/>
                  </a:cubicBezTo>
                  <a:cubicBezTo>
                    <a:pt x="153472" y="435061"/>
                    <a:pt x="169150" y="141106"/>
                    <a:pt x="180909" y="141106"/>
                  </a:cubicBezTo>
                  <a:cubicBezTo>
                    <a:pt x="192668" y="141106"/>
                    <a:pt x="202467" y="413505"/>
                    <a:pt x="216186" y="411545"/>
                  </a:cubicBezTo>
                  <a:cubicBezTo>
                    <a:pt x="229905" y="409585"/>
                    <a:pt x="253422" y="127387"/>
                    <a:pt x="263221" y="129347"/>
                  </a:cubicBezTo>
                  <a:cubicBezTo>
                    <a:pt x="273020" y="131307"/>
                    <a:pt x="269101" y="393908"/>
                    <a:pt x="274980" y="423304"/>
                  </a:cubicBezTo>
                  <a:cubicBezTo>
                    <a:pt x="280859" y="452700"/>
                    <a:pt x="289678" y="379210"/>
                    <a:pt x="298498" y="305721"/>
                  </a:cubicBezTo>
                </a:path>
              </a:pathLst>
            </a:custGeom>
            <a:ln w="12700"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6" name="Straight Connector 95"/>
            <p:cNvCxnSpPr/>
            <p:nvPr/>
          </p:nvCxnSpPr>
          <p:spPr>
            <a:xfrm>
              <a:off x="16719482" y="13312156"/>
              <a:ext cx="79061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p:cNvCxnSpPr/>
            <p:nvPr/>
          </p:nvCxnSpPr>
          <p:spPr>
            <a:xfrm>
              <a:off x="16719482" y="13752054"/>
              <a:ext cx="79061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17510092" y="13127351"/>
              <a:ext cx="1324253" cy="283141"/>
            </a:xfrm>
            <a:prstGeom prst="rect">
              <a:avLst/>
            </a:prstGeom>
            <a:noFill/>
          </p:spPr>
          <p:txBody>
            <a:bodyPr wrap="none" rtlCol="0">
              <a:spAutoFit/>
            </a:bodyPr>
            <a:lstStyle/>
            <a:p>
              <a:r>
                <a:rPr lang="en-US" sz="1600" dirty="0" smtClean="0"/>
                <a:t>Learning Phase</a:t>
              </a:r>
              <a:endParaRPr lang="en-US" sz="1600" dirty="0"/>
            </a:p>
          </p:txBody>
        </p:sp>
        <p:sp>
          <p:nvSpPr>
            <p:cNvPr id="99" name="TextBox 98"/>
            <p:cNvSpPr txBox="1"/>
            <p:nvPr/>
          </p:nvSpPr>
          <p:spPr>
            <a:xfrm>
              <a:off x="17582702" y="13542654"/>
              <a:ext cx="1149644" cy="283141"/>
            </a:xfrm>
            <a:prstGeom prst="rect">
              <a:avLst/>
            </a:prstGeom>
            <a:noFill/>
          </p:spPr>
          <p:txBody>
            <a:bodyPr wrap="none" rtlCol="0">
              <a:spAutoFit/>
            </a:bodyPr>
            <a:lstStyle/>
            <a:p>
              <a:r>
                <a:rPr lang="en-US" sz="1600" dirty="0" smtClean="0"/>
                <a:t>Attack Phase</a:t>
              </a:r>
              <a:endParaRPr lang="en-US" sz="1600" dirty="0"/>
            </a:p>
          </p:txBody>
        </p:sp>
      </p:grpSp>
      <p:grpSp>
        <p:nvGrpSpPr>
          <p:cNvPr id="103" name="Group 102"/>
          <p:cNvGrpSpPr/>
          <p:nvPr/>
        </p:nvGrpSpPr>
        <p:grpSpPr>
          <a:xfrm>
            <a:off x="15603615" y="27214582"/>
            <a:ext cx="12743608" cy="6064658"/>
            <a:chOff x="17171601" y="33011758"/>
            <a:chExt cx="9029436" cy="3078322"/>
          </a:xfrm>
        </p:grpSpPr>
        <p:sp>
          <p:nvSpPr>
            <p:cNvPr id="106" name="Rounded Rectangle 105"/>
            <p:cNvSpPr/>
            <p:nvPr/>
          </p:nvSpPr>
          <p:spPr>
            <a:xfrm>
              <a:off x="17171601" y="33887359"/>
              <a:ext cx="680722" cy="99069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Phone</a:t>
              </a:r>
              <a:endParaRPr lang="en-US" sz="1600" dirty="0"/>
            </a:p>
          </p:txBody>
        </p:sp>
        <p:sp>
          <p:nvSpPr>
            <p:cNvPr id="107" name="Decision 106"/>
            <p:cNvSpPr/>
            <p:nvPr/>
          </p:nvSpPr>
          <p:spPr>
            <a:xfrm>
              <a:off x="18242430" y="33999900"/>
              <a:ext cx="1509881" cy="781883"/>
            </a:xfrm>
            <a:prstGeom prst="flowChartDecision">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Extractor</a:t>
              </a:r>
              <a:endParaRPr lang="en-US" sz="1600" dirty="0"/>
            </a:p>
          </p:txBody>
        </p:sp>
        <p:sp>
          <p:nvSpPr>
            <p:cNvPr id="108" name="Rounded Rectangle 107"/>
            <p:cNvSpPr/>
            <p:nvPr/>
          </p:nvSpPr>
          <p:spPr>
            <a:xfrm>
              <a:off x="20256596" y="34201702"/>
              <a:ext cx="900925"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Keystrokes</a:t>
              </a:r>
              <a:endParaRPr lang="en-US" sz="1600" dirty="0"/>
            </a:p>
          </p:txBody>
        </p:sp>
        <p:sp>
          <p:nvSpPr>
            <p:cNvPr id="109" name="Rounded Rectangle 108"/>
            <p:cNvSpPr/>
            <p:nvPr/>
          </p:nvSpPr>
          <p:spPr>
            <a:xfrm>
              <a:off x="21860126" y="33751148"/>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L/R Classifier</a:t>
              </a:r>
              <a:endParaRPr lang="en-US" sz="1600" dirty="0"/>
            </a:p>
          </p:txBody>
        </p:sp>
        <p:sp>
          <p:nvSpPr>
            <p:cNvPr id="110" name="Rounded Rectangle 109"/>
            <p:cNvSpPr/>
            <p:nvPr/>
          </p:nvSpPr>
          <p:spPr>
            <a:xfrm>
              <a:off x="21860125" y="34658516"/>
              <a:ext cx="824209" cy="4593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U</a:t>
              </a:r>
              <a:r>
                <a:rPr lang="en-US" sz="1600" dirty="0" smtClean="0"/>
                <a:t>/R Classifier</a:t>
              </a:r>
              <a:endParaRPr lang="en-US" sz="1600" dirty="0"/>
            </a:p>
          </p:txBody>
        </p:sp>
        <p:sp>
          <p:nvSpPr>
            <p:cNvPr id="111" name="Rounded Rectangle 110"/>
            <p:cNvSpPr/>
            <p:nvPr/>
          </p:nvSpPr>
          <p:spPr>
            <a:xfrm>
              <a:off x="23397469"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 Profile</a:t>
              </a:r>
              <a:endParaRPr lang="en-US" sz="1600" dirty="0"/>
            </a:p>
          </p:txBody>
        </p:sp>
        <p:sp>
          <p:nvSpPr>
            <p:cNvPr id="112" name="Rounded Rectangle 111"/>
            <p:cNvSpPr/>
            <p:nvPr/>
          </p:nvSpPr>
          <p:spPr>
            <a:xfrm>
              <a:off x="24606761" y="34201702"/>
              <a:ext cx="851233" cy="3782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Feature Matching</a:t>
              </a:r>
              <a:endParaRPr lang="en-US" sz="1600" dirty="0"/>
            </a:p>
          </p:txBody>
        </p:sp>
        <p:sp>
          <p:nvSpPr>
            <p:cNvPr id="113" name="Magnetic Disk 112"/>
            <p:cNvSpPr/>
            <p:nvPr/>
          </p:nvSpPr>
          <p:spPr>
            <a:xfrm>
              <a:off x="23809575" y="34892251"/>
              <a:ext cx="937356" cy="88365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smtClean="0"/>
                <a:t>Word</a:t>
              </a:r>
            </a:p>
            <a:p>
              <a:pPr algn="ctr"/>
              <a:r>
                <a:rPr lang="en-US" sz="1600" dirty="0" smtClean="0"/>
                <a:t>Dictionary</a:t>
              </a:r>
              <a:endParaRPr lang="en-US" sz="1600" dirty="0"/>
            </a:p>
          </p:txBody>
        </p:sp>
        <p:cxnSp>
          <p:nvCxnSpPr>
            <p:cNvPr id="114" name="Straight Arrow Connector 113"/>
            <p:cNvCxnSpPr>
              <a:stCxn id="106" idx="3"/>
              <a:endCxn id="107" idx="1"/>
            </p:cNvCxnSpPr>
            <p:nvPr/>
          </p:nvCxnSpPr>
          <p:spPr>
            <a:xfrm>
              <a:off x="17852323" y="34382704"/>
              <a:ext cx="390107" cy="813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5" name="Straight Arrow Connector 114"/>
            <p:cNvCxnSpPr>
              <a:stCxn id="107" idx="3"/>
              <a:endCxn id="108" idx="1"/>
            </p:cNvCxnSpPr>
            <p:nvPr/>
          </p:nvCxnSpPr>
          <p:spPr>
            <a:xfrm>
              <a:off x="19752311" y="34390842"/>
              <a:ext cx="504285"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16" name="Elbow Connector 115"/>
            <p:cNvCxnSpPr>
              <a:stCxn id="108" idx="3"/>
              <a:endCxn id="109" idx="1"/>
            </p:cNvCxnSpPr>
            <p:nvPr/>
          </p:nvCxnSpPr>
          <p:spPr>
            <a:xfrm flipV="1">
              <a:off x="21157521" y="33980818"/>
              <a:ext cx="702605"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7" name="Elbow Connector 116"/>
            <p:cNvCxnSpPr>
              <a:stCxn id="108" idx="3"/>
              <a:endCxn id="110" idx="1"/>
            </p:cNvCxnSpPr>
            <p:nvPr/>
          </p:nvCxnSpPr>
          <p:spPr>
            <a:xfrm>
              <a:off x="21157521" y="34390842"/>
              <a:ext cx="702604"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8" name="Elbow Connector 117"/>
            <p:cNvCxnSpPr>
              <a:stCxn id="109" idx="3"/>
              <a:endCxn id="111" idx="1"/>
            </p:cNvCxnSpPr>
            <p:nvPr/>
          </p:nvCxnSpPr>
          <p:spPr>
            <a:xfrm>
              <a:off x="22684335" y="33980818"/>
              <a:ext cx="713134" cy="41002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19" name="Elbow Connector 118"/>
            <p:cNvCxnSpPr>
              <a:stCxn id="110" idx="3"/>
              <a:endCxn id="111" idx="1"/>
            </p:cNvCxnSpPr>
            <p:nvPr/>
          </p:nvCxnSpPr>
          <p:spPr>
            <a:xfrm flipV="1">
              <a:off x="22684334" y="34390842"/>
              <a:ext cx="713135" cy="497344"/>
            </a:xfrm>
            <a:prstGeom prst="bentConnector3">
              <a:avLst/>
            </a:prstGeom>
            <a:ln>
              <a:tailEnd type="arrow"/>
            </a:ln>
          </p:spPr>
          <p:style>
            <a:lnRef idx="2">
              <a:schemeClr val="accent5"/>
            </a:lnRef>
            <a:fillRef idx="1">
              <a:schemeClr val="lt1"/>
            </a:fillRef>
            <a:effectRef idx="0">
              <a:schemeClr val="accent5"/>
            </a:effectRef>
            <a:fontRef idx="minor">
              <a:schemeClr val="dk1"/>
            </a:fontRef>
          </p:style>
        </p:cxnSp>
        <p:cxnSp>
          <p:nvCxnSpPr>
            <p:cNvPr id="120" name="Straight Arrow Connector 119"/>
            <p:cNvCxnSpPr>
              <a:stCxn id="111" idx="3"/>
              <a:endCxn id="112" idx="1"/>
            </p:cNvCxnSpPr>
            <p:nvPr/>
          </p:nvCxnSpPr>
          <p:spPr>
            <a:xfrm>
              <a:off x="24248702" y="34390842"/>
              <a:ext cx="358059" cy="0"/>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121" name="Elbow Connector 120"/>
            <p:cNvCxnSpPr>
              <a:stCxn id="113" idx="4"/>
              <a:endCxn id="112" idx="2"/>
            </p:cNvCxnSpPr>
            <p:nvPr/>
          </p:nvCxnSpPr>
          <p:spPr>
            <a:xfrm flipV="1">
              <a:off x="24746931" y="34579981"/>
              <a:ext cx="285447" cy="754097"/>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cxnSp>
          <p:nvCxnSpPr>
            <p:cNvPr id="131" name="Elbow Connector 130"/>
            <p:cNvCxnSpPr>
              <a:stCxn id="112" idx="3"/>
            </p:cNvCxnSpPr>
            <p:nvPr/>
          </p:nvCxnSpPr>
          <p:spPr>
            <a:xfrm>
              <a:off x="25457994" y="34390842"/>
              <a:ext cx="420670" cy="1209295"/>
            </a:xfrm>
            <a:prstGeom prst="bentConnector2">
              <a:avLst/>
            </a:prstGeom>
            <a:ln>
              <a:tailEnd type="arrow"/>
            </a:ln>
          </p:spPr>
          <p:style>
            <a:lnRef idx="2">
              <a:schemeClr val="accent5"/>
            </a:lnRef>
            <a:fillRef idx="1">
              <a:schemeClr val="lt1"/>
            </a:fillRef>
            <a:effectRef idx="0">
              <a:schemeClr val="accent5"/>
            </a:effectRef>
            <a:fontRef idx="minor">
              <a:schemeClr val="dk1"/>
            </a:fontRef>
          </p:style>
        </p:cxnSp>
        <p:sp>
          <p:nvSpPr>
            <p:cNvPr id="14" name="TextBox 13"/>
            <p:cNvSpPr txBox="1"/>
            <p:nvPr/>
          </p:nvSpPr>
          <p:spPr>
            <a:xfrm>
              <a:off x="17196936" y="33496274"/>
              <a:ext cx="626303" cy="225139"/>
            </a:xfrm>
            <a:prstGeom prst="rect">
              <a:avLst/>
            </a:prstGeom>
            <a:noFill/>
          </p:spPr>
          <p:txBody>
            <a:bodyPr wrap="none" rtlCol="0">
              <a:spAutoFit/>
            </a:bodyPr>
            <a:lstStyle/>
            <a:p>
              <a:r>
                <a:rPr lang="en-US" sz="1600" dirty="0" smtClean="0"/>
                <a:t>“juice”</a:t>
              </a:r>
              <a:endParaRPr lang="en-US" sz="1600" dirty="0"/>
            </a:p>
          </p:txBody>
        </p:sp>
        <p:sp>
          <p:nvSpPr>
            <p:cNvPr id="134" name="TextBox 133"/>
            <p:cNvSpPr txBox="1"/>
            <p:nvPr/>
          </p:nvSpPr>
          <p:spPr>
            <a:xfrm>
              <a:off x="17863832" y="33335649"/>
              <a:ext cx="808293" cy="716353"/>
            </a:xfrm>
            <a:prstGeom prst="rect">
              <a:avLst/>
            </a:prstGeom>
            <a:noFill/>
          </p:spPr>
          <p:txBody>
            <a:bodyPr wrap="none" rtlCol="0">
              <a:spAutoFit/>
            </a:bodyPr>
            <a:lstStyle/>
            <a:p>
              <a:r>
                <a:rPr lang="en-US" sz="1600" dirty="0" smtClean="0"/>
                <a:t>1=&lt;x,y,z&gt;</a:t>
              </a:r>
            </a:p>
            <a:p>
              <a:r>
                <a:rPr lang="en-US" sz="1600" dirty="0" smtClean="0"/>
                <a:t>2=&lt;x,y,z&gt;</a:t>
              </a:r>
            </a:p>
            <a:p>
              <a:r>
                <a:rPr lang="en-US" sz="1600" dirty="0" smtClean="0"/>
                <a:t>…</a:t>
              </a:r>
            </a:p>
            <a:p>
              <a:r>
                <a:rPr lang="en-US" sz="1600" dirty="0" smtClean="0"/>
                <a:t>5=&lt;x,y,z&gt;</a:t>
              </a:r>
              <a:endParaRPr lang="en-US" sz="1600" dirty="0"/>
            </a:p>
          </p:txBody>
        </p:sp>
        <p:sp>
          <p:nvSpPr>
            <p:cNvPr id="135" name="TextBox 134"/>
            <p:cNvSpPr txBox="1"/>
            <p:nvPr/>
          </p:nvSpPr>
          <p:spPr>
            <a:xfrm>
              <a:off x="19661812" y="33357774"/>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6" name="TextBox 135"/>
            <p:cNvSpPr txBox="1"/>
            <p:nvPr/>
          </p:nvSpPr>
          <p:spPr>
            <a:xfrm>
              <a:off x="20846378" y="33219275"/>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7" name="TextBox 136"/>
            <p:cNvSpPr txBox="1"/>
            <p:nvPr/>
          </p:nvSpPr>
          <p:spPr>
            <a:xfrm>
              <a:off x="20846378" y="34769140"/>
              <a:ext cx="642299" cy="716353"/>
            </a:xfrm>
            <a:prstGeom prst="rect">
              <a:avLst/>
            </a:prstGeom>
            <a:noFill/>
          </p:spPr>
          <p:txBody>
            <a:bodyPr wrap="none" rtlCol="0">
              <a:spAutoFit/>
            </a:bodyPr>
            <a:lstStyle/>
            <a:p>
              <a:r>
                <a:rPr lang="en-US" sz="1600" dirty="0" smtClean="0"/>
                <a:t>1=FV-1</a:t>
              </a:r>
            </a:p>
            <a:p>
              <a:r>
                <a:rPr lang="en-US" sz="1600" dirty="0" smtClean="0"/>
                <a:t>2=FV-2</a:t>
              </a:r>
            </a:p>
            <a:p>
              <a:r>
                <a:rPr lang="en-US" sz="1600" dirty="0" smtClean="0"/>
                <a:t>…</a:t>
              </a:r>
            </a:p>
            <a:p>
              <a:r>
                <a:rPr lang="en-US" sz="1600" dirty="0" smtClean="0"/>
                <a:t>5=FV-5</a:t>
              </a:r>
              <a:endParaRPr lang="en-US" sz="1600" dirty="0"/>
            </a:p>
          </p:txBody>
        </p:sp>
        <p:sp>
          <p:nvSpPr>
            <p:cNvPr id="138" name="TextBox 137"/>
            <p:cNvSpPr txBox="1"/>
            <p:nvPr/>
          </p:nvSpPr>
          <p:spPr>
            <a:xfrm>
              <a:off x="23064427" y="33011758"/>
              <a:ext cx="419858" cy="1043828"/>
            </a:xfrm>
            <a:prstGeom prst="rect">
              <a:avLst/>
            </a:prstGeom>
            <a:noFill/>
          </p:spPr>
          <p:txBody>
            <a:bodyPr wrap="none" rtlCol="0">
              <a:spAutoFit/>
            </a:bodyPr>
            <a:lstStyle/>
            <a:p>
              <a:r>
                <a:rPr lang="en-US" sz="1600" dirty="0" smtClean="0"/>
                <a:t>1=R</a:t>
              </a:r>
            </a:p>
            <a:p>
              <a:r>
                <a:rPr lang="en-US" sz="1600" dirty="0" smtClean="0"/>
                <a:t>2=R</a:t>
              </a:r>
            </a:p>
            <a:p>
              <a:r>
                <a:rPr lang="en-US" sz="1600" dirty="0" smtClean="0"/>
                <a:t>3=R</a:t>
              </a:r>
            </a:p>
            <a:p>
              <a:r>
                <a:rPr lang="en-US" sz="1600" dirty="0" smtClean="0"/>
                <a:t>4=L</a:t>
              </a:r>
            </a:p>
            <a:p>
              <a:r>
                <a:rPr lang="en-US" sz="1600" dirty="0" smtClean="0"/>
                <a:t>5=L</a:t>
              </a:r>
            </a:p>
            <a:p>
              <a:endParaRPr lang="en-US" sz="1600" dirty="0"/>
            </a:p>
          </p:txBody>
        </p:sp>
        <p:sp>
          <p:nvSpPr>
            <p:cNvPr id="139" name="TextBox 138"/>
            <p:cNvSpPr txBox="1"/>
            <p:nvPr/>
          </p:nvSpPr>
          <p:spPr>
            <a:xfrm>
              <a:off x="23085143" y="35046252"/>
              <a:ext cx="436776" cy="1043828"/>
            </a:xfrm>
            <a:prstGeom prst="rect">
              <a:avLst/>
            </a:prstGeom>
            <a:noFill/>
          </p:spPr>
          <p:txBody>
            <a:bodyPr wrap="none" rtlCol="0">
              <a:spAutoFit/>
            </a:bodyPr>
            <a:lstStyle/>
            <a:p>
              <a:r>
                <a:rPr lang="en-US" sz="1600" dirty="0" smtClean="0"/>
                <a:t>1=D</a:t>
              </a:r>
            </a:p>
            <a:p>
              <a:r>
                <a:rPr lang="en-US" sz="1600" dirty="0" smtClean="0"/>
                <a:t>2=U</a:t>
              </a:r>
            </a:p>
            <a:p>
              <a:r>
                <a:rPr lang="en-US" sz="1600" dirty="0" smtClean="0"/>
                <a:t>3=U</a:t>
              </a:r>
            </a:p>
            <a:p>
              <a:r>
                <a:rPr lang="en-US" sz="1600" dirty="0" smtClean="0"/>
                <a:t>4=D</a:t>
              </a:r>
            </a:p>
            <a:p>
              <a:r>
                <a:rPr lang="en-US" sz="1600" dirty="0" smtClean="0"/>
                <a:t>5=U</a:t>
              </a:r>
            </a:p>
            <a:p>
              <a:endParaRPr lang="en-US" sz="1600" dirty="0"/>
            </a:p>
          </p:txBody>
        </p:sp>
        <p:sp>
          <p:nvSpPr>
            <p:cNvPr id="140" name="TextBox 139"/>
            <p:cNvSpPr txBox="1"/>
            <p:nvPr/>
          </p:nvSpPr>
          <p:spPr>
            <a:xfrm>
              <a:off x="23838542" y="33775868"/>
              <a:ext cx="1292371" cy="225139"/>
            </a:xfrm>
            <a:prstGeom prst="rect">
              <a:avLst/>
            </a:prstGeom>
            <a:noFill/>
          </p:spPr>
          <p:txBody>
            <a:bodyPr wrap="none" rtlCol="0">
              <a:spAutoFit/>
            </a:bodyPr>
            <a:lstStyle/>
            <a:p>
              <a:r>
                <a:rPr lang="en-US" sz="1600" dirty="0" smtClean="0"/>
                <a:t>RD.RU.RU.LD.LU</a:t>
              </a:r>
              <a:endParaRPr lang="en-US" sz="1600" dirty="0"/>
            </a:p>
          </p:txBody>
        </p:sp>
        <p:sp>
          <p:nvSpPr>
            <p:cNvPr id="141" name="TextBox 140"/>
            <p:cNvSpPr txBox="1"/>
            <p:nvPr/>
          </p:nvSpPr>
          <p:spPr>
            <a:xfrm>
              <a:off x="25574734" y="35657243"/>
              <a:ext cx="626303" cy="225139"/>
            </a:xfrm>
            <a:prstGeom prst="rect">
              <a:avLst/>
            </a:prstGeom>
            <a:noFill/>
          </p:spPr>
          <p:txBody>
            <a:bodyPr wrap="none" rtlCol="0">
              <a:spAutoFit/>
            </a:bodyPr>
            <a:lstStyle/>
            <a:p>
              <a:r>
                <a:rPr lang="en-US" sz="1600" dirty="0" smtClean="0"/>
                <a:t>“juice”</a:t>
              </a:r>
              <a:endParaRPr lang="en-US" sz="1600" dirty="0"/>
            </a:p>
          </p:txBody>
        </p:sp>
      </p:grpSp>
      <p:sp>
        <p:nvSpPr>
          <p:cNvPr id="15" name="TextBox 14"/>
          <p:cNvSpPr txBox="1"/>
          <p:nvPr/>
        </p:nvSpPr>
        <p:spPr>
          <a:xfrm>
            <a:off x="15606884" y="11907246"/>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44" name="TextBox 143"/>
          <p:cNvSpPr txBox="1"/>
          <p:nvPr/>
        </p:nvSpPr>
        <p:spPr>
          <a:xfrm>
            <a:off x="15606884" y="17433875"/>
            <a:ext cx="2256948" cy="338554"/>
          </a:xfrm>
          <a:prstGeom prst="rect">
            <a:avLst/>
          </a:prstGeom>
          <a:noFill/>
        </p:spPr>
        <p:txBody>
          <a:bodyPr wrap="none" rtlCol="0">
            <a:spAutoFit/>
          </a:bodyPr>
          <a:lstStyle/>
          <a:p>
            <a:r>
              <a:rPr lang="en-US" sz="1600" dirty="0" smtClean="0"/>
              <a:t>Raw Accelerometer Data</a:t>
            </a:r>
            <a:endParaRPr lang="en-US" sz="1600" dirty="0"/>
          </a:p>
        </p:txBody>
      </p:sp>
      <p:sp>
        <p:nvSpPr>
          <p:cNvPr id="18" name="TextBox 17"/>
          <p:cNvSpPr txBox="1"/>
          <p:nvPr/>
        </p:nvSpPr>
        <p:spPr>
          <a:xfrm>
            <a:off x="26321607" y="19068089"/>
            <a:ext cx="1005003" cy="830997"/>
          </a:xfrm>
          <a:prstGeom prst="rect">
            <a:avLst/>
          </a:prstGeom>
          <a:noFill/>
        </p:spPr>
        <p:txBody>
          <a:bodyPr wrap="square" rtlCol="0">
            <a:spAutoFit/>
          </a:bodyPr>
          <a:lstStyle/>
          <a:p>
            <a:r>
              <a:rPr lang="en-US" sz="1600" dirty="0"/>
              <a:t>Feature Matching</a:t>
            </a:r>
          </a:p>
          <a:p>
            <a:endParaRPr lang="en-US" sz="1600" dirty="0"/>
          </a:p>
        </p:txBody>
      </p:sp>
      <p:graphicFrame>
        <p:nvGraphicFramePr>
          <p:cNvPr id="156" name="Table 155"/>
          <p:cNvGraphicFramePr>
            <a:graphicFrameLocks noGrp="1"/>
          </p:cNvGraphicFramePr>
          <p:nvPr>
            <p:extLst>
              <p:ext uri="{D42A27DB-BD31-4B8C-83A1-F6EECF244321}">
                <p14:modId xmlns:p14="http://schemas.microsoft.com/office/powerpoint/2010/main" val="1878580852"/>
              </p:ext>
            </p:extLst>
          </p:nvPr>
        </p:nvGraphicFramePr>
        <p:xfrm>
          <a:off x="32149875" y="11380953"/>
          <a:ext cx="7886351" cy="6650802"/>
        </p:xfrm>
        <a:graphic>
          <a:graphicData uri="http://schemas.openxmlformats.org/drawingml/2006/table">
            <a:tbl>
              <a:tblPr firstRow="1" bandRow="1">
                <a:tableStyleId>{7DF18680-E054-41AD-8BC1-D1AEF772440D}</a:tableStyleId>
              </a:tblPr>
              <a:tblGrid>
                <a:gridCol w="1486434"/>
                <a:gridCol w="4607919"/>
                <a:gridCol w="1791998"/>
              </a:tblGrid>
              <a:tr h="1104648">
                <a:tc>
                  <a:txBody>
                    <a:bodyPr/>
                    <a:lstStyle/>
                    <a:p>
                      <a:pPr algn="ctr"/>
                      <a:r>
                        <a:rPr lang="en-US" sz="2600" dirty="0" smtClean="0"/>
                        <a:t>Labeled</a:t>
                      </a:r>
                      <a:r>
                        <a:rPr lang="en-US" sz="2600" baseline="0" dirty="0" smtClean="0"/>
                        <a:t> </a:t>
                      </a:r>
                      <a:r>
                        <a:rPr lang="en-US" sz="2600" dirty="0" smtClean="0"/>
                        <a:t>Dataset</a:t>
                      </a:r>
                      <a:endParaRPr lang="en-US" sz="2600" dirty="0">
                        <a:solidFill>
                          <a:schemeClr val="tx1"/>
                        </a:solidFill>
                      </a:endParaRPr>
                    </a:p>
                  </a:txBody>
                  <a:tcPr/>
                </a:tc>
                <a:tc>
                  <a:txBody>
                    <a:bodyPr/>
                    <a:lstStyle/>
                    <a:p>
                      <a:pPr algn="ctr"/>
                      <a:r>
                        <a:rPr lang="en-US" sz="2600" dirty="0" smtClean="0"/>
                        <a:t>Algorithm</a:t>
                      </a:r>
                      <a:endParaRPr lang="en-US" sz="2600" dirty="0">
                        <a:solidFill>
                          <a:schemeClr val="tx1"/>
                        </a:solidFill>
                      </a:endParaRPr>
                    </a:p>
                  </a:txBody>
                  <a:tcPr/>
                </a:tc>
                <a:tc>
                  <a:txBody>
                    <a:bodyPr/>
                    <a:lstStyle/>
                    <a:p>
                      <a:pPr algn="ctr"/>
                      <a:r>
                        <a:rPr lang="en-US" sz="2600" dirty="0" smtClean="0"/>
                        <a:t>Test Accuracy (%)</a:t>
                      </a:r>
                      <a:endParaRPr lang="en-US" sz="2600" dirty="0">
                        <a:solidFill>
                          <a:schemeClr val="tx1"/>
                        </a:solidFill>
                      </a:endParaRPr>
                    </a:p>
                  </a:txBody>
                  <a:tcPr/>
                </a:tc>
              </a:tr>
              <a:tr h="651267">
                <a:tc rowSpan="3">
                  <a:txBody>
                    <a:bodyPr/>
                    <a:lstStyle/>
                    <a:p>
                      <a:pPr algn="ctr"/>
                      <a:r>
                        <a:rPr lang="en-US" sz="2600" dirty="0" smtClean="0"/>
                        <a:t>L/R</a:t>
                      </a:r>
                      <a:endParaRPr lang="en-US" sz="2600" dirty="0"/>
                    </a:p>
                  </a:txBody>
                  <a:tcPr/>
                </a:tc>
                <a:tc>
                  <a:txBody>
                    <a:bodyPr/>
                    <a:lstStyle/>
                    <a:p>
                      <a:pPr algn="ctr"/>
                      <a:r>
                        <a:rPr lang="en-US" sz="2600" dirty="0" smtClean="0"/>
                        <a:t>AdaBoost (RandomForests)</a:t>
                      </a:r>
                      <a:endParaRPr lang="en-US" sz="2600" dirty="0"/>
                    </a:p>
                  </a:txBody>
                  <a:tcPr/>
                </a:tc>
                <a:tc>
                  <a:txBody>
                    <a:bodyPr/>
                    <a:lstStyle/>
                    <a:p>
                      <a:pPr algn="ctr"/>
                      <a:r>
                        <a:rPr lang="en-US" sz="2600" dirty="0" smtClean="0"/>
                        <a:t>68.67</a:t>
                      </a:r>
                      <a:endParaRPr lang="en-US" sz="2600" dirty="0"/>
                    </a:p>
                  </a:txBody>
                  <a:tcPr/>
                </a:tc>
              </a:tr>
              <a:tr h="651267">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(DecisionStumps)</a:t>
                      </a:r>
                    </a:p>
                  </a:txBody>
                  <a:tcPr/>
                </a:tc>
                <a:tc>
                  <a:txBody>
                    <a:bodyPr/>
                    <a:lstStyle/>
                    <a:p>
                      <a:pPr algn="ctr"/>
                      <a:r>
                        <a:rPr lang="en-US" sz="2600" dirty="0" smtClean="0"/>
                        <a:t>69.82</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68.10</a:t>
                      </a:r>
                      <a:endParaRPr lang="en-US" sz="2600" dirty="0"/>
                    </a:p>
                  </a:txBody>
                  <a:tcPr/>
                </a:tc>
              </a:tr>
              <a:tr h="651267">
                <a:tc rowSpan="3">
                  <a:txBody>
                    <a:bodyPr/>
                    <a:lstStyle/>
                    <a:p>
                      <a:pPr algn="ctr"/>
                      <a:r>
                        <a:rPr lang="en-US" sz="2600" dirty="0" smtClean="0"/>
                        <a:t>U/D</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56.60</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58.68</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58.62</a:t>
                      </a:r>
                      <a:endParaRPr lang="en-US" sz="2600" dirty="0"/>
                    </a:p>
                  </a:txBody>
                  <a:tcPr/>
                </a:tc>
              </a:tr>
              <a:tr h="651267">
                <a:tc rowSpan="3">
                  <a:txBody>
                    <a:bodyPr/>
                    <a:lstStyle/>
                    <a:p>
                      <a:pPr algn="ctr"/>
                      <a:r>
                        <a:rPr lang="en-US" sz="2600" dirty="0" smtClean="0"/>
                        <a:t>Triads</a:t>
                      </a:r>
                      <a:endParaRPr lang="en-US" sz="2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smtClean="0"/>
                        <a:t>AdaBoost (RandomForests)</a:t>
                      </a:r>
                    </a:p>
                  </a:txBody>
                  <a:tcPr/>
                </a:tc>
                <a:tc>
                  <a:txBody>
                    <a:bodyPr/>
                    <a:lstStyle/>
                    <a:p>
                      <a:pPr algn="ctr"/>
                      <a:r>
                        <a:rPr lang="en-US" sz="2600" dirty="0" smtClean="0"/>
                        <a:t>16.37</a:t>
                      </a:r>
                      <a:endParaRPr lang="en-US" sz="2600" dirty="0"/>
                    </a:p>
                  </a:txBody>
                  <a:tcPr/>
                </a:tc>
              </a:tr>
              <a:tr h="651267">
                <a:tc vMerge="1">
                  <a:txBody>
                    <a:bodyPr/>
                    <a:lstStyle/>
                    <a:p>
                      <a:endParaRPr lang="en-US" dirty="0"/>
                    </a:p>
                  </a:txBody>
                  <a:tcPr/>
                </a:tc>
                <a:tc>
                  <a:txBody>
                    <a:bodyPr/>
                    <a:lstStyle/>
                    <a:p>
                      <a:pPr algn="ctr"/>
                      <a:r>
                        <a:rPr lang="en-US" sz="2600" dirty="0" smtClean="0"/>
                        <a:t>AdaBoost (DecisionStumps)</a:t>
                      </a:r>
                      <a:endParaRPr lang="en-US" sz="2600" dirty="0"/>
                    </a:p>
                  </a:txBody>
                  <a:tcPr/>
                </a:tc>
                <a:tc>
                  <a:txBody>
                    <a:bodyPr/>
                    <a:lstStyle/>
                    <a:p>
                      <a:pPr algn="ctr"/>
                      <a:r>
                        <a:rPr lang="en-US" sz="2600" dirty="0" smtClean="0"/>
                        <a:t>13.21</a:t>
                      </a:r>
                      <a:endParaRPr lang="en-US" sz="2600" dirty="0"/>
                    </a:p>
                  </a:txBody>
                  <a:tcPr/>
                </a:tc>
              </a:tr>
              <a:tr h="450042">
                <a:tc vMerge="1">
                  <a:txBody>
                    <a:bodyPr/>
                    <a:lstStyle/>
                    <a:p>
                      <a:endParaRPr lang="en-US" dirty="0"/>
                    </a:p>
                  </a:txBody>
                  <a:tcPr/>
                </a:tc>
                <a:tc>
                  <a:txBody>
                    <a:bodyPr/>
                    <a:lstStyle/>
                    <a:p>
                      <a:pPr algn="ctr"/>
                      <a:r>
                        <a:rPr lang="en-US" sz="2600" dirty="0" smtClean="0"/>
                        <a:t>Neural</a:t>
                      </a:r>
                      <a:r>
                        <a:rPr lang="en-US" sz="2600" baseline="0" dirty="0" smtClean="0"/>
                        <a:t> Networks</a:t>
                      </a:r>
                      <a:endParaRPr lang="en-US" sz="2600" dirty="0"/>
                    </a:p>
                  </a:txBody>
                  <a:tcPr/>
                </a:tc>
                <a:tc>
                  <a:txBody>
                    <a:bodyPr/>
                    <a:lstStyle/>
                    <a:p>
                      <a:pPr algn="ctr"/>
                      <a:r>
                        <a:rPr lang="en-US" sz="2600" dirty="0" smtClean="0"/>
                        <a:t>14.65</a:t>
                      </a:r>
                      <a:endParaRPr lang="en-US" sz="2600" dirty="0"/>
                    </a:p>
                  </a:txBody>
                  <a:tcPr/>
                </a:tc>
              </a:tr>
            </a:tbl>
          </a:graphicData>
        </a:graphic>
      </p:graphicFrame>
      <p:graphicFrame>
        <p:nvGraphicFramePr>
          <p:cNvPr id="157" name="Table 156"/>
          <p:cNvGraphicFramePr>
            <a:graphicFrameLocks noGrp="1"/>
          </p:cNvGraphicFramePr>
          <p:nvPr>
            <p:extLst>
              <p:ext uri="{D42A27DB-BD31-4B8C-83A1-F6EECF244321}">
                <p14:modId xmlns:p14="http://schemas.microsoft.com/office/powerpoint/2010/main" val="2108207713"/>
              </p:ext>
            </p:extLst>
          </p:nvPr>
        </p:nvGraphicFramePr>
        <p:xfrm>
          <a:off x="32521258" y="23030468"/>
          <a:ext cx="7073246" cy="4648657"/>
        </p:xfrm>
        <a:graphic>
          <a:graphicData uri="http://schemas.openxmlformats.org/drawingml/2006/table">
            <a:tbl>
              <a:tblPr firstRow="1" bandRow="1">
                <a:tableStyleId>{FABFCF23-3B69-468F-B69F-88F6DE6A72F2}</a:tableStyleId>
              </a:tblPr>
              <a:tblGrid>
                <a:gridCol w="3536623"/>
                <a:gridCol w="3536623"/>
              </a:tblGrid>
              <a:tr h="937887">
                <a:tc>
                  <a:txBody>
                    <a:bodyPr/>
                    <a:lstStyle/>
                    <a:p>
                      <a:pPr algn="ctr"/>
                      <a:r>
                        <a:rPr lang="en-US" sz="2600" dirty="0" smtClean="0"/>
                        <a:t># </a:t>
                      </a:r>
                      <a:r>
                        <a:rPr lang="en-US" sz="2600" dirty="0" smtClean="0"/>
                        <a:t>labeling errors</a:t>
                      </a:r>
                    </a:p>
                    <a:p>
                      <a:pPr algn="ctr"/>
                      <a:r>
                        <a:rPr lang="en-US" sz="2600" baseline="0" dirty="0" smtClean="0"/>
                        <a:t> </a:t>
                      </a:r>
                      <a:r>
                        <a:rPr lang="en-US" sz="2600" baseline="0" dirty="0" smtClean="0"/>
                        <a:t>(L/R, U/D)</a:t>
                      </a:r>
                      <a:endParaRPr lang="en-US" sz="2600" dirty="0"/>
                    </a:p>
                  </a:txBody>
                  <a:tcPr/>
                </a:tc>
                <a:tc>
                  <a:txBody>
                    <a:bodyPr/>
                    <a:lstStyle/>
                    <a:p>
                      <a:pPr algn="ctr"/>
                      <a:r>
                        <a:rPr lang="en-US" sz="2600" dirty="0" smtClean="0"/>
                        <a:t>Recovered</a:t>
                      </a:r>
                      <a:r>
                        <a:rPr lang="en-US" sz="2600" baseline="0" dirty="0" smtClean="0"/>
                        <a:t> Words Accuracy (%)</a:t>
                      </a:r>
                      <a:endParaRPr lang="en-US" sz="2600" dirty="0"/>
                    </a:p>
                  </a:txBody>
                  <a:tcPr/>
                </a:tc>
              </a:tr>
              <a:tr h="530110">
                <a:tc>
                  <a:txBody>
                    <a:bodyPr/>
                    <a:lstStyle/>
                    <a:p>
                      <a:pPr algn="ctr"/>
                      <a:r>
                        <a:rPr lang="en-US" sz="2600" dirty="0" smtClean="0"/>
                        <a:t>0</a:t>
                      </a:r>
                    </a:p>
                  </a:txBody>
                  <a:tcPr/>
                </a:tc>
                <a:tc>
                  <a:txBody>
                    <a:bodyPr/>
                    <a:lstStyle/>
                    <a:p>
                      <a:pPr algn="ctr"/>
                      <a:r>
                        <a:rPr lang="en-US" sz="2600" dirty="0" smtClean="0"/>
                        <a:t>5.46</a:t>
                      </a:r>
                      <a:endParaRPr lang="en-US" sz="2600" dirty="0"/>
                    </a:p>
                  </a:txBody>
                  <a:tcPr/>
                </a:tc>
              </a:tr>
              <a:tr h="530110">
                <a:tc>
                  <a:txBody>
                    <a:bodyPr/>
                    <a:lstStyle/>
                    <a:p>
                      <a:pPr algn="ctr"/>
                      <a:r>
                        <a:rPr lang="en-US" sz="2600" dirty="0" smtClean="0"/>
                        <a:t>1</a:t>
                      </a:r>
                      <a:endParaRPr lang="en-US" sz="2600" dirty="0"/>
                    </a:p>
                  </a:txBody>
                  <a:tcPr/>
                </a:tc>
                <a:tc>
                  <a:txBody>
                    <a:bodyPr/>
                    <a:lstStyle/>
                    <a:p>
                      <a:pPr algn="ctr"/>
                      <a:r>
                        <a:rPr lang="en-US" sz="2600" dirty="0" smtClean="0"/>
                        <a:t>23.41</a:t>
                      </a:r>
                      <a:endParaRPr lang="en-US" sz="2600" dirty="0"/>
                    </a:p>
                  </a:txBody>
                  <a:tcPr/>
                </a:tc>
              </a:tr>
              <a:tr h="530110">
                <a:tc>
                  <a:txBody>
                    <a:bodyPr/>
                    <a:lstStyle/>
                    <a:p>
                      <a:pPr algn="ctr"/>
                      <a:r>
                        <a:rPr lang="en-US" sz="2600" dirty="0" smtClean="0"/>
                        <a:t>2</a:t>
                      </a:r>
                      <a:endParaRPr lang="en-US" sz="2600" dirty="0"/>
                    </a:p>
                  </a:txBody>
                  <a:tcPr/>
                </a:tc>
                <a:tc>
                  <a:txBody>
                    <a:bodyPr/>
                    <a:lstStyle/>
                    <a:p>
                      <a:pPr algn="ctr"/>
                      <a:r>
                        <a:rPr lang="en-US" sz="2600" dirty="0" smtClean="0"/>
                        <a:t>41.64</a:t>
                      </a:r>
                      <a:endParaRPr lang="en-US" sz="2600" dirty="0"/>
                    </a:p>
                  </a:txBody>
                  <a:tcPr/>
                </a:tc>
              </a:tr>
              <a:tr h="530110">
                <a:tc>
                  <a:txBody>
                    <a:bodyPr/>
                    <a:lstStyle/>
                    <a:p>
                      <a:pPr algn="ctr"/>
                      <a:r>
                        <a:rPr lang="en-US" sz="2600" dirty="0" smtClean="0"/>
                        <a:t>3</a:t>
                      </a:r>
                      <a:endParaRPr lang="en-US" sz="2600" dirty="0"/>
                    </a:p>
                  </a:txBody>
                  <a:tcPr/>
                </a:tc>
                <a:tc>
                  <a:txBody>
                    <a:bodyPr/>
                    <a:lstStyle/>
                    <a:p>
                      <a:pPr algn="ctr"/>
                      <a:r>
                        <a:rPr lang="en-US" sz="2600" dirty="0" smtClean="0"/>
                        <a:t>70.31</a:t>
                      </a:r>
                      <a:endParaRPr lang="en-US" sz="2600" dirty="0"/>
                    </a:p>
                  </a:txBody>
                  <a:tcPr/>
                </a:tc>
              </a:tr>
              <a:tr h="530110">
                <a:tc>
                  <a:txBody>
                    <a:bodyPr/>
                    <a:lstStyle/>
                    <a:p>
                      <a:pPr algn="ctr"/>
                      <a:r>
                        <a:rPr lang="en-US" sz="2600" dirty="0" smtClean="0"/>
                        <a:t>4</a:t>
                      </a:r>
                      <a:endParaRPr lang="en-US" sz="2600" dirty="0"/>
                    </a:p>
                  </a:txBody>
                  <a:tcPr/>
                </a:tc>
                <a:tc>
                  <a:txBody>
                    <a:bodyPr/>
                    <a:lstStyle/>
                    <a:p>
                      <a:pPr algn="ctr"/>
                      <a:r>
                        <a:rPr lang="en-US" sz="2600" dirty="0" smtClean="0"/>
                        <a:t>85.67</a:t>
                      </a:r>
                      <a:endParaRPr lang="en-US" sz="2600" dirty="0"/>
                    </a:p>
                  </a:txBody>
                  <a:tcPr/>
                </a:tc>
              </a:tr>
              <a:tr h="530110">
                <a:tc>
                  <a:txBody>
                    <a:bodyPr/>
                    <a:lstStyle/>
                    <a:p>
                      <a:pPr algn="ctr"/>
                      <a:r>
                        <a:rPr lang="en-US" sz="2600" dirty="0" smtClean="0"/>
                        <a:t>5</a:t>
                      </a:r>
                      <a:endParaRPr lang="en-US" sz="2600" dirty="0"/>
                    </a:p>
                  </a:txBody>
                  <a:tcPr/>
                </a:tc>
                <a:tc>
                  <a:txBody>
                    <a:bodyPr/>
                    <a:lstStyle/>
                    <a:p>
                      <a:pPr algn="ctr"/>
                      <a:r>
                        <a:rPr lang="en-US" sz="2600" dirty="0" smtClean="0"/>
                        <a:t>94.54</a:t>
                      </a:r>
                      <a:endParaRPr lang="en-US" sz="2600" dirty="0"/>
                    </a:p>
                  </a:txBody>
                  <a:tcPr/>
                </a:tc>
              </a:tr>
              <a:tr h="530110">
                <a:tc>
                  <a:txBody>
                    <a:bodyPr/>
                    <a:lstStyle/>
                    <a:p>
                      <a:pPr algn="ctr"/>
                      <a:r>
                        <a:rPr lang="en-US" sz="2600" dirty="0" smtClean="0"/>
                        <a:t>6</a:t>
                      </a:r>
                      <a:endParaRPr lang="en-US" sz="2600" dirty="0"/>
                    </a:p>
                  </a:txBody>
                  <a:tcPr/>
                </a:tc>
                <a:tc>
                  <a:txBody>
                    <a:bodyPr/>
                    <a:lstStyle/>
                    <a:p>
                      <a:pPr algn="ctr"/>
                      <a:r>
                        <a:rPr lang="en-US" sz="2600" dirty="0" smtClean="0"/>
                        <a:t>97.27</a:t>
                      </a:r>
                      <a:endParaRPr lang="en-US" sz="2600" dirty="0"/>
                    </a:p>
                  </a:txBody>
                  <a:tcPr/>
                </a:tc>
              </a:tr>
            </a:tbl>
          </a:graphicData>
        </a:graphic>
      </p:graphicFrame>
      <p:pic>
        <p:nvPicPr>
          <p:cNvPr id="104" name="Picture 103" descr="words-option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8443" y="37310034"/>
            <a:ext cx="11713802" cy="3602854"/>
          </a:xfrm>
          <a:prstGeom prst="rect">
            <a:avLst/>
          </a:prstGeom>
        </p:spPr>
      </p:pic>
      <p:pic>
        <p:nvPicPr>
          <p:cNvPr id="105" name="Picture 104" descr="a_16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269" y="23795204"/>
            <a:ext cx="5926226" cy="5926226"/>
          </a:xfrm>
          <a:prstGeom prst="rect">
            <a:avLst/>
          </a:prstGeom>
        </p:spPr>
      </p:pic>
      <p:pic>
        <p:nvPicPr>
          <p:cNvPr id="354" name="Picture 353" descr="juice_1399740438.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8355" y="32410364"/>
            <a:ext cx="6045414" cy="6045414"/>
          </a:xfrm>
          <a:prstGeom prst="rect">
            <a:avLst/>
          </a:prstGeom>
        </p:spPr>
      </p:pic>
      <p:sp>
        <p:nvSpPr>
          <p:cNvPr id="162" name="Text Placeholder 351"/>
          <p:cNvSpPr txBox="1">
            <a:spLocks/>
          </p:cNvSpPr>
          <p:nvPr/>
        </p:nvSpPr>
        <p:spPr>
          <a:xfrm>
            <a:off x="953032" y="20894030"/>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R</a:t>
            </a:r>
            <a:r>
              <a:rPr lang="en-US" sz="2800" dirty="0" smtClean="0"/>
              <a:t>ecorded 1000 data points in 40 sessions with 25 letters in each sessions. </a:t>
            </a:r>
          </a:p>
          <a:p>
            <a:pPr marL="342900" indent="-342900">
              <a:lnSpc>
                <a:spcPct val="120000"/>
              </a:lnSpc>
              <a:buFont typeface="Arial"/>
              <a:buChar char="•"/>
            </a:pPr>
            <a:r>
              <a:rPr lang="en-US" sz="2800" dirty="0" smtClean="0"/>
              <a:t>Sampled </a:t>
            </a:r>
            <a:r>
              <a:rPr lang="en-US" sz="2800" dirty="0"/>
              <a:t>v</a:t>
            </a:r>
            <a:r>
              <a:rPr lang="en-US" sz="2800" dirty="0" smtClean="0"/>
              <a:t>ibration signals for letters ‘a’ and ‘b’ are quite distinct</a:t>
            </a:r>
          </a:p>
          <a:p>
            <a:pPr marL="1828725" lvl="1" indent="-342900">
              <a:lnSpc>
                <a:spcPct val="120000"/>
              </a:lnSpc>
              <a:buFont typeface="Arial"/>
              <a:buChar char="•"/>
            </a:pPr>
            <a:r>
              <a:rPr lang="en-US" sz="2800" dirty="0" smtClean="0"/>
              <a:t>Letter ‘a’ consists of one peak while letter ‘b’ is consist of three</a:t>
            </a:r>
          </a:p>
          <a:p>
            <a:pPr marL="342900" indent="-342900">
              <a:lnSpc>
                <a:spcPct val="120000"/>
              </a:lnSpc>
              <a:buFont typeface="Arial"/>
              <a:buChar char="•"/>
            </a:pPr>
            <a:endParaRPr lang="en-US" sz="2800" dirty="0" smtClean="0"/>
          </a:p>
        </p:txBody>
      </p:sp>
      <p:pic>
        <p:nvPicPr>
          <p:cNvPr id="367" name="Picture 366" descr="b_147.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7154" y="23766530"/>
            <a:ext cx="5964868" cy="5964868"/>
          </a:xfrm>
          <a:prstGeom prst="rect">
            <a:avLst/>
          </a:prstGeom>
        </p:spPr>
      </p:pic>
      <p:sp>
        <p:nvSpPr>
          <p:cNvPr id="164" name="Text Placeholder 355"/>
          <p:cNvSpPr txBox="1">
            <a:spLocks/>
          </p:cNvSpPr>
          <p:nvPr/>
        </p:nvSpPr>
        <p:spPr>
          <a:xfrm>
            <a:off x="971184" y="19651152"/>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Dataset Overview</a:t>
            </a:r>
            <a:endParaRPr lang="en-US" dirty="0"/>
          </a:p>
        </p:txBody>
      </p:sp>
      <p:sp>
        <p:nvSpPr>
          <p:cNvPr id="167" name="Text Placeholder 351"/>
          <p:cNvSpPr txBox="1">
            <a:spLocks/>
          </p:cNvSpPr>
          <p:nvPr/>
        </p:nvSpPr>
        <p:spPr>
          <a:xfrm>
            <a:off x="971184" y="39591757"/>
            <a:ext cx="13591277" cy="27740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a:t>Provides coarse grained labeling compared to exact alphabet labeling</a:t>
            </a:r>
          </a:p>
          <a:p>
            <a:pPr marL="1828725" lvl="1" indent="-342900">
              <a:lnSpc>
                <a:spcPct val="120000"/>
              </a:lnSpc>
              <a:buFont typeface="Arial"/>
              <a:buChar char="•"/>
            </a:pPr>
            <a:r>
              <a:rPr lang="en-US" sz="2800" dirty="0" smtClean="0"/>
              <a:t>Letters on the left side of and including T, G, B – Left (L)</a:t>
            </a:r>
          </a:p>
          <a:p>
            <a:pPr marL="1828725" lvl="1" indent="-342900">
              <a:lnSpc>
                <a:spcPct val="120000"/>
              </a:lnSpc>
              <a:buFont typeface="Arial"/>
              <a:buChar char="•"/>
            </a:pPr>
            <a:r>
              <a:rPr lang="en-US" sz="2800" dirty="0" smtClean="0"/>
              <a:t>Letter in the top row – Up (U)</a:t>
            </a:r>
          </a:p>
          <a:p>
            <a:pPr marL="1828725" lvl="1" indent="-342900">
              <a:lnSpc>
                <a:spcPct val="120000"/>
              </a:lnSpc>
              <a:buFont typeface="Arial"/>
              <a:buChar char="•"/>
            </a:pPr>
            <a:r>
              <a:rPr lang="en-US" sz="2800" dirty="0" smtClean="0"/>
              <a:t>Adjacent keys grouped into triples</a:t>
            </a:r>
          </a:p>
        </p:txBody>
      </p:sp>
      <p:sp>
        <p:nvSpPr>
          <p:cNvPr id="168" name="Text Placeholder 355"/>
          <p:cNvSpPr txBox="1">
            <a:spLocks/>
          </p:cNvSpPr>
          <p:nvPr/>
        </p:nvSpPr>
        <p:spPr>
          <a:xfrm>
            <a:off x="989336" y="38908555"/>
            <a:ext cx="13573125"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Left(L)/Right(R), Up(U)/Down(D) and Triads</a:t>
            </a:r>
            <a:endParaRPr lang="en-US" dirty="0"/>
          </a:p>
        </p:txBody>
      </p:sp>
      <p:sp>
        <p:nvSpPr>
          <p:cNvPr id="169" name="Text Placeholder 351"/>
          <p:cNvSpPr txBox="1">
            <a:spLocks/>
          </p:cNvSpPr>
          <p:nvPr/>
        </p:nvSpPr>
        <p:spPr>
          <a:xfrm>
            <a:off x="942077" y="30059270"/>
            <a:ext cx="13591277" cy="21708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Sample vibration signal for the word “juice”</a:t>
            </a:r>
          </a:p>
          <a:p>
            <a:pPr marL="1828725" lvl="1" indent="-342900">
              <a:lnSpc>
                <a:spcPct val="120000"/>
              </a:lnSpc>
              <a:buFont typeface="Arial"/>
              <a:buChar char="•"/>
            </a:pPr>
            <a:r>
              <a:rPr lang="en-US" sz="2800" dirty="0" smtClean="0"/>
              <a:t>Shows distinct peaks for each letter</a:t>
            </a:r>
          </a:p>
          <a:p>
            <a:pPr marL="1828725" lvl="1" indent="-342900">
              <a:lnSpc>
                <a:spcPct val="120000"/>
              </a:lnSpc>
              <a:buFont typeface="Arial"/>
              <a:buChar char="•"/>
            </a:pPr>
            <a:r>
              <a:rPr lang="en-US" sz="2800" dirty="0" smtClean="0"/>
              <a:t>Clipper module removes the beginning and ending noise</a:t>
            </a:r>
          </a:p>
        </p:txBody>
      </p:sp>
      <p:sp>
        <p:nvSpPr>
          <p:cNvPr id="171" name="Text Placeholder 358"/>
          <p:cNvSpPr txBox="1">
            <a:spLocks/>
          </p:cNvSpPr>
          <p:nvPr/>
        </p:nvSpPr>
        <p:spPr>
          <a:xfrm>
            <a:off x="15238762" y="21574510"/>
            <a:ext cx="13571534" cy="563228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lnSpc>
                <a:spcPct val="120000"/>
              </a:lnSpc>
              <a:buFont typeface="Arial"/>
              <a:buChar char="•"/>
            </a:pPr>
            <a:r>
              <a:rPr lang="en-US" sz="2800" dirty="0" smtClean="0"/>
              <a:t>SignalBreaker module breaks the word signal into individual letters</a:t>
            </a:r>
          </a:p>
          <a:p>
            <a:pPr marL="342900" indent="-342900">
              <a:lnSpc>
                <a:spcPct val="120000"/>
              </a:lnSpc>
              <a:buFont typeface="Arial"/>
              <a:buChar char="•"/>
            </a:pPr>
            <a:r>
              <a:rPr lang="en-US" sz="2800" dirty="0" smtClean="0"/>
              <a:t>Predictions made by the classifier are matched against a dictionary</a:t>
            </a:r>
          </a:p>
          <a:p>
            <a:pPr marL="1828725" lvl="1" indent="-342900">
              <a:lnSpc>
                <a:spcPct val="120000"/>
              </a:lnSpc>
              <a:buFont typeface="Arial"/>
              <a:buChar char="•"/>
            </a:pPr>
            <a:r>
              <a:rPr lang="en-US" sz="2800" dirty="0" smtClean="0"/>
              <a:t>Used Harvard sentences as the candidate dictionary</a:t>
            </a:r>
          </a:p>
          <a:p>
            <a:pPr marL="1828725" lvl="1" indent="-342900">
              <a:lnSpc>
                <a:spcPct val="120000"/>
              </a:lnSpc>
              <a:buFont typeface="Arial"/>
              <a:buChar char="•"/>
            </a:pPr>
            <a:r>
              <a:rPr lang="en-US" sz="2800" dirty="0" smtClean="0"/>
              <a:t>Labeled dictionary using L/R and U/D labels</a:t>
            </a:r>
          </a:p>
          <a:p>
            <a:pPr marL="1828725" lvl="1" indent="-342900">
              <a:lnSpc>
                <a:spcPct val="120000"/>
              </a:lnSpc>
              <a:buFont typeface="Arial"/>
              <a:buChar char="•"/>
            </a:pPr>
            <a:r>
              <a:rPr lang="en-US" sz="2800" dirty="0" smtClean="0"/>
              <a:t>Each n-letter word gets 2n-labels</a:t>
            </a:r>
          </a:p>
          <a:p>
            <a:pPr marL="1828725" lvl="1" indent="-342900">
              <a:lnSpc>
                <a:spcPct val="120000"/>
              </a:lnSpc>
              <a:buFont typeface="Arial"/>
              <a:buChar char="•"/>
            </a:pPr>
            <a:r>
              <a:rPr lang="en-US" sz="2800" dirty="0" smtClean="0"/>
              <a:t>Hamming distance with each dictionary word is computed</a:t>
            </a:r>
          </a:p>
          <a:p>
            <a:pPr marL="1828725" lvl="1" indent="-342900">
              <a:lnSpc>
                <a:spcPct val="120000"/>
              </a:lnSpc>
              <a:buFont typeface="Arial"/>
              <a:buChar char="•"/>
            </a:pPr>
            <a:r>
              <a:rPr lang="en-US" sz="2800" dirty="0" smtClean="0"/>
              <a:t>Output dictionary words with lowest Hamming distance</a:t>
            </a:r>
          </a:p>
          <a:p>
            <a:pPr marL="1828725" lvl="1" indent="-342900">
              <a:buFont typeface="Arial"/>
              <a:buChar char="•"/>
            </a:pPr>
            <a:endParaRPr lang="en-US" sz="2800" dirty="0" smtClean="0"/>
          </a:p>
          <a:p>
            <a:pPr marL="342900" indent="-342900">
              <a:buFont typeface="Arial"/>
              <a:buChar char="•"/>
            </a:pPr>
            <a:r>
              <a:rPr lang="en-US" sz="2800" dirty="0" smtClean="0"/>
              <a:t>Example</a:t>
            </a:r>
          </a:p>
        </p:txBody>
      </p:sp>
      <p:sp>
        <p:nvSpPr>
          <p:cNvPr id="173" name="Text Placeholder 361"/>
          <p:cNvSpPr>
            <a:spLocks noGrp="1"/>
          </p:cNvSpPr>
          <p:nvPr>
            <p:ph type="body" sz="quarter" idx="26"/>
          </p:nvPr>
        </p:nvSpPr>
        <p:spPr>
          <a:xfrm>
            <a:off x="29400775" y="18457969"/>
            <a:ext cx="13576029" cy="4195999"/>
          </a:xfrm>
        </p:spPr>
        <p:txBody>
          <a:bodyPr/>
          <a:lstStyle/>
          <a:p>
            <a:pPr marL="457200" indent="-457200">
              <a:lnSpc>
                <a:spcPct val="120000"/>
              </a:lnSpc>
              <a:buFont typeface="Arial"/>
              <a:buChar char="•"/>
            </a:pPr>
            <a:r>
              <a:rPr lang="en-US" sz="2800" dirty="0" smtClean="0"/>
              <a:t>Data set = Training set (66%) TR + Test set (33%) TE </a:t>
            </a:r>
          </a:p>
          <a:p>
            <a:pPr marL="1943025" lvl="1" indent="-457200">
              <a:lnSpc>
                <a:spcPct val="120000"/>
              </a:lnSpc>
              <a:buFont typeface="Arial"/>
              <a:buChar char="•"/>
            </a:pPr>
            <a:r>
              <a:rPr lang="en-US" sz="2800" dirty="0" smtClean="0"/>
              <a:t>Prediction model built using TR</a:t>
            </a:r>
          </a:p>
          <a:p>
            <a:pPr marL="1943025" lvl="1" indent="-457200">
              <a:lnSpc>
                <a:spcPct val="120000"/>
              </a:lnSpc>
              <a:buFont typeface="Arial"/>
              <a:buChar char="•"/>
            </a:pPr>
            <a:endParaRPr lang="en-US" sz="1000" dirty="0" smtClean="0"/>
          </a:p>
          <a:p>
            <a:pPr marL="457200" indent="-457200">
              <a:lnSpc>
                <a:spcPct val="120000"/>
              </a:lnSpc>
              <a:buFont typeface="Arial"/>
              <a:buChar char="•"/>
            </a:pPr>
            <a:r>
              <a:rPr lang="en-US" sz="2800" dirty="0" smtClean="0"/>
              <a:t>Experiment 1: 72 sets of Harvard sentences (4490 words)</a:t>
            </a:r>
          </a:p>
          <a:p>
            <a:pPr marL="1943025" lvl="1" indent="-457200">
              <a:lnSpc>
                <a:spcPct val="120000"/>
              </a:lnSpc>
              <a:buFont typeface="Arial"/>
              <a:buChar char="•"/>
            </a:pPr>
            <a:r>
              <a:rPr lang="en-US" sz="2800" dirty="0" smtClean="0"/>
              <a:t>Represents words using individual letter signals from TE</a:t>
            </a:r>
          </a:p>
          <a:p>
            <a:pPr marL="1943025" lvl="1" indent="-457200">
              <a:lnSpc>
                <a:spcPct val="120000"/>
              </a:lnSpc>
              <a:buFont typeface="Arial"/>
              <a:buChar char="•"/>
            </a:pPr>
            <a:r>
              <a:rPr lang="en-US" sz="2800" dirty="0" smtClean="0"/>
              <a:t>Among 4490 words</a:t>
            </a:r>
          </a:p>
          <a:p>
            <a:pPr marL="2514497" lvl="2" indent="-457200">
              <a:lnSpc>
                <a:spcPct val="120000"/>
              </a:lnSpc>
              <a:buFont typeface="Arial"/>
              <a:buChar char="•"/>
            </a:pPr>
            <a:r>
              <a:rPr lang="en-US" sz="2800" dirty="0" smtClean="0"/>
              <a:t>85.67% have less than 5 labeling errors</a:t>
            </a:r>
            <a:endParaRPr lang="en-US" sz="2800" dirty="0"/>
          </a:p>
        </p:txBody>
      </p:sp>
      <p:sp>
        <p:nvSpPr>
          <p:cNvPr id="174" name="Text Placeholder 361"/>
          <p:cNvSpPr>
            <a:spLocks noGrp="1"/>
          </p:cNvSpPr>
          <p:nvPr>
            <p:ph type="body" sz="quarter" idx="26"/>
          </p:nvPr>
        </p:nvSpPr>
        <p:spPr>
          <a:xfrm>
            <a:off x="29400775" y="28394856"/>
            <a:ext cx="13576029" cy="2170828"/>
          </a:xfrm>
        </p:spPr>
        <p:txBody>
          <a:bodyPr/>
          <a:lstStyle/>
          <a:p>
            <a:pPr marL="457200" indent="-457200">
              <a:lnSpc>
                <a:spcPct val="120000"/>
              </a:lnSpc>
              <a:buFont typeface="Arial"/>
              <a:buChar char="•"/>
            </a:pPr>
            <a:r>
              <a:rPr lang="en-US" sz="2800" dirty="0" smtClean="0"/>
              <a:t>Experiment 2: New York Times article (138 dictionary words + 257 new words)</a:t>
            </a:r>
          </a:p>
          <a:p>
            <a:pPr marL="1943025" lvl="1" indent="-457200">
              <a:lnSpc>
                <a:spcPct val="120000"/>
              </a:lnSpc>
              <a:buFont typeface="Arial"/>
              <a:buChar char="•"/>
            </a:pPr>
            <a:r>
              <a:rPr lang="en-US" sz="2800" dirty="0" smtClean="0"/>
              <a:t>121 out of 138 dictionary words have less than 5 labeling errors</a:t>
            </a:r>
          </a:p>
          <a:p>
            <a:pPr marL="1943025" lvl="1" indent="-457200">
              <a:lnSpc>
                <a:spcPct val="120000"/>
              </a:lnSpc>
              <a:buFont typeface="Arial"/>
              <a:buChar char="•"/>
            </a:pPr>
            <a:r>
              <a:rPr lang="en-US" sz="2800" dirty="0" smtClean="0"/>
              <a:t>This demonstrates practical applications of EavesDroid</a:t>
            </a:r>
            <a:endParaRPr lang="en-US" sz="2800" dirty="0"/>
          </a:p>
        </p:txBody>
      </p:sp>
      <p:sp>
        <p:nvSpPr>
          <p:cNvPr id="175" name="Text Placeholder 364"/>
          <p:cNvSpPr>
            <a:spLocks noGrp="1"/>
          </p:cNvSpPr>
          <p:nvPr>
            <p:ph type="body" sz="quarter" idx="29"/>
          </p:nvPr>
        </p:nvSpPr>
        <p:spPr>
          <a:xfrm>
            <a:off x="29405807" y="39164623"/>
            <a:ext cx="13576029" cy="754045"/>
          </a:xfrm>
        </p:spPr>
        <p:txBody>
          <a:bodyPr/>
          <a:lstStyle/>
          <a:p>
            <a:r>
              <a:rPr lang="en-US" dirty="0" smtClean="0"/>
              <a:t>Conclusion</a:t>
            </a:r>
            <a:endParaRPr lang="en-US" dirty="0"/>
          </a:p>
        </p:txBody>
      </p:sp>
      <p:sp>
        <p:nvSpPr>
          <p:cNvPr id="176" name="Text Placeholder 365"/>
          <p:cNvSpPr>
            <a:spLocks noGrp="1"/>
          </p:cNvSpPr>
          <p:nvPr>
            <p:ph type="body" sz="quarter" idx="30"/>
          </p:nvPr>
        </p:nvSpPr>
        <p:spPr>
          <a:xfrm>
            <a:off x="29390710" y="39847477"/>
            <a:ext cx="13581061" cy="1998473"/>
          </a:xfrm>
        </p:spPr>
        <p:txBody>
          <a:bodyPr/>
          <a:lstStyle/>
          <a:p>
            <a:pPr marL="457200" indent="-457200">
              <a:lnSpc>
                <a:spcPct val="120000"/>
              </a:lnSpc>
              <a:buFont typeface="Arial"/>
              <a:buChar char="•"/>
            </a:pPr>
            <a:r>
              <a:rPr lang="en-US" sz="2800" dirty="0" smtClean="0"/>
              <a:t>Provide a simple model based on AdaBoost + </a:t>
            </a:r>
            <a:r>
              <a:rPr lang="en-US" sz="2800" dirty="0"/>
              <a:t>Decision </a:t>
            </a:r>
            <a:r>
              <a:rPr lang="en-US" sz="2800" dirty="0" smtClean="0"/>
              <a:t>Stump and achieve comparable accuracies to a Neural Network based model used by Marquardt </a:t>
            </a:r>
            <a:r>
              <a:rPr lang="en-US" sz="2800" i="1" dirty="0" smtClean="0"/>
              <a:t>et. al</a:t>
            </a:r>
            <a:endParaRPr lang="en-US" sz="2800" dirty="0" smtClean="0"/>
          </a:p>
        </p:txBody>
      </p:sp>
      <p:pic>
        <p:nvPicPr>
          <p:cNvPr id="373" name="Picture 372" descr="princeton-300x28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336" y="1072986"/>
            <a:ext cx="3810000" cy="3556000"/>
          </a:xfrm>
          <a:prstGeom prst="rect">
            <a:avLst/>
          </a:prstGeom>
        </p:spPr>
      </p:pic>
      <p:pic>
        <p:nvPicPr>
          <p:cNvPr id="180" name="Picture 179" descr="princeton-300x28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1836" y="1146646"/>
            <a:ext cx="3810000" cy="3556000"/>
          </a:xfrm>
          <a:prstGeom prst="rect">
            <a:avLst/>
          </a:prstGeom>
        </p:spPr>
      </p:pic>
    </p:spTree>
    <p:extLst>
      <p:ext uri="{BB962C8B-B14F-4D97-AF65-F5344CB8AC3E}">
        <p14:creationId xmlns:p14="http://schemas.microsoft.com/office/powerpoint/2010/main" val="38653989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48x48-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Custom 1">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338</TotalTime>
  <Words>929</Words>
  <Application>Microsoft Macintosh PowerPoint</Application>
  <PresentationFormat>Custom</PresentationFormat>
  <Paragraphs>184</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PosterPresentations.com-48x48-Template</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Yi-Hsien Lin</cp:lastModifiedBy>
  <cp:revision>55</cp:revision>
  <dcterms:created xsi:type="dcterms:W3CDTF">2012-02-09T20:53:12Z</dcterms:created>
  <dcterms:modified xsi:type="dcterms:W3CDTF">2014-05-12T11:13:47Z</dcterms:modified>
</cp:coreProperties>
</file>