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70" r:id="rId9"/>
    <p:sldId id="269" r:id="rId10"/>
    <p:sldId id="264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EF152-B833-30CD-3F5D-17DA39EA52B6}" v="830" dt="2023-09-06T05:52:23.037"/>
    <p1510:client id="{A8D6C16F-61EB-4256-84B3-DB324C215E4B}" v="97" dt="2023-10-11T07:39:11.244"/>
    <p1510:client id="{AF963534-37F4-0AFF-9920-4E53EBB2CAFA}" v="17" dt="2023-09-06T05:57:34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T2021024 Krutik Patel" userId="S::krutik.patel@iiitb.ac.in::a85e5560-ebc8-4c78-958c-7b2113fb3312" providerId="AD" clId="Web-{A8D6C16F-61EB-4256-84B3-DB324C215E4B}"/>
    <pc:docChg chg="delSld modSld sldOrd">
      <pc:chgData name="IMT2021024 Krutik Patel" userId="S::krutik.patel@iiitb.ac.in::a85e5560-ebc8-4c78-958c-7b2113fb3312" providerId="AD" clId="Web-{A8D6C16F-61EB-4256-84B3-DB324C215E4B}" dt="2023-10-11T07:39:11.244" v="89"/>
      <pc:docMkLst>
        <pc:docMk/>
      </pc:docMkLst>
      <pc:sldChg chg="modSp">
        <pc:chgData name="IMT2021024 Krutik Patel" userId="S::krutik.patel@iiitb.ac.in::a85e5560-ebc8-4c78-958c-7b2113fb3312" providerId="AD" clId="Web-{A8D6C16F-61EB-4256-84B3-DB324C215E4B}" dt="2023-10-11T07:35:09.316" v="2" actId="20577"/>
        <pc:sldMkLst>
          <pc:docMk/>
          <pc:sldMk cId="0" sldId="256"/>
        </pc:sldMkLst>
        <pc:spChg chg="mod">
          <ac:chgData name="IMT2021024 Krutik Patel" userId="S::krutik.patel@iiitb.ac.in::a85e5560-ebc8-4c78-958c-7b2113fb3312" providerId="AD" clId="Web-{A8D6C16F-61EB-4256-84B3-DB324C215E4B}" dt="2023-10-11T07:35:09.316" v="2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 del">
        <pc:chgData name="IMT2021024 Krutik Patel" userId="S::krutik.patel@iiitb.ac.in::a85e5560-ebc8-4c78-958c-7b2113fb3312" providerId="AD" clId="Web-{A8D6C16F-61EB-4256-84B3-DB324C215E4B}" dt="2023-10-11T07:39:11.244" v="89"/>
        <pc:sldMkLst>
          <pc:docMk/>
          <pc:sldMk cId="0" sldId="263"/>
        </pc:sldMkLst>
        <pc:spChg chg="mod">
          <ac:chgData name="IMT2021024 Krutik Patel" userId="S::krutik.patel@iiitb.ac.in::a85e5560-ebc8-4c78-958c-7b2113fb3312" providerId="AD" clId="Web-{A8D6C16F-61EB-4256-84B3-DB324C215E4B}" dt="2023-10-11T07:39:04.775" v="88" actId="20577"/>
          <ac:spMkLst>
            <pc:docMk/>
            <pc:sldMk cId="0" sldId="263"/>
            <ac:spMk id="189" creationId="{00000000-0000-0000-0000-000000000000}"/>
          </ac:spMkLst>
        </pc:spChg>
      </pc:sldChg>
      <pc:sldChg chg="del">
        <pc:chgData name="IMT2021024 Krutik Patel" userId="S::krutik.patel@iiitb.ac.in::a85e5560-ebc8-4c78-958c-7b2113fb3312" providerId="AD" clId="Web-{A8D6C16F-61EB-4256-84B3-DB324C215E4B}" dt="2023-10-11T07:36:33.412" v="3"/>
        <pc:sldMkLst>
          <pc:docMk/>
          <pc:sldMk cId="3004600613" sldId="266"/>
        </pc:sldMkLst>
      </pc:sldChg>
      <pc:sldChg chg="del">
        <pc:chgData name="IMT2021024 Krutik Patel" userId="S::krutik.patel@iiitb.ac.in::a85e5560-ebc8-4c78-958c-7b2113fb3312" providerId="AD" clId="Web-{A8D6C16F-61EB-4256-84B3-DB324C215E4B}" dt="2023-10-11T07:36:37.521" v="4"/>
        <pc:sldMkLst>
          <pc:docMk/>
          <pc:sldMk cId="3256797199" sldId="267"/>
        </pc:sldMkLst>
      </pc:sldChg>
      <pc:sldChg chg="del">
        <pc:chgData name="IMT2021024 Krutik Patel" userId="S::krutik.patel@iiitb.ac.in::a85e5560-ebc8-4c78-958c-7b2113fb3312" providerId="AD" clId="Web-{A8D6C16F-61EB-4256-84B3-DB324C215E4B}" dt="2023-10-11T07:36:40.568" v="5"/>
        <pc:sldMkLst>
          <pc:docMk/>
          <pc:sldMk cId="3437533936" sldId="268"/>
        </pc:sldMkLst>
      </pc:sldChg>
      <pc:sldChg chg="modSp">
        <pc:chgData name="IMT2021024 Krutik Patel" userId="S::krutik.patel@iiitb.ac.in::a85e5560-ebc8-4c78-958c-7b2113fb3312" providerId="AD" clId="Web-{A8D6C16F-61EB-4256-84B3-DB324C215E4B}" dt="2023-10-11T07:38:50.134" v="85" actId="20577"/>
        <pc:sldMkLst>
          <pc:docMk/>
          <pc:sldMk cId="3700860908" sldId="269"/>
        </pc:sldMkLst>
        <pc:spChg chg="mod">
          <ac:chgData name="IMT2021024 Krutik Patel" userId="S::krutik.patel@iiitb.ac.in::a85e5560-ebc8-4c78-958c-7b2113fb3312" providerId="AD" clId="Web-{A8D6C16F-61EB-4256-84B3-DB324C215E4B}" dt="2023-10-11T07:38:31.321" v="75" actId="20577"/>
          <ac:spMkLst>
            <pc:docMk/>
            <pc:sldMk cId="3700860908" sldId="269"/>
            <ac:spMk id="2" creationId="{61738ED8-D9C7-DC14-A0A0-0432CF110A1D}"/>
          </ac:spMkLst>
        </pc:spChg>
        <pc:spChg chg="mod">
          <ac:chgData name="IMT2021024 Krutik Patel" userId="S::krutik.patel@iiitb.ac.in::a85e5560-ebc8-4c78-958c-7b2113fb3312" providerId="AD" clId="Web-{A8D6C16F-61EB-4256-84B3-DB324C215E4B}" dt="2023-10-11T07:38:50.134" v="85" actId="20577"/>
          <ac:spMkLst>
            <pc:docMk/>
            <pc:sldMk cId="3700860908" sldId="269"/>
            <ac:spMk id="3" creationId="{EE55CBF5-F991-3181-0B00-5149A5903053}"/>
          </ac:spMkLst>
        </pc:spChg>
      </pc:sldChg>
      <pc:sldChg chg="ord">
        <pc:chgData name="IMT2021024 Krutik Patel" userId="S::krutik.patel@iiitb.ac.in::a85e5560-ebc8-4c78-958c-7b2113fb3312" providerId="AD" clId="Web-{A8D6C16F-61EB-4256-84B3-DB324C215E4B}" dt="2023-10-11T07:36:53.897" v="6"/>
        <pc:sldMkLst>
          <pc:docMk/>
          <pc:sldMk cId="3833251359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074efdf7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074efdf7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57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heart of the knowledge graph is a knowledge model: a collection of interlinked descriptions of concepts, entities, relationships and events. Knowledge graphs put data in context via linking and semantic metadata and this way provide a framework for data integration, unification, analytics and sharing.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074efdf7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074efdf7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It is however hard to train KG embeddings from graphs with millions of nodes and billions of edges.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vertices of the knowledge graph are often called </a:t>
            </a:r>
            <a:r>
              <a:rPr lang="en" sz="1500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entities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the directed edges are often called </a:t>
            </a:r>
            <a:r>
              <a:rPr lang="en" sz="1500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triplets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are represented as a (</a:t>
            </a:r>
            <a:r>
              <a:rPr lang="en" sz="1500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h, r, t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tuple, where </a:t>
            </a:r>
            <a:r>
              <a:rPr lang="en" sz="1500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head entity, </a:t>
            </a:r>
            <a:r>
              <a:rPr lang="en" sz="1500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tail entity, and </a:t>
            </a:r>
            <a:r>
              <a:rPr lang="en" sz="1500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relation associating the head with the tail entities.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074efdf7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074efdf7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074efdf7a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074efdf7a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074efdf7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074efdf7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07f164bd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07f164bd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40950" y="1912788"/>
            <a:ext cx="4848300" cy="157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dirty="0" err="1"/>
              <a:t>Eduembed</a:t>
            </a:r>
            <a:r>
              <a:rPr lang="en" sz="2500" dirty="0"/>
              <a:t> :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dirty="0"/>
              <a:t>Embedding for Education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 dirty="0"/>
              <a:t>Project Review - 2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6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748950" y="3935675"/>
            <a:ext cx="29592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00" b="1" dirty="0"/>
              <a:t>By:</a:t>
            </a:r>
            <a:endParaRPr sz="1600" b="1" dirty="0"/>
          </a:p>
          <a:p>
            <a:pPr marL="0" indent="0">
              <a:lnSpc>
                <a:spcPct val="80000"/>
              </a:lnSpc>
              <a:buSzPts val="770"/>
            </a:pPr>
            <a:r>
              <a:rPr lang="en" sz="1600" dirty="0"/>
              <a:t>Krutik Patel (IMT2021024)</a:t>
            </a:r>
            <a:endParaRPr sz="16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lang="en" sz="1210"/>
          </a:p>
        </p:txBody>
      </p:sp>
      <p:sp>
        <p:nvSpPr>
          <p:cNvPr id="136" name="Google Shape;136;p13"/>
          <p:cNvSpPr txBox="1"/>
          <p:nvPr/>
        </p:nvSpPr>
        <p:spPr>
          <a:xfrm>
            <a:off x="534875" y="3935675"/>
            <a:ext cx="3294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 Supervision Of: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Prof. Srinath Srinivas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Anurag Mohanty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600" y="0"/>
            <a:ext cx="1980400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575" y="25"/>
            <a:ext cx="1923086" cy="14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/>
          <p:nvPr/>
        </p:nvSpPr>
        <p:spPr>
          <a:xfrm>
            <a:off x="3574025" y="2843675"/>
            <a:ext cx="55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body" idx="1"/>
          </p:nvPr>
        </p:nvSpPr>
        <p:spPr>
          <a:xfrm>
            <a:off x="170925" y="233100"/>
            <a:ext cx="8857500" cy="4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THANK YOU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Project</a:t>
            </a:r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622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7500">
              <a:buSzPts val="1400"/>
            </a:pPr>
            <a:r>
              <a:rPr lang="en" sz="1400" dirty="0"/>
              <a:t>Generating custom embeddings for Education/ Academic domain. 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Data gathered from online educational platform (Lecture transcript and its metadata).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Data preprocess and extract features/probability score using LDA, TF-IDF, etc.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Using knowledge graphs to represent linguistic context in the form of embeddings.</a:t>
            </a:r>
            <a:endParaRPr dirty="0"/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52821"/>
          <a:stretch/>
        </p:blipFill>
        <p:spPr>
          <a:xfrm>
            <a:off x="1376375" y="2827350"/>
            <a:ext cx="7464350" cy="209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 Embeddings</a:t>
            </a: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KG represent diverse types of information in the form of different types of entities connected via different types of relations.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Information extracted from KGs in the form of embeddings is used to improve search, recommend products, and infer missing domain specific context.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Popular KGE models are TransE, TransH, etc. which define different score functions to learn entity and relation embeddings.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Input data for KGE is in the form of triplets (head, relation, tail).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TransE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988" y="1806013"/>
            <a:ext cx="5767550" cy="26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5" y="1806025"/>
            <a:ext cx="3105366" cy="26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7975" y="1118525"/>
            <a:ext cx="2668897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9B76-D6D7-A0A9-CFBA-52159BFF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968" y="430860"/>
            <a:ext cx="7038900" cy="914100"/>
          </a:xfrm>
        </p:spPr>
        <p:txBody>
          <a:bodyPr/>
          <a:lstStyle/>
          <a:p>
            <a:r>
              <a:rPr lang="en-US" dirty="0" err="1"/>
              <a:t>TransH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657F-6DD6-7721-352C-FBBC8721C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2A82B469-5C16-10DE-067A-4AFEC5DB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38" y="1455155"/>
            <a:ext cx="3630351" cy="31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Triplets for Knowledge Graph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3FD443F6-CD38-FA01-3A42-E0E5221B9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11" y="1310899"/>
            <a:ext cx="4667491" cy="33391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Generation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400" dirty="0"/>
              <a:t>Generated Embeddings for Entities and  Relations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indent="0">
              <a:lnSpc>
                <a:spcPct val="100000"/>
              </a:lnSpc>
              <a:buNone/>
            </a:pPr>
            <a:r>
              <a:rPr lang="en" sz="1400" dirty="0"/>
              <a:t>Currently we have 2000+ unique entities 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And 4 relations</a:t>
            </a:r>
            <a:endParaRPr sz="1400" dirty="0"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650" y="1567550"/>
            <a:ext cx="2398750" cy="15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00" y="3532050"/>
            <a:ext cx="8690801" cy="10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F78A-7F7E-4641-FDD9-513280BC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5: Visualization using Neo4j Graph 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C4B7-BA72-B54C-3117-67D50B62E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E11B9-9068-5196-132A-44AA26CC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11" y="1598356"/>
            <a:ext cx="4009180" cy="28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5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8ED8-D9C7-DC14-A0A0-0432CF11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6, 7: Data cleaning to improve scores, used GPT3.5 to generate concept-vocab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5CBF5-F991-3181-0B00-5149A5903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Performed data cleaning to get better scores. </a:t>
            </a:r>
          </a:p>
          <a:p>
            <a:pPr>
              <a:lnSpc>
                <a:spcPct val="114999"/>
              </a:lnSpc>
            </a:pPr>
            <a:r>
              <a:rPr lang="en-US" dirty="0"/>
              <a:t>Used OpenAI API to get more concept-vocab from the text.</a:t>
            </a:r>
          </a:p>
          <a:p>
            <a:pPr>
              <a:lnSpc>
                <a:spcPct val="114999"/>
              </a:lnSpc>
            </a:pPr>
            <a:r>
              <a:rPr lang="en-US" dirty="0"/>
              <a:t>Better Results with more concept-vocab!!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 marL="146050" indent="0">
              <a:lnSpc>
                <a:spcPct val="114999"/>
              </a:lnSpc>
              <a:buNone/>
            </a:pPr>
            <a:r>
              <a:rPr lang="en-US" dirty="0"/>
              <a:t>                              After                                                                                                                                        Before</a:t>
            </a:r>
          </a:p>
        </p:txBody>
      </p:sp>
      <p:pic>
        <p:nvPicPr>
          <p:cNvPr id="5" name="Picture 4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BA1FA0D0-BF72-6977-F59A-E5A0B45C9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191" y="2813245"/>
            <a:ext cx="3321934" cy="1716199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129C6825-E004-25A6-521F-D73F9549E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2" y="2810850"/>
            <a:ext cx="5434313" cy="17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6090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Focus</vt:lpstr>
      <vt:lpstr>Eduembed : Embedding for Education Project Review - 2 </vt:lpstr>
      <vt:lpstr>About Project</vt:lpstr>
      <vt:lpstr>Knowledge Graph Embeddings</vt:lpstr>
      <vt:lpstr>TransE</vt:lpstr>
      <vt:lpstr>TransH</vt:lpstr>
      <vt:lpstr>Triplets for Knowledge Graph</vt:lpstr>
      <vt:lpstr>Embedding Generation</vt:lpstr>
      <vt:lpstr>Week 5: Visualization using Neo4j Graph DB</vt:lpstr>
      <vt:lpstr>Week 6, 7: Data cleaning to improve scores, used GPT3.5 to generate concept-vocab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Eduembed : Embedding for Education Project Review - 1 </dc:title>
  <cp:revision>203</cp:revision>
  <dcterms:modified xsi:type="dcterms:W3CDTF">2023-10-11T07:39:14Z</dcterms:modified>
</cp:coreProperties>
</file>