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71" r:id="rId8"/>
    <p:sldId id="272" r:id="rId9"/>
    <p:sldId id="267" r:id="rId10"/>
    <p:sldId id="260" r:id="rId11"/>
    <p:sldId id="261" r:id="rId12"/>
    <p:sldId id="262" r:id="rId13"/>
    <p:sldId id="263"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621709-C774-C894-75B6-6BE2E79FD312}" v="687" dt="2024-03-06T05:14:37.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F7C8-EB44-C58C-E45D-1E32259F08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E8F499-0953-2DF7-BEE3-65B5CF21F5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2001D1-2ADD-2C84-7FC3-BD4C3B893341}"/>
              </a:ext>
            </a:extLst>
          </p:cNvPr>
          <p:cNvSpPr>
            <a:spLocks noGrp="1"/>
          </p:cNvSpPr>
          <p:nvPr>
            <p:ph type="dt" sz="half" idx="10"/>
          </p:nvPr>
        </p:nvSpPr>
        <p:spPr/>
        <p:txBody>
          <a:bodyPr/>
          <a:lstStyle/>
          <a:p>
            <a:fld id="{BEF11ADC-C78B-4BBB-B71D-2697D491AE6E}" type="datetimeFigureOut">
              <a:rPr lang="en-US" smtClean="0"/>
              <a:t>3/5/2024</a:t>
            </a:fld>
            <a:endParaRPr lang="en-US"/>
          </a:p>
        </p:txBody>
      </p:sp>
      <p:sp>
        <p:nvSpPr>
          <p:cNvPr id="5" name="Footer Placeholder 4">
            <a:extLst>
              <a:ext uri="{FF2B5EF4-FFF2-40B4-BE49-F238E27FC236}">
                <a16:creationId xmlns:a16="http://schemas.microsoft.com/office/drawing/2014/main" id="{4DD62CF0-04F2-847C-888E-D9D72278E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8D55C-1F72-4974-6EFB-EEC2F0BF075B}"/>
              </a:ext>
            </a:extLst>
          </p:cNvPr>
          <p:cNvSpPr>
            <a:spLocks noGrp="1"/>
          </p:cNvSpPr>
          <p:nvPr>
            <p:ph type="sldNum" sz="quarter" idx="12"/>
          </p:nvPr>
        </p:nvSpPr>
        <p:spPr/>
        <p:txBody>
          <a:bodyPr/>
          <a:lstStyle/>
          <a:p>
            <a:fld id="{E062F80C-0A51-42D1-94B6-02ABD6363583}" type="slidenum">
              <a:rPr lang="en-US" smtClean="0"/>
              <a:t>‹#›</a:t>
            </a:fld>
            <a:endParaRPr lang="en-US"/>
          </a:p>
        </p:txBody>
      </p:sp>
    </p:spTree>
    <p:extLst>
      <p:ext uri="{BB962C8B-B14F-4D97-AF65-F5344CB8AC3E}">
        <p14:creationId xmlns:p14="http://schemas.microsoft.com/office/powerpoint/2010/main" val="399522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D0897-7B3F-BB30-E968-0AB503E1BE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092BD-C7FC-BB1B-721E-A451A47F91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5F5EB-58BA-5239-8D2B-1303FB2D9470}"/>
              </a:ext>
            </a:extLst>
          </p:cNvPr>
          <p:cNvSpPr>
            <a:spLocks noGrp="1"/>
          </p:cNvSpPr>
          <p:nvPr>
            <p:ph type="dt" sz="half" idx="10"/>
          </p:nvPr>
        </p:nvSpPr>
        <p:spPr/>
        <p:txBody>
          <a:bodyPr/>
          <a:lstStyle/>
          <a:p>
            <a:fld id="{BEF11ADC-C78B-4BBB-B71D-2697D491AE6E}" type="datetimeFigureOut">
              <a:rPr lang="en-US" smtClean="0"/>
              <a:t>3/5/2024</a:t>
            </a:fld>
            <a:endParaRPr lang="en-US"/>
          </a:p>
        </p:txBody>
      </p:sp>
      <p:sp>
        <p:nvSpPr>
          <p:cNvPr id="5" name="Footer Placeholder 4">
            <a:extLst>
              <a:ext uri="{FF2B5EF4-FFF2-40B4-BE49-F238E27FC236}">
                <a16:creationId xmlns:a16="http://schemas.microsoft.com/office/drawing/2014/main" id="{1DA6FB4D-91CC-D332-76D6-7726221E1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C21A1D-8F54-E7B7-757E-7E529C58D86A}"/>
              </a:ext>
            </a:extLst>
          </p:cNvPr>
          <p:cNvSpPr>
            <a:spLocks noGrp="1"/>
          </p:cNvSpPr>
          <p:nvPr>
            <p:ph type="sldNum" sz="quarter" idx="12"/>
          </p:nvPr>
        </p:nvSpPr>
        <p:spPr/>
        <p:txBody>
          <a:bodyPr/>
          <a:lstStyle/>
          <a:p>
            <a:fld id="{E062F80C-0A51-42D1-94B6-02ABD6363583}" type="slidenum">
              <a:rPr lang="en-US" smtClean="0"/>
              <a:t>‹#›</a:t>
            </a:fld>
            <a:endParaRPr lang="en-US"/>
          </a:p>
        </p:txBody>
      </p:sp>
    </p:spTree>
    <p:extLst>
      <p:ext uri="{BB962C8B-B14F-4D97-AF65-F5344CB8AC3E}">
        <p14:creationId xmlns:p14="http://schemas.microsoft.com/office/powerpoint/2010/main" val="172045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25ED46-0D82-8BF0-966F-5F2C3DB123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9AF50C-ABB7-932B-B9D6-AF2313A79D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1DFA7-31EE-9934-2A65-6804E6B08662}"/>
              </a:ext>
            </a:extLst>
          </p:cNvPr>
          <p:cNvSpPr>
            <a:spLocks noGrp="1"/>
          </p:cNvSpPr>
          <p:nvPr>
            <p:ph type="dt" sz="half" idx="10"/>
          </p:nvPr>
        </p:nvSpPr>
        <p:spPr/>
        <p:txBody>
          <a:bodyPr/>
          <a:lstStyle/>
          <a:p>
            <a:fld id="{BEF11ADC-C78B-4BBB-B71D-2697D491AE6E}" type="datetimeFigureOut">
              <a:rPr lang="en-US" smtClean="0"/>
              <a:t>3/5/2024</a:t>
            </a:fld>
            <a:endParaRPr lang="en-US"/>
          </a:p>
        </p:txBody>
      </p:sp>
      <p:sp>
        <p:nvSpPr>
          <p:cNvPr id="5" name="Footer Placeholder 4">
            <a:extLst>
              <a:ext uri="{FF2B5EF4-FFF2-40B4-BE49-F238E27FC236}">
                <a16:creationId xmlns:a16="http://schemas.microsoft.com/office/drawing/2014/main" id="{207809DC-EE74-C89D-4A91-B274C52BB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C572F-F9E1-E0DA-C775-B160DA59151C}"/>
              </a:ext>
            </a:extLst>
          </p:cNvPr>
          <p:cNvSpPr>
            <a:spLocks noGrp="1"/>
          </p:cNvSpPr>
          <p:nvPr>
            <p:ph type="sldNum" sz="quarter" idx="12"/>
          </p:nvPr>
        </p:nvSpPr>
        <p:spPr/>
        <p:txBody>
          <a:bodyPr/>
          <a:lstStyle/>
          <a:p>
            <a:fld id="{E062F80C-0A51-42D1-94B6-02ABD6363583}" type="slidenum">
              <a:rPr lang="en-US" smtClean="0"/>
              <a:t>‹#›</a:t>
            </a:fld>
            <a:endParaRPr lang="en-US"/>
          </a:p>
        </p:txBody>
      </p:sp>
    </p:spTree>
    <p:extLst>
      <p:ext uri="{BB962C8B-B14F-4D97-AF65-F5344CB8AC3E}">
        <p14:creationId xmlns:p14="http://schemas.microsoft.com/office/powerpoint/2010/main" val="1782885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47CC-1DB7-C74F-DABD-509C433CAB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5301D2-B17F-65ED-080D-7D35604695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BE5643-4381-7942-90C7-305DE4493833}"/>
              </a:ext>
            </a:extLst>
          </p:cNvPr>
          <p:cNvSpPr>
            <a:spLocks noGrp="1"/>
          </p:cNvSpPr>
          <p:nvPr>
            <p:ph type="dt" sz="half" idx="10"/>
          </p:nvPr>
        </p:nvSpPr>
        <p:spPr/>
        <p:txBody>
          <a:bodyPr/>
          <a:lstStyle/>
          <a:p>
            <a:fld id="{BEF11ADC-C78B-4BBB-B71D-2697D491AE6E}" type="datetimeFigureOut">
              <a:rPr lang="en-US" smtClean="0"/>
              <a:t>3/5/2024</a:t>
            </a:fld>
            <a:endParaRPr lang="en-US"/>
          </a:p>
        </p:txBody>
      </p:sp>
      <p:sp>
        <p:nvSpPr>
          <p:cNvPr id="5" name="Footer Placeholder 4">
            <a:extLst>
              <a:ext uri="{FF2B5EF4-FFF2-40B4-BE49-F238E27FC236}">
                <a16:creationId xmlns:a16="http://schemas.microsoft.com/office/drawing/2014/main" id="{9F335140-A0A3-EA25-8609-FFC9057C1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14EEAB-3D02-62CF-76CB-7143A8FB0099}"/>
              </a:ext>
            </a:extLst>
          </p:cNvPr>
          <p:cNvSpPr>
            <a:spLocks noGrp="1"/>
          </p:cNvSpPr>
          <p:nvPr>
            <p:ph type="sldNum" sz="quarter" idx="12"/>
          </p:nvPr>
        </p:nvSpPr>
        <p:spPr/>
        <p:txBody>
          <a:bodyPr/>
          <a:lstStyle/>
          <a:p>
            <a:fld id="{E062F80C-0A51-42D1-94B6-02ABD6363583}" type="slidenum">
              <a:rPr lang="en-US" smtClean="0"/>
              <a:t>‹#›</a:t>
            </a:fld>
            <a:endParaRPr lang="en-US"/>
          </a:p>
        </p:txBody>
      </p:sp>
    </p:spTree>
    <p:extLst>
      <p:ext uri="{BB962C8B-B14F-4D97-AF65-F5344CB8AC3E}">
        <p14:creationId xmlns:p14="http://schemas.microsoft.com/office/powerpoint/2010/main" val="260193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836E-F329-B542-F470-189E0856B2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79CC8D-8640-C48B-5B9B-1A257D22F3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6FB4A8-096E-7C8E-FD98-A64C6677BA65}"/>
              </a:ext>
            </a:extLst>
          </p:cNvPr>
          <p:cNvSpPr>
            <a:spLocks noGrp="1"/>
          </p:cNvSpPr>
          <p:nvPr>
            <p:ph type="dt" sz="half" idx="10"/>
          </p:nvPr>
        </p:nvSpPr>
        <p:spPr/>
        <p:txBody>
          <a:bodyPr/>
          <a:lstStyle/>
          <a:p>
            <a:fld id="{BEF11ADC-C78B-4BBB-B71D-2697D491AE6E}" type="datetimeFigureOut">
              <a:rPr lang="en-US" smtClean="0"/>
              <a:t>3/5/2024</a:t>
            </a:fld>
            <a:endParaRPr lang="en-US"/>
          </a:p>
        </p:txBody>
      </p:sp>
      <p:sp>
        <p:nvSpPr>
          <p:cNvPr id="5" name="Footer Placeholder 4">
            <a:extLst>
              <a:ext uri="{FF2B5EF4-FFF2-40B4-BE49-F238E27FC236}">
                <a16:creationId xmlns:a16="http://schemas.microsoft.com/office/drawing/2014/main" id="{85185DC6-D353-49DF-53D6-9F38EA189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D7754-05D3-8347-49D9-7F6CA3D61900}"/>
              </a:ext>
            </a:extLst>
          </p:cNvPr>
          <p:cNvSpPr>
            <a:spLocks noGrp="1"/>
          </p:cNvSpPr>
          <p:nvPr>
            <p:ph type="sldNum" sz="quarter" idx="12"/>
          </p:nvPr>
        </p:nvSpPr>
        <p:spPr/>
        <p:txBody>
          <a:bodyPr/>
          <a:lstStyle/>
          <a:p>
            <a:fld id="{E062F80C-0A51-42D1-94B6-02ABD6363583}" type="slidenum">
              <a:rPr lang="en-US" smtClean="0"/>
              <a:t>‹#›</a:t>
            </a:fld>
            <a:endParaRPr lang="en-US"/>
          </a:p>
        </p:txBody>
      </p:sp>
    </p:spTree>
    <p:extLst>
      <p:ext uri="{BB962C8B-B14F-4D97-AF65-F5344CB8AC3E}">
        <p14:creationId xmlns:p14="http://schemas.microsoft.com/office/powerpoint/2010/main" val="2651393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B588-6A37-0495-E18D-F002E2913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A6986F-081D-A92A-15D8-9499D70EB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903E46-877E-79DE-8924-28C1BF6671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58596-E105-616B-3022-1E3D280B4894}"/>
              </a:ext>
            </a:extLst>
          </p:cNvPr>
          <p:cNvSpPr>
            <a:spLocks noGrp="1"/>
          </p:cNvSpPr>
          <p:nvPr>
            <p:ph type="dt" sz="half" idx="10"/>
          </p:nvPr>
        </p:nvSpPr>
        <p:spPr/>
        <p:txBody>
          <a:bodyPr/>
          <a:lstStyle/>
          <a:p>
            <a:fld id="{BEF11ADC-C78B-4BBB-B71D-2697D491AE6E}" type="datetimeFigureOut">
              <a:rPr lang="en-US" smtClean="0"/>
              <a:t>3/5/2024</a:t>
            </a:fld>
            <a:endParaRPr lang="en-US"/>
          </a:p>
        </p:txBody>
      </p:sp>
      <p:sp>
        <p:nvSpPr>
          <p:cNvPr id="6" name="Footer Placeholder 5">
            <a:extLst>
              <a:ext uri="{FF2B5EF4-FFF2-40B4-BE49-F238E27FC236}">
                <a16:creationId xmlns:a16="http://schemas.microsoft.com/office/drawing/2014/main" id="{1B2B0D7C-2F61-F6E4-5EC1-4D9F9CF82F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CB34F-B0DB-C71B-72FD-A9FCDFA96190}"/>
              </a:ext>
            </a:extLst>
          </p:cNvPr>
          <p:cNvSpPr>
            <a:spLocks noGrp="1"/>
          </p:cNvSpPr>
          <p:nvPr>
            <p:ph type="sldNum" sz="quarter" idx="12"/>
          </p:nvPr>
        </p:nvSpPr>
        <p:spPr/>
        <p:txBody>
          <a:bodyPr/>
          <a:lstStyle/>
          <a:p>
            <a:fld id="{E062F80C-0A51-42D1-94B6-02ABD6363583}" type="slidenum">
              <a:rPr lang="en-US" smtClean="0"/>
              <a:t>‹#›</a:t>
            </a:fld>
            <a:endParaRPr lang="en-US"/>
          </a:p>
        </p:txBody>
      </p:sp>
    </p:spTree>
    <p:extLst>
      <p:ext uri="{BB962C8B-B14F-4D97-AF65-F5344CB8AC3E}">
        <p14:creationId xmlns:p14="http://schemas.microsoft.com/office/powerpoint/2010/main" val="150491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AFD4-9A35-4D28-BF41-7D22419ACC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9BD2FC-14D0-4FC6-ED1C-EACDCA383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1DC449-3EFE-C81A-8ED3-5BAC9B3C27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C1A899-3880-498B-29E0-BD5557137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2F5CAC-493A-89FF-6153-0154D2B6B7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0E4281-8F3D-76F9-2439-2F92B5D5E790}"/>
              </a:ext>
            </a:extLst>
          </p:cNvPr>
          <p:cNvSpPr>
            <a:spLocks noGrp="1"/>
          </p:cNvSpPr>
          <p:nvPr>
            <p:ph type="dt" sz="half" idx="10"/>
          </p:nvPr>
        </p:nvSpPr>
        <p:spPr/>
        <p:txBody>
          <a:bodyPr/>
          <a:lstStyle/>
          <a:p>
            <a:fld id="{BEF11ADC-C78B-4BBB-B71D-2697D491AE6E}" type="datetimeFigureOut">
              <a:rPr lang="en-US" smtClean="0"/>
              <a:t>3/5/2024</a:t>
            </a:fld>
            <a:endParaRPr lang="en-US"/>
          </a:p>
        </p:txBody>
      </p:sp>
      <p:sp>
        <p:nvSpPr>
          <p:cNvPr id="8" name="Footer Placeholder 7">
            <a:extLst>
              <a:ext uri="{FF2B5EF4-FFF2-40B4-BE49-F238E27FC236}">
                <a16:creationId xmlns:a16="http://schemas.microsoft.com/office/drawing/2014/main" id="{2566317D-9109-3EAC-4EEB-BD8F7F66DF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F0BE05-03F3-2A26-DF51-F37735C8F774}"/>
              </a:ext>
            </a:extLst>
          </p:cNvPr>
          <p:cNvSpPr>
            <a:spLocks noGrp="1"/>
          </p:cNvSpPr>
          <p:nvPr>
            <p:ph type="sldNum" sz="quarter" idx="12"/>
          </p:nvPr>
        </p:nvSpPr>
        <p:spPr/>
        <p:txBody>
          <a:bodyPr/>
          <a:lstStyle/>
          <a:p>
            <a:fld id="{E062F80C-0A51-42D1-94B6-02ABD6363583}" type="slidenum">
              <a:rPr lang="en-US" smtClean="0"/>
              <a:t>‹#›</a:t>
            </a:fld>
            <a:endParaRPr lang="en-US"/>
          </a:p>
        </p:txBody>
      </p:sp>
    </p:spTree>
    <p:extLst>
      <p:ext uri="{BB962C8B-B14F-4D97-AF65-F5344CB8AC3E}">
        <p14:creationId xmlns:p14="http://schemas.microsoft.com/office/powerpoint/2010/main" val="377042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7036-400C-449D-9F8E-F95A78B566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1EBCD0-0724-1DD3-69EF-16409FBB0186}"/>
              </a:ext>
            </a:extLst>
          </p:cNvPr>
          <p:cNvSpPr>
            <a:spLocks noGrp="1"/>
          </p:cNvSpPr>
          <p:nvPr>
            <p:ph type="dt" sz="half" idx="10"/>
          </p:nvPr>
        </p:nvSpPr>
        <p:spPr/>
        <p:txBody>
          <a:bodyPr/>
          <a:lstStyle/>
          <a:p>
            <a:fld id="{BEF11ADC-C78B-4BBB-B71D-2697D491AE6E}" type="datetimeFigureOut">
              <a:rPr lang="en-US" smtClean="0"/>
              <a:t>3/5/2024</a:t>
            </a:fld>
            <a:endParaRPr lang="en-US"/>
          </a:p>
        </p:txBody>
      </p:sp>
      <p:sp>
        <p:nvSpPr>
          <p:cNvPr id="4" name="Footer Placeholder 3">
            <a:extLst>
              <a:ext uri="{FF2B5EF4-FFF2-40B4-BE49-F238E27FC236}">
                <a16:creationId xmlns:a16="http://schemas.microsoft.com/office/drawing/2014/main" id="{3D902832-A67C-5829-89C9-8B3B612B4B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C20A87-DA8A-2468-52A2-9E01D63199C5}"/>
              </a:ext>
            </a:extLst>
          </p:cNvPr>
          <p:cNvSpPr>
            <a:spLocks noGrp="1"/>
          </p:cNvSpPr>
          <p:nvPr>
            <p:ph type="sldNum" sz="quarter" idx="12"/>
          </p:nvPr>
        </p:nvSpPr>
        <p:spPr/>
        <p:txBody>
          <a:bodyPr/>
          <a:lstStyle/>
          <a:p>
            <a:fld id="{E062F80C-0A51-42D1-94B6-02ABD6363583}" type="slidenum">
              <a:rPr lang="en-US" smtClean="0"/>
              <a:t>‹#›</a:t>
            </a:fld>
            <a:endParaRPr lang="en-US"/>
          </a:p>
        </p:txBody>
      </p:sp>
    </p:spTree>
    <p:extLst>
      <p:ext uri="{BB962C8B-B14F-4D97-AF65-F5344CB8AC3E}">
        <p14:creationId xmlns:p14="http://schemas.microsoft.com/office/powerpoint/2010/main" val="178232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43C04D-16F3-572D-1B2B-2C3B2CB507ED}"/>
              </a:ext>
            </a:extLst>
          </p:cNvPr>
          <p:cNvSpPr>
            <a:spLocks noGrp="1"/>
          </p:cNvSpPr>
          <p:nvPr>
            <p:ph type="dt" sz="half" idx="10"/>
          </p:nvPr>
        </p:nvSpPr>
        <p:spPr/>
        <p:txBody>
          <a:bodyPr/>
          <a:lstStyle/>
          <a:p>
            <a:fld id="{BEF11ADC-C78B-4BBB-B71D-2697D491AE6E}" type="datetimeFigureOut">
              <a:rPr lang="en-US" smtClean="0"/>
              <a:t>3/5/2024</a:t>
            </a:fld>
            <a:endParaRPr lang="en-US"/>
          </a:p>
        </p:txBody>
      </p:sp>
      <p:sp>
        <p:nvSpPr>
          <p:cNvPr id="3" name="Footer Placeholder 2">
            <a:extLst>
              <a:ext uri="{FF2B5EF4-FFF2-40B4-BE49-F238E27FC236}">
                <a16:creationId xmlns:a16="http://schemas.microsoft.com/office/drawing/2014/main" id="{8CCC4764-6903-2AC3-AE84-31DEFB96F8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1D702C-ACEF-A997-BF8D-02E564AE570A}"/>
              </a:ext>
            </a:extLst>
          </p:cNvPr>
          <p:cNvSpPr>
            <a:spLocks noGrp="1"/>
          </p:cNvSpPr>
          <p:nvPr>
            <p:ph type="sldNum" sz="quarter" idx="12"/>
          </p:nvPr>
        </p:nvSpPr>
        <p:spPr/>
        <p:txBody>
          <a:bodyPr/>
          <a:lstStyle/>
          <a:p>
            <a:fld id="{E062F80C-0A51-42D1-94B6-02ABD6363583}" type="slidenum">
              <a:rPr lang="en-US" smtClean="0"/>
              <a:t>‹#›</a:t>
            </a:fld>
            <a:endParaRPr lang="en-US"/>
          </a:p>
        </p:txBody>
      </p:sp>
    </p:spTree>
    <p:extLst>
      <p:ext uri="{BB962C8B-B14F-4D97-AF65-F5344CB8AC3E}">
        <p14:creationId xmlns:p14="http://schemas.microsoft.com/office/powerpoint/2010/main" val="404490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E1AF9-9EF1-292A-D95A-80C471EE0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B2C80A-B67E-224B-BB86-19FB2D6467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796DA9-1CBE-9C7C-A95F-4F684E4F9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06369-EB8D-417E-79BB-9048D25E69E1}"/>
              </a:ext>
            </a:extLst>
          </p:cNvPr>
          <p:cNvSpPr>
            <a:spLocks noGrp="1"/>
          </p:cNvSpPr>
          <p:nvPr>
            <p:ph type="dt" sz="half" idx="10"/>
          </p:nvPr>
        </p:nvSpPr>
        <p:spPr/>
        <p:txBody>
          <a:bodyPr/>
          <a:lstStyle/>
          <a:p>
            <a:fld id="{BEF11ADC-C78B-4BBB-B71D-2697D491AE6E}" type="datetimeFigureOut">
              <a:rPr lang="en-US" smtClean="0"/>
              <a:t>3/5/2024</a:t>
            </a:fld>
            <a:endParaRPr lang="en-US"/>
          </a:p>
        </p:txBody>
      </p:sp>
      <p:sp>
        <p:nvSpPr>
          <p:cNvPr id="6" name="Footer Placeholder 5">
            <a:extLst>
              <a:ext uri="{FF2B5EF4-FFF2-40B4-BE49-F238E27FC236}">
                <a16:creationId xmlns:a16="http://schemas.microsoft.com/office/drawing/2014/main" id="{BFEA8BDB-5783-C1F3-CED3-9A6C9B064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6ED33-B340-E9E6-E42B-D04A0B905DCD}"/>
              </a:ext>
            </a:extLst>
          </p:cNvPr>
          <p:cNvSpPr>
            <a:spLocks noGrp="1"/>
          </p:cNvSpPr>
          <p:nvPr>
            <p:ph type="sldNum" sz="quarter" idx="12"/>
          </p:nvPr>
        </p:nvSpPr>
        <p:spPr/>
        <p:txBody>
          <a:bodyPr/>
          <a:lstStyle/>
          <a:p>
            <a:fld id="{E062F80C-0A51-42D1-94B6-02ABD6363583}" type="slidenum">
              <a:rPr lang="en-US" smtClean="0"/>
              <a:t>‹#›</a:t>
            </a:fld>
            <a:endParaRPr lang="en-US"/>
          </a:p>
        </p:txBody>
      </p:sp>
    </p:spTree>
    <p:extLst>
      <p:ext uri="{BB962C8B-B14F-4D97-AF65-F5344CB8AC3E}">
        <p14:creationId xmlns:p14="http://schemas.microsoft.com/office/powerpoint/2010/main" val="2918874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6E9C-D49A-F03D-BDF0-C3E832005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9AC81-8CC9-1D6B-E5F0-54B6A31D81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6C3C50-809A-C0DF-99E4-AB24CD96E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763BE-41AA-8DEE-E3FA-E97DAA71B785}"/>
              </a:ext>
            </a:extLst>
          </p:cNvPr>
          <p:cNvSpPr>
            <a:spLocks noGrp="1"/>
          </p:cNvSpPr>
          <p:nvPr>
            <p:ph type="dt" sz="half" idx="10"/>
          </p:nvPr>
        </p:nvSpPr>
        <p:spPr/>
        <p:txBody>
          <a:bodyPr/>
          <a:lstStyle/>
          <a:p>
            <a:fld id="{BEF11ADC-C78B-4BBB-B71D-2697D491AE6E}" type="datetimeFigureOut">
              <a:rPr lang="en-US" smtClean="0"/>
              <a:t>3/5/2024</a:t>
            </a:fld>
            <a:endParaRPr lang="en-US"/>
          </a:p>
        </p:txBody>
      </p:sp>
      <p:sp>
        <p:nvSpPr>
          <p:cNvPr id="6" name="Footer Placeholder 5">
            <a:extLst>
              <a:ext uri="{FF2B5EF4-FFF2-40B4-BE49-F238E27FC236}">
                <a16:creationId xmlns:a16="http://schemas.microsoft.com/office/drawing/2014/main" id="{C309CE70-7942-9FB7-8AC2-187FF9599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CF5EC7-D3BD-7FA6-AFE2-9DFCBC885EDA}"/>
              </a:ext>
            </a:extLst>
          </p:cNvPr>
          <p:cNvSpPr>
            <a:spLocks noGrp="1"/>
          </p:cNvSpPr>
          <p:nvPr>
            <p:ph type="sldNum" sz="quarter" idx="12"/>
          </p:nvPr>
        </p:nvSpPr>
        <p:spPr/>
        <p:txBody>
          <a:bodyPr/>
          <a:lstStyle/>
          <a:p>
            <a:fld id="{E062F80C-0A51-42D1-94B6-02ABD6363583}" type="slidenum">
              <a:rPr lang="en-US" smtClean="0"/>
              <a:t>‹#›</a:t>
            </a:fld>
            <a:endParaRPr lang="en-US"/>
          </a:p>
        </p:txBody>
      </p:sp>
    </p:spTree>
    <p:extLst>
      <p:ext uri="{BB962C8B-B14F-4D97-AF65-F5344CB8AC3E}">
        <p14:creationId xmlns:p14="http://schemas.microsoft.com/office/powerpoint/2010/main" val="260093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D3E54C-F82E-7B89-3793-6EFF2460E4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0D40A4-8B83-33C3-367A-3520896D1C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CCF4B-1D15-3DC8-6E40-37DD329B0A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11ADC-C78B-4BBB-B71D-2697D491AE6E}" type="datetimeFigureOut">
              <a:rPr lang="en-US" smtClean="0"/>
              <a:t>3/5/2024</a:t>
            </a:fld>
            <a:endParaRPr lang="en-US"/>
          </a:p>
        </p:txBody>
      </p:sp>
      <p:sp>
        <p:nvSpPr>
          <p:cNvPr id="5" name="Footer Placeholder 4">
            <a:extLst>
              <a:ext uri="{FF2B5EF4-FFF2-40B4-BE49-F238E27FC236}">
                <a16:creationId xmlns:a16="http://schemas.microsoft.com/office/drawing/2014/main" id="{03F97F5A-29B0-7E72-9EEB-B0D06FF12F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D81796-0680-3148-9870-888C073CC3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62F80C-0A51-42D1-94B6-02ABD6363583}" type="slidenum">
              <a:rPr lang="en-US" smtClean="0"/>
              <a:t>‹#›</a:t>
            </a:fld>
            <a:endParaRPr lang="en-US"/>
          </a:p>
        </p:txBody>
      </p:sp>
    </p:spTree>
    <p:extLst>
      <p:ext uri="{BB962C8B-B14F-4D97-AF65-F5344CB8AC3E}">
        <p14:creationId xmlns:p14="http://schemas.microsoft.com/office/powerpoint/2010/main" val="390411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3603-8F85-BA86-6A14-81E9DB18AC65}"/>
              </a:ext>
            </a:extLst>
          </p:cNvPr>
          <p:cNvSpPr>
            <a:spLocks noGrp="1"/>
          </p:cNvSpPr>
          <p:nvPr>
            <p:ph type="ctrTitle"/>
          </p:nvPr>
        </p:nvSpPr>
        <p:spPr/>
        <p:txBody>
          <a:bodyPr/>
          <a:lstStyle/>
          <a:p>
            <a:r>
              <a:rPr lang="en-US" b="1" dirty="0"/>
              <a:t>Lending Club</a:t>
            </a:r>
            <a:br>
              <a:rPr lang="en-US" b="1" dirty="0"/>
            </a:br>
            <a:r>
              <a:rPr lang="en-US" sz="2800" b="1" dirty="0">
                <a:cs typeface="Calibri Light"/>
              </a:rPr>
              <a:t>case study</a:t>
            </a:r>
            <a:endParaRPr lang="en-US" b="1" dirty="0">
              <a:cs typeface="Calibri Light"/>
            </a:endParaRPr>
          </a:p>
        </p:txBody>
      </p:sp>
      <p:sp>
        <p:nvSpPr>
          <p:cNvPr id="4" name="Subtitle 2">
            <a:extLst>
              <a:ext uri="{FF2B5EF4-FFF2-40B4-BE49-F238E27FC236}">
                <a16:creationId xmlns:a16="http://schemas.microsoft.com/office/drawing/2014/main" id="{787356E8-43B2-EF14-779D-460FC0C833E5}"/>
              </a:ext>
            </a:extLst>
          </p:cNvPr>
          <p:cNvSpPr txBox="1">
            <a:spLocks/>
          </p:cNvSpPr>
          <p:nvPr/>
        </p:nvSpPr>
        <p:spPr>
          <a:xfrm>
            <a:off x="9346565" y="5666105"/>
            <a:ext cx="2640330" cy="1005840"/>
          </a:xfrm>
          <a:prstGeom prst="rect">
            <a:avLst/>
          </a:prstGeom>
        </p:spPr>
        <p:txBody>
          <a:bodyPr vert="horz" lIns="91440" tIns="45720" rIns="91440" bIns="45720" rtlCol="0" anchor="t">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t>Authors</a:t>
            </a:r>
          </a:p>
          <a:p>
            <a:r>
              <a:rPr lang="en-US"/>
              <a:t>Anil Kumar Sasi </a:t>
            </a:r>
            <a:endParaRPr lang="en-US" dirty="0"/>
          </a:p>
          <a:p>
            <a:r>
              <a:rPr lang="en-US" dirty="0"/>
              <a:t>Venu Madhav </a:t>
            </a:r>
            <a:r>
              <a:rPr lang="en-US" dirty="0" err="1"/>
              <a:t>Kolloju</a:t>
            </a:r>
            <a:endParaRPr lang="en-US" dirty="0">
              <a:cs typeface="Calibri"/>
            </a:endParaRPr>
          </a:p>
        </p:txBody>
      </p:sp>
      <p:sp>
        <p:nvSpPr>
          <p:cNvPr id="5" name="Subtitle 2">
            <a:extLst>
              <a:ext uri="{FF2B5EF4-FFF2-40B4-BE49-F238E27FC236}">
                <a16:creationId xmlns:a16="http://schemas.microsoft.com/office/drawing/2014/main" id="{6376A6DC-74D7-DD88-B2B0-6CC7736327F5}"/>
              </a:ext>
            </a:extLst>
          </p:cNvPr>
          <p:cNvSpPr txBox="1">
            <a:spLocks/>
          </p:cNvSpPr>
          <p:nvPr/>
        </p:nvSpPr>
        <p:spPr>
          <a:xfrm>
            <a:off x="231140" y="6266180"/>
            <a:ext cx="2202180" cy="40576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t>Date: 06</a:t>
            </a:r>
            <a:r>
              <a:rPr lang="en-US" sz="1800" baseline="30000" dirty="0"/>
              <a:t>th</a:t>
            </a:r>
            <a:r>
              <a:rPr lang="en-US" sz="1800" dirty="0"/>
              <a:t> Mar 2024</a:t>
            </a:r>
          </a:p>
        </p:txBody>
      </p:sp>
    </p:spTree>
    <p:extLst>
      <p:ext uri="{BB962C8B-B14F-4D97-AF65-F5344CB8AC3E}">
        <p14:creationId xmlns:p14="http://schemas.microsoft.com/office/powerpoint/2010/main" val="3585628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4E6E60-6EB7-7CF7-7A33-72AF11FD0999}"/>
              </a:ext>
            </a:extLst>
          </p:cNvPr>
          <p:cNvPicPr>
            <a:picLocks noChangeAspect="1"/>
          </p:cNvPicPr>
          <p:nvPr/>
        </p:nvPicPr>
        <p:blipFill>
          <a:blip r:embed="rId2"/>
          <a:stretch>
            <a:fillRect/>
          </a:stretch>
        </p:blipFill>
        <p:spPr>
          <a:xfrm>
            <a:off x="5746282" y="673438"/>
            <a:ext cx="6309368" cy="6016454"/>
          </a:xfrm>
          <a:prstGeom prst="rect">
            <a:avLst/>
          </a:prstGeom>
        </p:spPr>
      </p:pic>
      <p:sp>
        <p:nvSpPr>
          <p:cNvPr id="4" name="Subtitle 2">
            <a:extLst>
              <a:ext uri="{FF2B5EF4-FFF2-40B4-BE49-F238E27FC236}">
                <a16:creationId xmlns:a16="http://schemas.microsoft.com/office/drawing/2014/main" id="{9257B30B-D488-DBCF-74F0-70B72117AC01}"/>
              </a:ext>
            </a:extLst>
          </p:cNvPr>
          <p:cNvSpPr txBox="1">
            <a:spLocks/>
          </p:cNvSpPr>
          <p:nvPr/>
        </p:nvSpPr>
        <p:spPr>
          <a:xfrm>
            <a:off x="126231" y="933750"/>
            <a:ext cx="5004569" cy="493766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Charged Off Borrowers vs their State of residence</a:t>
            </a:r>
          </a:p>
          <a:p>
            <a:pPr marL="0" indent="0" algn="ctr">
              <a:buNone/>
            </a:pPr>
            <a:endParaRPr lang="en-US" sz="2000" dirty="0"/>
          </a:p>
          <a:p>
            <a:pPr marL="0" indent="0" algn="ctr">
              <a:buNone/>
            </a:pPr>
            <a:r>
              <a:rPr lang="en-US" sz="2000" dirty="0"/>
              <a:t>Upon </a:t>
            </a:r>
            <a:r>
              <a:rPr lang="en-US" sz="2000" dirty="0" err="1"/>
              <a:t>analysing</a:t>
            </a:r>
            <a:r>
              <a:rPr lang="en-US" sz="2000" dirty="0"/>
              <a:t> the data of charged borrowers against the states from where they are, we can see that the overall number of defaulters is quite high in the states of CA, FL and NY.</a:t>
            </a:r>
            <a:endParaRPr lang="en-US">
              <a:cs typeface="Calibri"/>
            </a:endParaRPr>
          </a:p>
          <a:p>
            <a:pPr marL="0" indent="0">
              <a:buNone/>
            </a:pPr>
            <a:endParaRPr lang="en-US" sz="2000" dirty="0"/>
          </a:p>
        </p:txBody>
      </p:sp>
      <p:sp>
        <p:nvSpPr>
          <p:cNvPr id="5" name="Subtitle 2">
            <a:extLst>
              <a:ext uri="{FF2B5EF4-FFF2-40B4-BE49-F238E27FC236}">
                <a16:creationId xmlns:a16="http://schemas.microsoft.com/office/drawing/2014/main" id="{C99E5758-4947-EB0B-A43D-3EA1B217D3A8}"/>
              </a:ext>
            </a:extLst>
          </p:cNvPr>
          <p:cNvSpPr txBox="1">
            <a:spLocks/>
          </p:cNvSpPr>
          <p:nvPr/>
        </p:nvSpPr>
        <p:spPr>
          <a:xfrm>
            <a:off x="3633336" y="166436"/>
            <a:ext cx="4442594" cy="44934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7030A0"/>
                </a:solidFill>
              </a:rPr>
              <a:t>Analysis</a:t>
            </a:r>
          </a:p>
        </p:txBody>
      </p:sp>
    </p:spTree>
    <p:extLst>
      <p:ext uri="{BB962C8B-B14F-4D97-AF65-F5344CB8AC3E}">
        <p14:creationId xmlns:p14="http://schemas.microsoft.com/office/powerpoint/2010/main" val="3271338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96B550-8B88-D656-8EFB-6D9CA6FFB7F4}"/>
              </a:ext>
            </a:extLst>
          </p:cNvPr>
          <p:cNvPicPr>
            <a:picLocks noChangeAspect="1"/>
          </p:cNvPicPr>
          <p:nvPr/>
        </p:nvPicPr>
        <p:blipFill>
          <a:blip r:embed="rId2"/>
          <a:stretch>
            <a:fillRect/>
          </a:stretch>
        </p:blipFill>
        <p:spPr>
          <a:xfrm>
            <a:off x="5567861" y="806283"/>
            <a:ext cx="6165336" cy="5823548"/>
          </a:xfrm>
          <a:prstGeom prst="rect">
            <a:avLst/>
          </a:prstGeom>
        </p:spPr>
      </p:pic>
      <p:sp>
        <p:nvSpPr>
          <p:cNvPr id="4" name="Subtitle 2">
            <a:extLst>
              <a:ext uri="{FF2B5EF4-FFF2-40B4-BE49-F238E27FC236}">
                <a16:creationId xmlns:a16="http://schemas.microsoft.com/office/drawing/2014/main" id="{13AB29D3-047D-C56D-BF48-D75BEC4BD744}"/>
              </a:ext>
            </a:extLst>
          </p:cNvPr>
          <p:cNvSpPr txBox="1">
            <a:spLocks/>
          </p:cNvSpPr>
          <p:nvPr/>
        </p:nvSpPr>
        <p:spPr>
          <a:xfrm>
            <a:off x="221481" y="1000425"/>
            <a:ext cx="5128394" cy="485193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Charged Off Borrowers vs Number of Open Credit Lines</a:t>
            </a:r>
          </a:p>
          <a:p>
            <a:pPr marL="0" indent="0" algn="ctr">
              <a:buNone/>
            </a:pPr>
            <a:endParaRPr lang="en-US" dirty="0"/>
          </a:p>
          <a:p>
            <a:pPr marL="0" indent="0">
              <a:lnSpc>
                <a:spcPct val="150000"/>
              </a:lnSpc>
              <a:spcBef>
                <a:spcPts val="0"/>
              </a:spcBef>
              <a:buNone/>
            </a:pPr>
            <a:r>
              <a:rPr lang="en-US" sz="2000" dirty="0"/>
              <a:t>Upon </a:t>
            </a:r>
            <a:r>
              <a:rPr lang="en-US" sz="2000" dirty="0" err="1"/>
              <a:t>analysing</a:t>
            </a:r>
            <a:r>
              <a:rPr lang="en-US" sz="2000" dirty="0"/>
              <a:t> the data of charged borrowers against the Verification status, we can see that the number of defaulter is highest for borrowers who have  7 open credit lines, and over all borrowers with 3 to 13 open credit lines have the most defaulters.</a:t>
            </a:r>
          </a:p>
          <a:p>
            <a:pPr marL="0" indent="0">
              <a:buNone/>
            </a:pPr>
            <a:endParaRPr lang="en-US" sz="2000" dirty="0"/>
          </a:p>
        </p:txBody>
      </p:sp>
      <p:sp>
        <p:nvSpPr>
          <p:cNvPr id="5" name="Subtitle 2">
            <a:extLst>
              <a:ext uri="{FF2B5EF4-FFF2-40B4-BE49-F238E27FC236}">
                <a16:creationId xmlns:a16="http://schemas.microsoft.com/office/drawing/2014/main" id="{158C4045-1ED1-BD92-9345-8CADCD7892EF}"/>
              </a:ext>
            </a:extLst>
          </p:cNvPr>
          <p:cNvSpPr txBox="1">
            <a:spLocks/>
          </p:cNvSpPr>
          <p:nvPr/>
        </p:nvSpPr>
        <p:spPr>
          <a:xfrm>
            <a:off x="3557136" y="233111"/>
            <a:ext cx="4442594" cy="44934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7030A0"/>
                </a:solidFill>
              </a:rPr>
              <a:t>Analysis</a:t>
            </a:r>
          </a:p>
        </p:txBody>
      </p:sp>
    </p:spTree>
    <p:extLst>
      <p:ext uri="{BB962C8B-B14F-4D97-AF65-F5344CB8AC3E}">
        <p14:creationId xmlns:p14="http://schemas.microsoft.com/office/powerpoint/2010/main" val="222595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391719-594D-55BC-E6F7-537F05074EED}"/>
              </a:ext>
            </a:extLst>
          </p:cNvPr>
          <p:cNvPicPr>
            <a:picLocks noChangeAspect="1"/>
          </p:cNvPicPr>
          <p:nvPr/>
        </p:nvPicPr>
        <p:blipFill rotWithShape="1">
          <a:blip r:embed="rId2"/>
          <a:srcRect l="3051" r="12862"/>
          <a:stretch/>
        </p:blipFill>
        <p:spPr>
          <a:xfrm>
            <a:off x="5214126" y="966402"/>
            <a:ext cx="6785479" cy="5720080"/>
          </a:xfrm>
          <a:prstGeom prst="rect">
            <a:avLst/>
          </a:prstGeom>
        </p:spPr>
      </p:pic>
      <p:sp>
        <p:nvSpPr>
          <p:cNvPr id="4" name="Subtitle 2">
            <a:extLst>
              <a:ext uri="{FF2B5EF4-FFF2-40B4-BE49-F238E27FC236}">
                <a16:creationId xmlns:a16="http://schemas.microsoft.com/office/drawing/2014/main" id="{96D6A253-A4D2-F892-4798-6E2D27066DDC}"/>
              </a:ext>
            </a:extLst>
          </p:cNvPr>
          <p:cNvSpPr txBox="1">
            <a:spLocks/>
          </p:cNvSpPr>
          <p:nvPr/>
        </p:nvSpPr>
        <p:spPr>
          <a:xfrm>
            <a:off x="2406" y="1438575"/>
            <a:ext cx="5223644" cy="439473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Charged Off Borrowers vs Grade</a:t>
            </a:r>
          </a:p>
          <a:p>
            <a:pPr marL="0" indent="0" algn="ctr">
              <a:buNone/>
            </a:pPr>
            <a:endParaRPr lang="en-US" dirty="0"/>
          </a:p>
          <a:p>
            <a:pPr marL="0" indent="0">
              <a:lnSpc>
                <a:spcPct val="150000"/>
              </a:lnSpc>
              <a:spcBef>
                <a:spcPts val="0"/>
              </a:spcBef>
              <a:buNone/>
            </a:pPr>
            <a:r>
              <a:rPr lang="en-US" sz="2000" dirty="0"/>
              <a:t>Upon </a:t>
            </a:r>
            <a:r>
              <a:rPr lang="en-US" sz="2000" dirty="0" err="1"/>
              <a:t>analysing</a:t>
            </a:r>
            <a:r>
              <a:rPr lang="en-US" sz="2000" dirty="0"/>
              <a:t> the data of charged borrowers against the Grade, we can see that the number of defaulter is highest for borrowers who have  grades B, C, D and E.</a:t>
            </a:r>
          </a:p>
          <a:p>
            <a:pPr marL="0" indent="0">
              <a:buNone/>
            </a:pPr>
            <a:endParaRPr lang="en-US" sz="2000" dirty="0"/>
          </a:p>
        </p:txBody>
      </p:sp>
      <p:sp>
        <p:nvSpPr>
          <p:cNvPr id="5" name="Subtitle 2">
            <a:extLst>
              <a:ext uri="{FF2B5EF4-FFF2-40B4-BE49-F238E27FC236}">
                <a16:creationId xmlns:a16="http://schemas.microsoft.com/office/drawing/2014/main" id="{8CF049C1-CC78-A489-066D-0CAF89AC98C6}"/>
              </a:ext>
            </a:extLst>
          </p:cNvPr>
          <p:cNvSpPr txBox="1">
            <a:spLocks/>
          </p:cNvSpPr>
          <p:nvPr/>
        </p:nvSpPr>
        <p:spPr>
          <a:xfrm>
            <a:off x="3614286" y="356936"/>
            <a:ext cx="4442594" cy="44934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7030A0"/>
                </a:solidFill>
              </a:rPr>
              <a:t>Analysis</a:t>
            </a:r>
          </a:p>
        </p:txBody>
      </p:sp>
    </p:spTree>
    <p:extLst>
      <p:ext uri="{BB962C8B-B14F-4D97-AF65-F5344CB8AC3E}">
        <p14:creationId xmlns:p14="http://schemas.microsoft.com/office/powerpoint/2010/main" val="80271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C039E0-A0EC-7FA7-8BB7-B7A0EA6A567D}"/>
              </a:ext>
            </a:extLst>
          </p:cNvPr>
          <p:cNvPicPr>
            <a:picLocks noChangeAspect="1"/>
          </p:cNvPicPr>
          <p:nvPr/>
        </p:nvPicPr>
        <p:blipFill rotWithShape="1">
          <a:blip r:embed="rId2"/>
          <a:srcRect r="11359"/>
          <a:stretch/>
        </p:blipFill>
        <p:spPr>
          <a:xfrm>
            <a:off x="5128542" y="1026160"/>
            <a:ext cx="7063458" cy="5242560"/>
          </a:xfrm>
          <a:prstGeom prst="rect">
            <a:avLst/>
          </a:prstGeom>
        </p:spPr>
      </p:pic>
      <p:sp>
        <p:nvSpPr>
          <p:cNvPr id="3" name="Subtitle 2">
            <a:extLst>
              <a:ext uri="{FF2B5EF4-FFF2-40B4-BE49-F238E27FC236}">
                <a16:creationId xmlns:a16="http://schemas.microsoft.com/office/drawing/2014/main" id="{DC4778CD-70FC-CC30-5C08-7D131C8D1C4A}"/>
              </a:ext>
            </a:extLst>
          </p:cNvPr>
          <p:cNvSpPr txBox="1">
            <a:spLocks/>
          </p:cNvSpPr>
          <p:nvPr/>
        </p:nvSpPr>
        <p:spPr>
          <a:xfrm>
            <a:off x="59556" y="1352850"/>
            <a:ext cx="5061719" cy="451856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Charged Off Borrowers vs Purpose of the loan</a:t>
            </a:r>
          </a:p>
          <a:p>
            <a:pPr marL="0" indent="0" algn="ctr">
              <a:buNone/>
            </a:pPr>
            <a:endParaRPr lang="en-US" dirty="0"/>
          </a:p>
          <a:p>
            <a:pPr marL="0" indent="0">
              <a:lnSpc>
                <a:spcPct val="150000"/>
              </a:lnSpc>
              <a:spcBef>
                <a:spcPts val="0"/>
              </a:spcBef>
              <a:buNone/>
            </a:pPr>
            <a:r>
              <a:rPr lang="en-US" sz="2000" dirty="0"/>
              <a:t>Upon </a:t>
            </a:r>
            <a:r>
              <a:rPr lang="en-US" sz="2000" dirty="0" err="1"/>
              <a:t>analysing</a:t>
            </a:r>
            <a:r>
              <a:rPr lang="en-US" sz="2000" dirty="0"/>
              <a:t> the data of charged borrowers against the Verification status, we can see that the over largest number of defaulters have taken loans for debt consolidation</a:t>
            </a:r>
          </a:p>
          <a:p>
            <a:pPr marL="0" indent="0">
              <a:buNone/>
            </a:pPr>
            <a:endParaRPr lang="en-US" sz="2000" dirty="0"/>
          </a:p>
        </p:txBody>
      </p:sp>
      <p:sp>
        <p:nvSpPr>
          <p:cNvPr id="4" name="Subtitle 2">
            <a:extLst>
              <a:ext uri="{FF2B5EF4-FFF2-40B4-BE49-F238E27FC236}">
                <a16:creationId xmlns:a16="http://schemas.microsoft.com/office/drawing/2014/main" id="{C0364BB5-57CB-D07F-5FCC-0F5EF6B252B5}"/>
              </a:ext>
            </a:extLst>
          </p:cNvPr>
          <p:cNvSpPr txBox="1">
            <a:spLocks/>
          </p:cNvSpPr>
          <p:nvPr/>
        </p:nvSpPr>
        <p:spPr>
          <a:xfrm>
            <a:off x="3614286" y="356936"/>
            <a:ext cx="4442594" cy="44934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7030A0"/>
                </a:solidFill>
              </a:rPr>
              <a:t>Analysis</a:t>
            </a:r>
          </a:p>
        </p:txBody>
      </p:sp>
    </p:spTree>
    <p:extLst>
      <p:ext uri="{BB962C8B-B14F-4D97-AF65-F5344CB8AC3E}">
        <p14:creationId xmlns:p14="http://schemas.microsoft.com/office/powerpoint/2010/main" val="1027622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839A1B6C-BB93-F2CA-AEA2-2128FBC733F2}"/>
              </a:ext>
            </a:extLst>
          </p:cNvPr>
          <p:cNvSpPr txBox="1">
            <a:spLocks/>
          </p:cNvSpPr>
          <p:nvPr/>
        </p:nvSpPr>
        <p:spPr>
          <a:xfrm>
            <a:off x="2406" y="1286175"/>
            <a:ext cx="5128394" cy="458523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Charged Off Borrowers vs Property Ownership</a:t>
            </a:r>
          </a:p>
          <a:p>
            <a:pPr marL="0" indent="0" algn="ctr">
              <a:buNone/>
            </a:pPr>
            <a:endParaRPr lang="en-US" dirty="0"/>
          </a:p>
          <a:p>
            <a:pPr marL="0" indent="0">
              <a:lnSpc>
                <a:spcPct val="150000"/>
              </a:lnSpc>
              <a:spcBef>
                <a:spcPts val="0"/>
              </a:spcBef>
              <a:buNone/>
            </a:pPr>
            <a:r>
              <a:rPr lang="en-US" sz="2000" dirty="0"/>
              <a:t>Upon </a:t>
            </a:r>
            <a:r>
              <a:rPr lang="en-US" sz="2000" dirty="0" err="1"/>
              <a:t>analysing</a:t>
            </a:r>
            <a:r>
              <a:rPr lang="en-US" sz="2000" dirty="0"/>
              <a:t> the data of charged borrowers against the Verification status, we can see that the greatest number of defaulters live either rented or mortgage houses.</a:t>
            </a:r>
          </a:p>
        </p:txBody>
      </p:sp>
      <p:sp>
        <p:nvSpPr>
          <p:cNvPr id="5" name="Subtitle 2">
            <a:extLst>
              <a:ext uri="{FF2B5EF4-FFF2-40B4-BE49-F238E27FC236}">
                <a16:creationId xmlns:a16="http://schemas.microsoft.com/office/drawing/2014/main" id="{BD6448E6-0110-0ECF-E4C8-FBA8AE0CDD9C}"/>
              </a:ext>
            </a:extLst>
          </p:cNvPr>
          <p:cNvSpPr txBox="1">
            <a:spLocks/>
          </p:cNvSpPr>
          <p:nvPr/>
        </p:nvSpPr>
        <p:spPr>
          <a:xfrm>
            <a:off x="3614286" y="356936"/>
            <a:ext cx="4442594" cy="44934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7030A0"/>
                </a:solidFill>
              </a:rPr>
              <a:t>Analysis</a:t>
            </a:r>
          </a:p>
        </p:txBody>
      </p:sp>
      <p:pic>
        <p:nvPicPr>
          <p:cNvPr id="6" name="Picture 5">
            <a:extLst>
              <a:ext uri="{FF2B5EF4-FFF2-40B4-BE49-F238E27FC236}">
                <a16:creationId xmlns:a16="http://schemas.microsoft.com/office/drawing/2014/main" id="{9ED2DF2A-DB87-B370-3BE5-7FA6DFEF2F63}"/>
              </a:ext>
            </a:extLst>
          </p:cNvPr>
          <p:cNvPicPr>
            <a:picLocks noChangeAspect="1"/>
          </p:cNvPicPr>
          <p:nvPr/>
        </p:nvPicPr>
        <p:blipFill rotWithShape="1">
          <a:blip r:embed="rId2"/>
          <a:srcRect l="400" r="7314"/>
          <a:stretch/>
        </p:blipFill>
        <p:spPr>
          <a:xfrm>
            <a:off x="5096087" y="977065"/>
            <a:ext cx="7095913" cy="5750560"/>
          </a:xfrm>
          <a:prstGeom prst="rect">
            <a:avLst/>
          </a:prstGeom>
        </p:spPr>
      </p:pic>
    </p:spTree>
    <p:extLst>
      <p:ext uri="{BB962C8B-B14F-4D97-AF65-F5344CB8AC3E}">
        <p14:creationId xmlns:p14="http://schemas.microsoft.com/office/powerpoint/2010/main" val="2049915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8FCCFF-1548-A0D2-C786-7B44F87EF540}"/>
              </a:ext>
            </a:extLst>
          </p:cNvPr>
          <p:cNvSpPr txBox="1">
            <a:spLocks/>
          </p:cNvSpPr>
          <p:nvPr/>
        </p:nvSpPr>
        <p:spPr>
          <a:xfrm>
            <a:off x="688206" y="477653"/>
            <a:ext cx="10815587" cy="5902693"/>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7030A0"/>
                </a:solidFill>
              </a:rPr>
              <a:t>Conclusion</a:t>
            </a:r>
            <a:endParaRPr lang="en-US">
              <a:solidFill>
                <a:srgbClr val="7030A0"/>
              </a:solidFill>
            </a:endParaRPr>
          </a:p>
          <a:p>
            <a:pPr marL="0" indent="0">
              <a:buNone/>
            </a:pPr>
            <a:r>
              <a:rPr lang="en-US" sz="2000" dirty="0"/>
              <a:t>After analysis some of the major factors in the data provided.</a:t>
            </a:r>
            <a:br>
              <a:rPr lang="en-US" sz="2000" dirty="0"/>
            </a:br>
            <a:r>
              <a:rPr lang="en-US" sz="2000" dirty="0"/>
              <a:t>We can provide the following suggestions to Lending Club, to help them approve or reject forthcoming loan applications</a:t>
            </a:r>
            <a:endParaRPr lang="en-US" sz="2000" dirty="0">
              <a:cs typeface="Calibri"/>
            </a:endParaRPr>
          </a:p>
          <a:p>
            <a:r>
              <a:rPr lang="en-US" sz="2000" dirty="0">
                <a:ea typeface="+mn-lt"/>
                <a:cs typeface="+mn-lt"/>
              </a:rPr>
              <a:t>Borrowers whose loan purpose is small business, their probability of repaying increase as the grade gets poor.</a:t>
            </a:r>
            <a:endParaRPr lang="en-US" sz="2000" dirty="0"/>
          </a:p>
          <a:p>
            <a:r>
              <a:rPr lang="en-US" sz="2000" dirty="0"/>
              <a:t>Restrict the number of loans provided to people from the states CA, FL and NY.</a:t>
            </a:r>
            <a:endParaRPr lang="en-US" sz="2000">
              <a:cs typeface="Calibri"/>
            </a:endParaRPr>
          </a:p>
          <a:p>
            <a:r>
              <a:rPr lang="en-US" sz="2000" dirty="0"/>
              <a:t>Double verify when the borrowers are on rent and in states ID, DC and HI</a:t>
            </a:r>
          </a:p>
          <a:p>
            <a:r>
              <a:rPr lang="en-US" sz="2000" dirty="0"/>
              <a:t>Borrowers whose property is on mortgage and the property is in states DE, MI, MT, NE, NH, WV and WY</a:t>
            </a:r>
            <a:endParaRPr lang="en-US" sz="2000">
              <a:cs typeface="Calibri" panose="020F0502020204030204"/>
            </a:endParaRPr>
          </a:p>
          <a:p>
            <a:r>
              <a:rPr lang="en-US" sz="2000" dirty="0"/>
              <a:t>Have more credit history investigations before providing loans to people who have 3 to 13 open credit lines</a:t>
            </a:r>
            <a:endParaRPr lang="en-US" sz="2000">
              <a:cs typeface="Calibri"/>
            </a:endParaRPr>
          </a:p>
          <a:p>
            <a:r>
              <a:rPr lang="en-US" sz="2000" dirty="0"/>
              <a:t>Have additional screening of applications if the grading is B, C, D or E.</a:t>
            </a:r>
            <a:endParaRPr lang="en-US" sz="2000">
              <a:cs typeface="Calibri"/>
            </a:endParaRPr>
          </a:p>
          <a:p>
            <a:r>
              <a:rPr lang="en-US" sz="2000" dirty="0"/>
              <a:t>Stop or reduce the number of loans taken for the purpose of debt consolidation</a:t>
            </a:r>
            <a:endParaRPr lang="en-US" sz="2000">
              <a:cs typeface="Calibri"/>
            </a:endParaRPr>
          </a:p>
          <a:p>
            <a:r>
              <a:rPr lang="en-US" sz="2000" dirty="0"/>
              <a:t>Avoid giving loans to people who have rented, or mortgage houses and loan purpose is education, home improvement and moving.</a:t>
            </a:r>
            <a:endParaRPr lang="en-US" sz="2000">
              <a:cs typeface="Calibri"/>
            </a:endParaRPr>
          </a:p>
          <a:p>
            <a:endParaRPr lang="en-US" sz="2800" dirty="0"/>
          </a:p>
          <a:p>
            <a:endParaRPr lang="en-US" dirty="0"/>
          </a:p>
          <a:p>
            <a:pPr marL="0" indent="0">
              <a:buNone/>
            </a:pPr>
            <a:endParaRPr lang="en-US" sz="2000" dirty="0"/>
          </a:p>
        </p:txBody>
      </p:sp>
    </p:spTree>
    <p:extLst>
      <p:ext uri="{BB962C8B-B14F-4D97-AF65-F5344CB8AC3E}">
        <p14:creationId xmlns:p14="http://schemas.microsoft.com/office/powerpoint/2010/main" val="1031236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5B1AD920-29B2-7FF2-8292-757EA449278E}"/>
              </a:ext>
            </a:extLst>
          </p:cNvPr>
          <p:cNvSpPr txBox="1">
            <a:spLocks/>
          </p:cNvSpPr>
          <p:nvPr/>
        </p:nvSpPr>
        <p:spPr>
          <a:xfrm>
            <a:off x="688206" y="1190909"/>
            <a:ext cx="10815587" cy="5667091"/>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b="1" dirty="0">
                <a:solidFill>
                  <a:srgbClr val="7030A0"/>
                </a:solidFill>
              </a:rPr>
              <a:t>Introduction</a:t>
            </a:r>
          </a:p>
          <a:p>
            <a:pPr marL="0" indent="0">
              <a:buNone/>
            </a:pPr>
            <a:r>
              <a:rPr lang="en-US" sz="2400" dirty="0"/>
              <a:t>Lending Club is </a:t>
            </a:r>
            <a:r>
              <a:rPr lang="en-US" sz="2400" b="0" i="0" dirty="0">
                <a:solidFill>
                  <a:srgbClr val="091E42"/>
                </a:solidFill>
                <a:effectLst/>
                <a:latin typeface="Calibri"/>
                <a:cs typeface="Calibri"/>
              </a:rPr>
              <a:t>the largest online loan marketplace, facilitating personal loans, business loans, and financing of medical procedures. Borrowers can easily access lower interest rate loans through a fast online interface. </a:t>
            </a:r>
          </a:p>
          <a:p>
            <a:pPr marL="0" indent="0">
              <a:buNone/>
            </a:pPr>
            <a:endParaRPr lang="en-US" sz="2400" dirty="0">
              <a:solidFill>
                <a:srgbClr val="091E42"/>
              </a:solidFill>
              <a:latin typeface="Calibri"/>
              <a:cs typeface="Calibri"/>
            </a:endParaRPr>
          </a:p>
          <a:p>
            <a:pPr marL="0" indent="0">
              <a:buNone/>
            </a:pPr>
            <a:r>
              <a:rPr lang="en-US" sz="2400" b="0" i="0" dirty="0">
                <a:solidFill>
                  <a:srgbClr val="091E42"/>
                </a:solidFill>
                <a:effectLst/>
                <a:latin typeface="Calibri"/>
                <a:cs typeface="Calibri"/>
              </a:rPr>
              <a:t>Like most other lending companies, lending loans to ‘risky’ applicants is the largest source of financial loss (called credit loss). Credit loss is the amount of money lost by the lender when the borrower refuses to pay or runs away with the money owed. In other words, borrowers who </a:t>
            </a:r>
            <a:r>
              <a:rPr lang="en-US" sz="2400" b="1" i="0" dirty="0">
                <a:solidFill>
                  <a:srgbClr val="091E42"/>
                </a:solidFill>
                <a:effectLst/>
                <a:latin typeface="Calibri"/>
                <a:cs typeface="Calibri"/>
              </a:rPr>
              <a:t>default</a:t>
            </a:r>
            <a:r>
              <a:rPr lang="en-US" sz="2400" b="0" i="0" dirty="0">
                <a:solidFill>
                  <a:srgbClr val="091E42"/>
                </a:solidFill>
                <a:effectLst/>
                <a:latin typeface="Calibri"/>
                <a:cs typeface="Calibri"/>
              </a:rPr>
              <a:t> cause the largest amount of loss to the lenders. In this case, the customers labelled as 'charged-off' are the 'defaulters'. </a:t>
            </a:r>
            <a:endParaRPr lang="en-US" sz="2400" dirty="0">
              <a:latin typeface="Calibri"/>
              <a:cs typeface="Calibri"/>
            </a:endParaRPr>
          </a:p>
        </p:txBody>
      </p:sp>
    </p:spTree>
    <p:extLst>
      <p:ext uri="{BB962C8B-B14F-4D97-AF65-F5344CB8AC3E}">
        <p14:creationId xmlns:p14="http://schemas.microsoft.com/office/powerpoint/2010/main" val="291128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05DD324D-160C-04FE-A66E-DCD31236E9C0}"/>
              </a:ext>
            </a:extLst>
          </p:cNvPr>
          <p:cNvSpPr txBox="1">
            <a:spLocks/>
          </p:cNvSpPr>
          <p:nvPr/>
        </p:nvSpPr>
        <p:spPr>
          <a:xfrm>
            <a:off x="688206" y="955307"/>
            <a:ext cx="10815587" cy="426158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7030A0"/>
                </a:solidFill>
              </a:rPr>
              <a:t>Objective</a:t>
            </a:r>
            <a:endParaRPr lang="en-US" b="1">
              <a:solidFill>
                <a:srgbClr val="7030A0"/>
              </a:solidFill>
              <a:cs typeface="Calibri"/>
            </a:endParaRPr>
          </a:p>
          <a:p>
            <a:pPr marL="0" indent="0">
              <a:buNone/>
            </a:pPr>
            <a:r>
              <a:rPr lang="en-US" sz="2400" dirty="0"/>
              <a:t>The purpose of this case study is to understand  and identify potential risky loan applicants, so that  loan applications from such applications can be rejected and thereby cutting down the amount of credit loss incurred by charged off loans.</a:t>
            </a:r>
            <a:endParaRPr lang="en-US" sz="2400" dirty="0">
              <a:cs typeface="Calibri"/>
            </a:endParaRPr>
          </a:p>
          <a:p>
            <a:pPr marL="0" indent="0">
              <a:buNone/>
            </a:pPr>
            <a:endParaRPr lang="en-US" sz="2400" dirty="0">
              <a:cs typeface="Calibri"/>
            </a:endParaRPr>
          </a:p>
          <a:p>
            <a:pPr marL="0" indent="0">
              <a:buNone/>
            </a:pPr>
            <a:r>
              <a:rPr lang="en-US" sz="2400" dirty="0"/>
              <a:t>In the coming slides we will showcase our analysis of the data provided by Lending Club, that has the details of all loans issued from 2007 till 2011.</a:t>
            </a:r>
            <a:endParaRPr lang="en-US" sz="2400" dirty="0">
              <a:cs typeface="Calibri"/>
            </a:endParaRPr>
          </a:p>
          <a:p>
            <a:pPr marL="0" indent="0">
              <a:buNone/>
            </a:pPr>
            <a:endParaRPr lang="en-US" sz="2000" dirty="0"/>
          </a:p>
        </p:txBody>
      </p:sp>
    </p:spTree>
    <p:extLst>
      <p:ext uri="{BB962C8B-B14F-4D97-AF65-F5344CB8AC3E}">
        <p14:creationId xmlns:p14="http://schemas.microsoft.com/office/powerpoint/2010/main" val="69930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F3F31299-76F9-7F25-27D9-2A5BEA7556AE}"/>
              </a:ext>
            </a:extLst>
          </p:cNvPr>
          <p:cNvSpPr txBox="1">
            <a:spLocks/>
          </p:cNvSpPr>
          <p:nvPr/>
        </p:nvSpPr>
        <p:spPr>
          <a:xfrm>
            <a:off x="3528561" y="156911"/>
            <a:ext cx="4442594" cy="44934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7030A0"/>
                </a:solidFill>
              </a:rPr>
              <a:t>Analysis</a:t>
            </a:r>
          </a:p>
        </p:txBody>
      </p:sp>
      <p:pic>
        <p:nvPicPr>
          <p:cNvPr id="2" name="Picture 1">
            <a:extLst>
              <a:ext uri="{FF2B5EF4-FFF2-40B4-BE49-F238E27FC236}">
                <a16:creationId xmlns:a16="http://schemas.microsoft.com/office/drawing/2014/main" id="{3F532C54-A94D-E5D1-C9AF-67CDF730C6E6}"/>
              </a:ext>
            </a:extLst>
          </p:cNvPr>
          <p:cNvPicPr>
            <a:picLocks noChangeAspect="1"/>
          </p:cNvPicPr>
          <p:nvPr/>
        </p:nvPicPr>
        <p:blipFill>
          <a:blip r:embed="rId2"/>
          <a:stretch>
            <a:fillRect/>
          </a:stretch>
        </p:blipFill>
        <p:spPr>
          <a:xfrm>
            <a:off x="3507122" y="1952625"/>
            <a:ext cx="8673430" cy="4895850"/>
          </a:xfrm>
          <a:prstGeom prst="rect">
            <a:avLst/>
          </a:prstGeom>
        </p:spPr>
      </p:pic>
      <p:sp>
        <p:nvSpPr>
          <p:cNvPr id="4" name="Subtitle 2">
            <a:extLst>
              <a:ext uri="{FF2B5EF4-FFF2-40B4-BE49-F238E27FC236}">
                <a16:creationId xmlns:a16="http://schemas.microsoft.com/office/drawing/2014/main" id="{A45904B6-2650-C29E-5A85-1B6F61658C55}"/>
              </a:ext>
            </a:extLst>
          </p:cNvPr>
          <p:cNvSpPr txBox="1">
            <a:spLocks/>
          </p:cNvSpPr>
          <p:nvPr/>
        </p:nvSpPr>
        <p:spPr>
          <a:xfrm>
            <a:off x="231006" y="609900"/>
            <a:ext cx="11853044" cy="160391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Charged Off Borrowers against Home ownership and Purpose</a:t>
            </a:r>
          </a:p>
          <a:p>
            <a:pPr marL="0" indent="0">
              <a:lnSpc>
                <a:spcPct val="150000"/>
              </a:lnSpc>
              <a:spcBef>
                <a:spcPts val="0"/>
              </a:spcBef>
              <a:buNone/>
            </a:pPr>
            <a:r>
              <a:rPr lang="en-US" sz="2000" dirty="0"/>
              <a:t>Upon </a:t>
            </a:r>
            <a:r>
              <a:rPr lang="en-US" sz="2000" dirty="0" err="1"/>
              <a:t>analysing</a:t>
            </a:r>
            <a:r>
              <a:rPr lang="en-US" sz="2000" dirty="0"/>
              <a:t> the data of charged off borrowers against the home ownership and purpose, we observe borrowers with below traits are potential defaulters</a:t>
            </a:r>
            <a:endParaRPr lang="en-US" sz="2000" dirty="0">
              <a:cs typeface="Calibri"/>
            </a:endParaRPr>
          </a:p>
          <a:p>
            <a:pPr marL="0" indent="0">
              <a:lnSpc>
                <a:spcPct val="150000"/>
              </a:lnSpc>
              <a:spcBef>
                <a:spcPts val="0"/>
              </a:spcBef>
              <a:buNone/>
            </a:pPr>
            <a:endParaRPr lang="en-US" dirty="0">
              <a:cs typeface="Calibri"/>
            </a:endParaRPr>
          </a:p>
        </p:txBody>
      </p:sp>
      <p:sp>
        <p:nvSpPr>
          <p:cNvPr id="3" name="Subtitle 2">
            <a:extLst>
              <a:ext uri="{FF2B5EF4-FFF2-40B4-BE49-F238E27FC236}">
                <a16:creationId xmlns:a16="http://schemas.microsoft.com/office/drawing/2014/main" id="{B96D1352-8194-40F0-87C0-A1657F749B57}"/>
              </a:ext>
            </a:extLst>
          </p:cNvPr>
          <p:cNvSpPr txBox="1">
            <a:spLocks/>
          </p:cNvSpPr>
          <p:nvPr/>
        </p:nvSpPr>
        <p:spPr>
          <a:xfrm>
            <a:off x="-26169" y="1800525"/>
            <a:ext cx="3547244" cy="492813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cs typeface="Calibri"/>
            </a:endParaRPr>
          </a:p>
          <a:p>
            <a:pPr marL="457200" indent="-457200">
              <a:lnSpc>
                <a:spcPct val="150000"/>
              </a:lnSpc>
              <a:spcBef>
                <a:spcPts val="0"/>
              </a:spcBef>
              <a:buAutoNum type="arabicPeriod"/>
            </a:pPr>
            <a:r>
              <a:rPr lang="en-US" sz="2000" dirty="0">
                <a:cs typeface="Calibri"/>
              </a:rPr>
              <a:t>Borrowers who are on rent and taking educational loan</a:t>
            </a:r>
          </a:p>
          <a:p>
            <a:pPr marL="457200" indent="-457200">
              <a:lnSpc>
                <a:spcPct val="150000"/>
              </a:lnSpc>
              <a:spcBef>
                <a:spcPts val="0"/>
              </a:spcBef>
              <a:buAutoNum type="arabicPeriod"/>
            </a:pPr>
            <a:r>
              <a:rPr lang="en-US" sz="2000" dirty="0">
                <a:cs typeface="Calibri"/>
              </a:rPr>
              <a:t>Borrowers who take home improvement on mortgaged property</a:t>
            </a:r>
          </a:p>
          <a:p>
            <a:pPr marL="457200" indent="-457200">
              <a:lnSpc>
                <a:spcPct val="150000"/>
              </a:lnSpc>
              <a:spcBef>
                <a:spcPts val="0"/>
              </a:spcBef>
              <a:buAutoNum type="arabicPeriod"/>
            </a:pPr>
            <a:r>
              <a:rPr lang="en-US" sz="2000" dirty="0">
                <a:ea typeface="+mn-lt"/>
                <a:cs typeface="+mn-lt"/>
              </a:rPr>
              <a:t>Borrowers who are moving/relocating and are on rent</a:t>
            </a:r>
            <a:endParaRPr lang="en-US" sz="2000" dirty="0">
              <a:cs typeface="Calibri"/>
            </a:endParaRPr>
          </a:p>
          <a:p>
            <a:pPr marL="0" indent="0">
              <a:lnSpc>
                <a:spcPct val="150000"/>
              </a:lnSpc>
              <a:spcBef>
                <a:spcPts val="0"/>
              </a:spcBef>
              <a:buNone/>
            </a:pPr>
            <a:endParaRPr lang="en-US" sz="2000" dirty="0">
              <a:cs typeface="Calibri"/>
            </a:endParaRPr>
          </a:p>
        </p:txBody>
      </p:sp>
    </p:spTree>
    <p:extLst>
      <p:ext uri="{BB962C8B-B14F-4D97-AF65-F5344CB8AC3E}">
        <p14:creationId xmlns:p14="http://schemas.microsoft.com/office/powerpoint/2010/main" val="3288591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F3F31299-76F9-7F25-27D9-2A5BEA7556AE}"/>
              </a:ext>
            </a:extLst>
          </p:cNvPr>
          <p:cNvSpPr txBox="1">
            <a:spLocks/>
          </p:cNvSpPr>
          <p:nvPr/>
        </p:nvSpPr>
        <p:spPr>
          <a:xfrm>
            <a:off x="3528561" y="156911"/>
            <a:ext cx="4442594" cy="44934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7030A0"/>
                </a:solidFill>
              </a:rPr>
              <a:t>Analysis</a:t>
            </a:r>
          </a:p>
        </p:txBody>
      </p:sp>
      <p:sp>
        <p:nvSpPr>
          <p:cNvPr id="4" name="Subtitle 2">
            <a:extLst>
              <a:ext uri="{FF2B5EF4-FFF2-40B4-BE49-F238E27FC236}">
                <a16:creationId xmlns:a16="http://schemas.microsoft.com/office/drawing/2014/main" id="{A45904B6-2650-C29E-5A85-1B6F61658C55}"/>
              </a:ext>
            </a:extLst>
          </p:cNvPr>
          <p:cNvSpPr txBox="1">
            <a:spLocks/>
          </p:cNvSpPr>
          <p:nvPr/>
        </p:nvSpPr>
        <p:spPr>
          <a:xfrm>
            <a:off x="231006" y="609900"/>
            <a:ext cx="11853044" cy="160391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Charged Off Borrowers against residential State and home ownership</a:t>
            </a:r>
          </a:p>
          <a:p>
            <a:pPr marL="0" indent="0">
              <a:lnSpc>
                <a:spcPct val="150000"/>
              </a:lnSpc>
              <a:spcBef>
                <a:spcPts val="0"/>
              </a:spcBef>
              <a:buNone/>
            </a:pPr>
            <a:r>
              <a:rPr lang="en-US" sz="2000" dirty="0"/>
              <a:t>Upon </a:t>
            </a:r>
            <a:r>
              <a:rPr lang="en-US" sz="2000" dirty="0" err="1"/>
              <a:t>analysing</a:t>
            </a:r>
            <a:r>
              <a:rPr lang="en-US" sz="2000" dirty="0"/>
              <a:t> the data of charged off borrowers against the home ownership and state of residence, we observe borrowers with below traits are potential defaulters</a:t>
            </a:r>
            <a:endParaRPr lang="en-US" sz="2000" dirty="0">
              <a:cs typeface="Calibri"/>
            </a:endParaRPr>
          </a:p>
          <a:p>
            <a:pPr marL="0" indent="0">
              <a:lnSpc>
                <a:spcPct val="150000"/>
              </a:lnSpc>
              <a:spcBef>
                <a:spcPts val="0"/>
              </a:spcBef>
              <a:buNone/>
            </a:pPr>
            <a:endParaRPr lang="en-US" dirty="0">
              <a:cs typeface="Calibri"/>
            </a:endParaRPr>
          </a:p>
        </p:txBody>
      </p:sp>
      <p:pic>
        <p:nvPicPr>
          <p:cNvPr id="6" name="Picture 5">
            <a:extLst>
              <a:ext uri="{FF2B5EF4-FFF2-40B4-BE49-F238E27FC236}">
                <a16:creationId xmlns:a16="http://schemas.microsoft.com/office/drawing/2014/main" id="{C71581E7-97C3-6C4A-68FA-2AE21A9737D3}"/>
              </a:ext>
            </a:extLst>
          </p:cNvPr>
          <p:cNvPicPr>
            <a:picLocks noChangeAspect="1"/>
          </p:cNvPicPr>
          <p:nvPr/>
        </p:nvPicPr>
        <p:blipFill>
          <a:blip r:embed="rId2"/>
          <a:stretch>
            <a:fillRect/>
          </a:stretch>
        </p:blipFill>
        <p:spPr>
          <a:xfrm>
            <a:off x="3305175" y="2176205"/>
            <a:ext cx="8915400" cy="4467740"/>
          </a:xfrm>
          <a:prstGeom prst="rect">
            <a:avLst/>
          </a:prstGeom>
        </p:spPr>
      </p:pic>
      <p:sp>
        <p:nvSpPr>
          <p:cNvPr id="3" name="Subtitle 2">
            <a:extLst>
              <a:ext uri="{FF2B5EF4-FFF2-40B4-BE49-F238E27FC236}">
                <a16:creationId xmlns:a16="http://schemas.microsoft.com/office/drawing/2014/main" id="{B96D1352-8194-40F0-87C0-A1657F749B57}"/>
              </a:ext>
            </a:extLst>
          </p:cNvPr>
          <p:cNvSpPr txBox="1">
            <a:spLocks/>
          </p:cNvSpPr>
          <p:nvPr/>
        </p:nvSpPr>
        <p:spPr>
          <a:xfrm>
            <a:off x="-26169" y="1800525"/>
            <a:ext cx="3547244" cy="492813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cs typeface="Calibri"/>
            </a:endParaRPr>
          </a:p>
          <a:p>
            <a:pPr marL="457200" indent="-457200">
              <a:lnSpc>
                <a:spcPct val="150000"/>
              </a:lnSpc>
              <a:spcBef>
                <a:spcPts val="0"/>
              </a:spcBef>
              <a:buAutoNum type="arabicPeriod"/>
            </a:pPr>
            <a:r>
              <a:rPr lang="en-US" sz="2000" dirty="0">
                <a:cs typeface="Calibri"/>
              </a:rPr>
              <a:t>Borrowers who are on rent and in states ID, DC and HI</a:t>
            </a:r>
          </a:p>
          <a:p>
            <a:pPr marL="457200" indent="-457200">
              <a:lnSpc>
                <a:spcPct val="150000"/>
              </a:lnSpc>
              <a:spcBef>
                <a:spcPts val="0"/>
              </a:spcBef>
              <a:buAutoNum type="arabicPeriod"/>
            </a:pPr>
            <a:r>
              <a:rPr lang="en-US" sz="2000" dirty="0">
                <a:cs typeface="Calibri"/>
              </a:rPr>
              <a:t>Borrowers whose property is on mortgage and the property is in states</a:t>
            </a:r>
            <a:r>
              <a:rPr lang="en-US" sz="2000" dirty="0">
                <a:ea typeface="+mn-lt"/>
                <a:cs typeface="+mn-lt"/>
              </a:rPr>
              <a:t> DE, MI, MT, NE, NH, WV and WY</a:t>
            </a:r>
            <a:endParaRPr lang="en-US" sz="2000" dirty="0">
              <a:cs typeface="Calibri"/>
            </a:endParaRPr>
          </a:p>
          <a:p>
            <a:pPr marL="457200" indent="-457200">
              <a:lnSpc>
                <a:spcPct val="150000"/>
              </a:lnSpc>
              <a:spcBef>
                <a:spcPts val="0"/>
              </a:spcBef>
              <a:buAutoNum type="arabicPeriod"/>
            </a:pPr>
            <a:endParaRPr lang="en-US" sz="2000" dirty="0">
              <a:cs typeface="Calibri"/>
            </a:endParaRPr>
          </a:p>
        </p:txBody>
      </p:sp>
    </p:spTree>
    <p:extLst>
      <p:ext uri="{BB962C8B-B14F-4D97-AF65-F5344CB8AC3E}">
        <p14:creationId xmlns:p14="http://schemas.microsoft.com/office/powerpoint/2010/main" val="2125699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F3F31299-76F9-7F25-27D9-2A5BEA7556AE}"/>
              </a:ext>
            </a:extLst>
          </p:cNvPr>
          <p:cNvSpPr txBox="1">
            <a:spLocks/>
          </p:cNvSpPr>
          <p:nvPr/>
        </p:nvSpPr>
        <p:spPr>
          <a:xfrm>
            <a:off x="3528561" y="156911"/>
            <a:ext cx="4442594" cy="44934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7030A0"/>
                </a:solidFill>
              </a:rPr>
              <a:t>Analysis</a:t>
            </a:r>
          </a:p>
        </p:txBody>
      </p:sp>
      <p:sp>
        <p:nvSpPr>
          <p:cNvPr id="4" name="Subtitle 2">
            <a:extLst>
              <a:ext uri="{FF2B5EF4-FFF2-40B4-BE49-F238E27FC236}">
                <a16:creationId xmlns:a16="http://schemas.microsoft.com/office/drawing/2014/main" id="{A45904B6-2650-C29E-5A85-1B6F61658C55}"/>
              </a:ext>
            </a:extLst>
          </p:cNvPr>
          <p:cNvSpPr txBox="1">
            <a:spLocks/>
          </p:cNvSpPr>
          <p:nvPr/>
        </p:nvSpPr>
        <p:spPr>
          <a:xfrm>
            <a:off x="231006" y="609900"/>
            <a:ext cx="11853044" cy="160391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Charged Off Borrowers against purpose and verification status</a:t>
            </a:r>
          </a:p>
          <a:p>
            <a:pPr marL="0" indent="0">
              <a:lnSpc>
                <a:spcPct val="150000"/>
              </a:lnSpc>
              <a:spcBef>
                <a:spcPts val="0"/>
              </a:spcBef>
              <a:buNone/>
            </a:pPr>
            <a:r>
              <a:rPr lang="en-US" sz="2000" dirty="0"/>
              <a:t>Upon </a:t>
            </a:r>
            <a:r>
              <a:rPr lang="en-US" sz="2000" dirty="0" err="1"/>
              <a:t>analysing</a:t>
            </a:r>
            <a:r>
              <a:rPr lang="en-US" sz="2000" dirty="0"/>
              <a:t> the data of charged off borrowers against the purpose of loan and verification status, we observe borrowers with below traits are potential defaulters</a:t>
            </a:r>
            <a:endParaRPr lang="en-US" sz="2000" dirty="0">
              <a:cs typeface="Calibri"/>
            </a:endParaRPr>
          </a:p>
          <a:p>
            <a:pPr marL="0" indent="0">
              <a:lnSpc>
                <a:spcPct val="150000"/>
              </a:lnSpc>
              <a:spcBef>
                <a:spcPts val="0"/>
              </a:spcBef>
              <a:buNone/>
            </a:pPr>
            <a:endParaRPr lang="en-US" dirty="0">
              <a:cs typeface="Calibri"/>
            </a:endParaRPr>
          </a:p>
        </p:txBody>
      </p:sp>
      <p:sp>
        <p:nvSpPr>
          <p:cNvPr id="3" name="Subtitle 2">
            <a:extLst>
              <a:ext uri="{FF2B5EF4-FFF2-40B4-BE49-F238E27FC236}">
                <a16:creationId xmlns:a16="http://schemas.microsoft.com/office/drawing/2014/main" id="{B96D1352-8194-40F0-87C0-A1657F749B57}"/>
              </a:ext>
            </a:extLst>
          </p:cNvPr>
          <p:cNvSpPr txBox="1">
            <a:spLocks/>
          </p:cNvSpPr>
          <p:nvPr/>
        </p:nvSpPr>
        <p:spPr>
          <a:xfrm>
            <a:off x="-26169" y="1800525"/>
            <a:ext cx="3547244" cy="492813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cs typeface="Calibri"/>
            </a:endParaRPr>
          </a:p>
          <a:p>
            <a:pPr marL="457200" indent="-457200">
              <a:lnSpc>
                <a:spcPct val="150000"/>
              </a:lnSpc>
              <a:spcBef>
                <a:spcPts val="0"/>
              </a:spcBef>
              <a:buAutoNum type="arabicPeriod"/>
            </a:pPr>
            <a:r>
              <a:rPr lang="en-US" sz="2000" dirty="0">
                <a:cs typeface="Calibri"/>
              </a:rPr>
              <a:t>Borrowers who are not verified and take educational loan</a:t>
            </a:r>
          </a:p>
          <a:p>
            <a:pPr marL="457200" indent="-457200">
              <a:lnSpc>
                <a:spcPct val="150000"/>
              </a:lnSpc>
              <a:spcBef>
                <a:spcPts val="0"/>
              </a:spcBef>
              <a:buAutoNum type="arabicPeriod"/>
            </a:pPr>
            <a:r>
              <a:rPr lang="en-US" sz="2000" dirty="0">
                <a:cs typeface="Calibri"/>
              </a:rPr>
              <a:t>Borrowers who are source verified and taking</a:t>
            </a:r>
            <a:r>
              <a:rPr lang="en-US" sz="2000" dirty="0">
                <a:ea typeface="+mn-lt"/>
                <a:cs typeface="+mn-lt"/>
              </a:rPr>
              <a:t> loan for moving</a:t>
            </a:r>
            <a:endParaRPr lang="en-US" sz="2000" dirty="0">
              <a:cs typeface="Calibri"/>
            </a:endParaRPr>
          </a:p>
          <a:p>
            <a:pPr marL="457200" indent="-457200">
              <a:lnSpc>
                <a:spcPct val="150000"/>
              </a:lnSpc>
              <a:spcBef>
                <a:spcPts val="0"/>
              </a:spcBef>
              <a:buAutoNum type="arabicPeriod"/>
            </a:pPr>
            <a:endParaRPr lang="en-US" sz="2000" dirty="0">
              <a:cs typeface="Calibri"/>
            </a:endParaRPr>
          </a:p>
        </p:txBody>
      </p:sp>
      <p:pic>
        <p:nvPicPr>
          <p:cNvPr id="2" name="Picture 1">
            <a:extLst>
              <a:ext uri="{FF2B5EF4-FFF2-40B4-BE49-F238E27FC236}">
                <a16:creationId xmlns:a16="http://schemas.microsoft.com/office/drawing/2014/main" id="{35D377E6-6FA3-1DDA-13C6-8E25303DA0B3}"/>
              </a:ext>
            </a:extLst>
          </p:cNvPr>
          <p:cNvPicPr>
            <a:picLocks noChangeAspect="1"/>
          </p:cNvPicPr>
          <p:nvPr/>
        </p:nvPicPr>
        <p:blipFill>
          <a:blip r:embed="rId2"/>
          <a:stretch>
            <a:fillRect/>
          </a:stretch>
        </p:blipFill>
        <p:spPr>
          <a:xfrm>
            <a:off x="3943350" y="2208655"/>
            <a:ext cx="8248650" cy="4612391"/>
          </a:xfrm>
          <a:prstGeom prst="rect">
            <a:avLst/>
          </a:prstGeom>
        </p:spPr>
      </p:pic>
    </p:spTree>
    <p:extLst>
      <p:ext uri="{BB962C8B-B14F-4D97-AF65-F5344CB8AC3E}">
        <p14:creationId xmlns:p14="http://schemas.microsoft.com/office/powerpoint/2010/main" val="173053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F3F31299-76F9-7F25-27D9-2A5BEA7556AE}"/>
              </a:ext>
            </a:extLst>
          </p:cNvPr>
          <p:cNvSpPr txBox="1">
            <a:spLocks/>
          </p:cNvSpPr>
          <p:nvPr/>
        </p:nvSpPr>
        <p:spPr>
          <a:xfrm>
            <a:off x="3528561" y="156911"/>
            <a:ext cx="4442594" cy="44934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7030A0"/>
                </a:solidFill>
              </a:rPr>
              <a:t>Analysis</a:t>
            </a:r>
          </a:p>
        </p:txBody>
      </p:sp>
      <p:sp>
        <p:nvSpPr>
          <p:cNvPr id="4" name="Subtitle 2">
            <a:extLst>
              <a:ext uri="{FF2B5EF4-FFF2-40B4-BE49-F238E27FC236}">
                <a16:creationId xmlns:a16="http://schemas.microsoft.com/office/drawing/2014/main" id="{A45904B6-2650-C29E-5A85-1B6F61658C55}"/>
              </a:ext>
            </a:extLst>
          </p:cNvPr>
          <p:cNvSpPr txBox="1">
            <a:spLocks/>
          </p:cNvSpPr>
          <p:nvPr/>
        </p:nvSpPr>
        <p:spPr>
          <a:xfrm>
            <a:off x="231006" y="609900"/>
            <a:ext cx="11853044" cy="160391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Charged Off Borrowers against purpose and grade</a:t>
            </a:r>
          </a:p>
          <a:p>
            <a:pPr marL="0" indent="0">
              <a:lnSpc>
                <a:spcPct val="150000"/>
              </a:lnSpc>
              <a:spcBef>
                <a:spcPts val="0"/>
              </a:spcBef>
              <a:buNone/>
            </a:pPr>
            <a:r>
              <a:rPr lang="en-US" sz="2000" dirty="0"/>
              <a:t>Upon </a:t>
            </a:r>
            <a:r>
              <a:rPr lang="en-US" sz="2000" dirty="0" err="1"/>
              <a:t>analysing</a:t>
            </a:r>
            <a:r>
              <a:rPr lang="en-US" sz="2000" dirty="0"/>
              <a:t> the data of charged off borrowers against the purpose of loan and grade of the borrower, we observe borrowers with below traits are potential defaulters</a:t>
            </a:r>
            <a:endParaRPr lang="en-US" sz="2000" dirty="0">
              <a:cs typeface="Calibri"/>
            </a:endParaRPr>
          </a:p>
          <a:p>
            <a:pPr marL="0" indent="0">
              <a:lnSpc>
                <a:spcPct val="150000"/>
              </a:lnSpc>
              <a:spcBef>
                <a:spcPts val="0"/>
              </a:spcBef>
              <a:buNone/>
            </a:pPr>
            <a:endParaRPr lang="en-US" dirty="0">
              <a:cs typeface="Calibri"/>
            </a:endParaRPr>
          </a:p>
        </p:txBody>
      </p:sp>
      <p:sp>
        <p:nvSpPr>
          <p:cNvPr id="3" name="Subtitle 2">
            <a:extLst>
              <a:ext uri="{FF2B5EF4-FFF2-40B4-BE49-F238E27FC236}">
                <a16:creationId xmlns:a16="http://schemas.microsoft.com/office/drawing/2014/main" id="{B96D1352-8194-40F0-87C0-A1657F749B57}"/>
              </a:ext>
            </a:extLst>
          </p:cNvPr>
          <p:cNvSpPr txBox="1">
            <a:spLocks/>
          </p:cNvSpPr>
          <p:nvPr/>
        </p:nvSpPr>
        <p:spPr>
          <a:xfrm>
            <a:off x="-26169" y="1800525"/>
            <a:ext cx="4566419" cy="492813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cs typeface="Calibri"/>
            </a:endParaRPr>
          </a:p>
          <a:p>
            <a:pPr marL="457200" indent="-457200">
              <a:lnSpc>
                <a:spcPct val="150000"/>
              </a:lnSpc>
              <a:spcBef>
                <a:spcPts val="0"/>
              </a:spcBef>
              <a:buAutoNum type="arabicPeriod"/>
            </a:pPr>
            <a:r>
              <a:rPr lang="en-US" sz="2000" dirty="0">
                <a:cs typeface="Calibri"/>
              </a:rPr>
              <a:t>Borrowers whose loan purpose is debt consolidation and the probability increase as the grade gets poor.</a:t>
            </a:r>
          </a:p>
          <a:p>
            <a:pPr marL="457200" indent="-457200">
              <a:lnSpc>
                <a:spcPct val="150000"/>
              </a:lnSpc>
              <a:spcBef>
                <a:spcPts val="0"/>
              </a:spcBef>
              <a:buAutoNum type="arabicPeriod"/>
            </a:pPr>
            <a:r>
              <a:rPr lang="en-US" sz="2000" dirty="0">
                <a:latin typeface="Arial"/>
                <a:cs typeface="Arial"/>
              </a:rPr>
              <a:t>Borrowers who use credit card and the probability increase as the </a:t>
            </a:r>
            <a:r>
              <a:rPr lang="en-US" sz="2000" dirty="0">
                <a:latin typeface="Arial"/>
                <a:ea typeface="+mn-lt"/>
                <a:cs typeface="Arial"/>
              </a:rPr>
              <a:t>grade gets poor.</a:t>
            </a:r>
            <a:endParaRPr lang="en-US" sz="2000" dirty="0">
              <a:cs typeface="Calibri"/>
            </a:endParaRPr>
          </a:p>
          <a:p>
            <a:pPr marL="457200" indent="-457200">
              <a:lnSpc>
                <a:spcPct val="150000"/>
              </a:lnSpc>
              <a:spcBef>
                <a:spcPts val="0"/>
              </a:spcBef>
              <a:buAutoNum type="arabicPeriod"/>
            </a:pPr>
            <a:endParaRPr lang="en-US" sz="1600" dirty="0">
              <a:cs typeface="Calibri"/>
            </a:endParaRPr>
          </a:p>
          <a:p>
            <a:pPr marL="0" indent="0">
              <a:lnSpc>
                <a:spcPct val="150000"/>
              </a:lnSpc>
              <a:spcBef>
                <a:spcPts val="0"/>
              </a:spcBef>
              <a:buNone/>
            </a:pPr>
            <a:r>
              <a:rPr lang="en-US" sz="1600" dirty="0">
                <a:cs typeface="Calibri"/>
              </a:rPr>
              <a:t>Note: Interestingly </a:t>
            </a:r>
            <a:r>
              <a:rPr lang="en-US" sz="1600" dirty="0">
                <a:ea typeface="+mn-lt"/>
                <a:cs typeface="+mn-lt"/>
              </a:rPr>
              <a:t>Borrowers whose loan purpose is small business, their probability of repaying increase as the grade gets poor.</a:t>
            </a:r>
            <a:endParaRPr lang="en-US" sz="1600" dirty="0">
              <a:cs typeface="Calibri"/>
            </a:endParaRPr>
          </a:p>
        </p:txBody>
      </p:sp>
      <p:pic>
        <p:nvPicPr>
          <p:cNvPr id="6" name="Picture 5">
            <a:extLst>
              <a:ext uri="{FF2B5EF4-FFF2-40B4-BE49-F238E27FC236}">
                <a16:creationId xmlns:a16="http://schemas.microsoft.com/office/drawing/2014/main" id="{EDBA20DC-1ADC-9489-B163-785F2C3AB5B5}"/>
              </a:ext>
            </a:extLst>
          </p:cNvPr>
          <p:cNvPicPr>
            <a:picLocks noChangeAspect="1"/>
          </p:cNvPicPr>
          <p:nvPr/>
        </p:nvPicPr>
        <p:blipFill>
          <a:blip r:embed="rId2"/>
          <a:stretch>
            <a:fillRect/>
          </a:stretch>
        </p:blipFill>
        <p:spPr>
          <a:xfrm>
            <a:off x="4514850" y="2557463"/>
            <a:ext cx="7086600" cy="4295775"/>
          </a:xfrm>
          <a:prstGeom prst="rect">
            <a:avLst/>
          </a:prstGeom>
        </p:spPr>
      </p:pic>
    </p:spTree>
    <p:extLst>
      <p:ext uri="{BB962C8B-B14F-4D97-AF65-F5344CB8AC3E}">
        <p14:creationId xmlns:p14="http://schemas.microsoft.com/office/powerpoint/2010/main" val="1918408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F3F31299-76F9-7F25-27D9-2A5BEA7556AE}"/>
              </a:ext>
            </a:extLst>
          </p:cNvPr>
          <p:cNvSpPr txBox="1">
            <a:spLocks/>
          </p:cNvSpPr>
          <p:nvPr/>
        </p:nvSpPr>
        <p:spPr>
          <a:xfrm>
            <a:off x="3528561" y="156911"/>
            <a:ext cx="4442594" cy="44934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7030A0"/>
                </a:solidFill>
              </a:rPr>
              <a:t>Analysis</a:t>
            </a:r>
          </a:p>
        </p:txBody>
      </p:sp>
      <p:sp>
        <p:nvSpPr>
          <p:cNvPr id="4" name="Subtitle 2">
            <a:extLst>
              <a:ext uri="{FF2B5EF4-FFF2-40B4-BE49-F238E27FC236}">
                <a16:creationId xmlns:a16="http://schemas.microsoft.com/office/drawing/2014/main" id="{A45904B6-2650-C29E-5A85-1B6F61658C55}"/>
              </a:ext>
            </a:extLst>
          </p:cNvPr>
          <p:cNvSpPr txBox="1">
            <a:spLocks/>
          </p:cNvSpPr>
          <p:nvPr/>
        </p:nvSpPr>
        <p:spPr>
          <a:xfrm>
            <a:off x="231006" y="609900"/>
            <a:ext cx="11853044" cy="1603910"/>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ea typeface="+mn-lt"/>
                <a:cs typeface="+mn-lt"/>
              </a:rPr>
              <a:t>Charged Off Borrowers against Home ownership and Verification Status</a:t>
            </a:r>
            <a:endParaRPr lang="en-US" sz="2400" dirty="0"/>
          </a:p>
          <a:p>
            <a:pPr marL="0" indent="0">
              <a:lnSpc>
                <a:spcPct val="150000"/>
              </a:lnSpc>
              <a:spcBef>
                <a:spcPts val="0"/>
              </a:spcBef>
              <a:buNone/>
            </a:pPr>
            <a:r>
              <a:rPr lang="en-US" sz="2000" dirty="0"/>
              <a:t>Upon </a:t>
            </a:r>
            <a:r>
              <a:rPr lang="en-US" sz="2000" dirty="0" err="1"/>
              <a:t>analysing</a:t>
            </a:r>
            <a:r>
              <a:rPr lang="en-US" sz="2000" dirty="0"/>
              <a:t> the data of charged off borrowers against the home ownership and verification status of the borrower, we observe borrowers with below traits are potential defaulters</a:t>
            </a:r>
            <a:endParaRPr lang="en-US" sz="2000" dirty="0">
              <a:cs typeface="Calibri"/>
            </a:endParaRPr>
          </a:p>
          <a:p>
            <a:pPr marL="0" indent="0">
              <a:lnSpc>
                <a:spcPct val="150000"/>
              </a:lnSpc>
              <a:spcBef>
                <a:spcPts val="0"/>
              </a:spcBef>
              <a:buNone/>
            </a:pPr>
            <a:endParaRPr lang="en-US" dirty="0">
              <a:cs typeface="Calibri"/>
            </a:endParaRPr>
          </a:p>
        </p:txBody>
      </p:sp>
      <p:sp>
        <p:nvSpPr>
          <p:cNvPr id="3" name="Subtitle 2">
            <a:extLst>
              <a:ext uri="{FF2B5EF4-FFF2-40B4-BE49-F238E27FC236}">
                <a16:creationId xmlns:a16="http://schemas.microsoft.com/office/drawing/2014/main" id="{B96D1352-8194-40F0-87C0-A1657F749B57}"/>
              </a:ext>
            </a:extLst>
          </p:cNvPr>
          <p:cNvSpPr txBox="1">
            <a:spLocks/>
          </p:cNvSpPr>
          <p:nvPr/>
        </p:nvSpPr>
        <p:spPr>
          <a:xfrm>
            <a:off x="-26169" y="1800525"/>
            <a:ext cx="4566419" cy="492813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cs typeface="Calibri"/>
            </a:endParaRPr>
          </a:p>
          <a:p>
            <a:pPr marL="457200" indent="-457200">
              <a:lnSpc>
                <a:spcPct val="150000"/>
              </a:lnSpc>
              <a:spcBef>
                <a:spcPts val="0"/>
              </a:spcBef>
              <a:buAutoNum type="arabicPeriod"/>
            </a:pPr>
            <a:r>
              <a:rPr lang="en-US" sz="2000" dirty="0">
                <a:cs typeface="Calibri"/>
              </a:rPr>
              <a:t>Borrower </a:t>
            </a:r>
            <a:r>
              <a:rPr lang="en-US" sz="2000" dirty="0">
                <a:ea typeface="+mn-lt"/>
                <a:cs typeface="+mn-lt"/>
              </a:rPr>
              <a:t>with Verification status as "Not Verified" and the home ownership as "Others" are potential defaulters.</a:t>
            </a:r>
          </a:p>
        </p:txBody>
      </p:sp>
      <p:pic>
        <p:nvPicPr>
          <p:cNvPr id="2" name="Picture 1">
            <a:extLst>
              <a:ext uri="{FF2B5EF4-FFF2-40B4-BE49-F238E27FC236}">
                <a16:creationId xmlns:a16="http://schemas.microsoft.com/office/drawing/2014/main" id="{C3193FD8-5A30-74E4-0C60-B9BEDB0969CC}"/>
              </a:ext>
            </a:extLst>
          </p:cNvPr>
          <p:cNvPicPr>
            <a:picLocks noChangeAspect="1"/>
          </p:cNvPicPr>
          <p:nvPr/>
        </p:nvPicPr>
        <p:blipFill>
          <a:blip r:embed="rId2"/>
          <a:stretch>
            <a:fillRect/>
          </a:stretch>
        </p:blipFill>
        <p:spPr>
          <a:xfrm>
            <a:off x="4548188" y="1866900"/>
            <a:ext cx="7515225" cy="4953000"/>
          </a:xfrm>
          <a:prstGeom prst="rect">
            <a:avLst/>
          </a:prstGeom>
        </p:spPr>
      </p:pic>
    </p:spTree>
    <p:extLst>
      <p:ext uri="{BB962C8B-B14F-4D97-AF65-F5344CB8AC3E}">
        <p14:creationId xmlns:p14="http://schemas.microsoft.com/office/powerpoint/2010/main" val="288246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EA8D3-DF53-62E3-0CEB-5231822F27F9}"/>
              </a:ext>
            </a:extLst>
          </p:cNvPr>
          <p:cNvPicPr>
            <a:picLocks noChangeAspect="1"/>
          </p:cNvPicPr>
          <p:nvPr/>
        </p:nvPicPr>
        <p:blipFill rotWithShape="1">
          <a:blip r:embed="rId2"/>
          <a:srcRect r="5466"/>
          <a:stretch/>
        </p:blipFill>
        <p:spPr>
          <a:xfrm>
            <a:off x="5130800" y="806283"/>
            <a:ext cx="6786880" cy="5245433"/>
          </a:xfrm>
          <a:prstGeom prst="rect">
            <a:avLst/>
          </a:prstGeom>
        </p:spPr>
      </p:pic>
      <p:sp>
        <p:nvSpPr>
          <p:cNvPr id="4" name="Subtitle 2">
            <a:extLst>
              <a:ext uri="{FF2B5EF4-FFF2-40B4-BE49-F238E27FC236}">
                <a16:creationId xmlns:a16="http://schemas.microsoft.com/office/drawing/2014/main" id="{A45904B6-2650-C29E-5A85-1B6F61658C55}"/>
              </a:ext>
            </a:extLst>
          </p:cNvPr>
          <p:cNvSpPr txBox="1">
            <a:spLocks/>
          </p:cNvSpPr>
          <p:nvPr/>
        </p:nvSpPr>
        <p:spPr>
          <a:xfrm>
            <a:off x="688206" y="1781475"/>
            <a:ext cx="4442594" cy="4089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Charged Off Borrowers vs Verification Status</a:t>
            </a:r>
          </a:p>
          <a:p>
            <a:pPr marL="0" indent="0">
              <a:lnSpc>
                <a:spcPct val="150000"/>
              </a:lnSpc>
              <a:spcBef>
                <a:spcPts val="0"/>
              </a:spcBef>
              <a:buNone/>
            </a:pPr>
            <a:r>
              <a:rPr lang="en-US" sz="2000" dirty="0"/>
              <a:t>Upon </a:t>
            </a:r>
            <a:r>
              <a:rPr lang="en-US" sz="2000" dirty="0" err="1"/>
              <a:t>analysing</a:t>
            </a:r>
            <a:r>
              <a:rPr lang="en-US" sz="2000" dirty="0"/>
              <a:t> the data of charged borrowers against the Verification status, we can see that the over all number of defaulted loans is not affected by the fact whether the borrowers source of income was verified or not.</a:t>
            </a:r>
          </a:p>
          <a:p>
            <a:pPr marL="0" indent="0">
              <a:buNone/>
            </a:pPr>
            <a:endParaRPr lang="en-US" sz="2000" dirty="0"/>
          </a:p>
        </p:txBody>
      </p:sp>
      <p:sp>
        <p:nvSpPr>
          <p:cNvPr id="5" name="Subtitle 2">
            <a:extLst>
              <a:ext uri="{FF2B5EF4-FFF2-40B4-BE49-F238E27FC236}">
                <a16:creationId xmlns:a16="http://schemas.microsoft.com/office/drawing/2014/main" id="{F3F31299-76F9-7F25-27D9-2A5BEA7556AE}"/>
              </a:ext>
            </a:extLst>
          </p:cNvPr>
          <p:cNvSpPr txBox="1">
            <a:spLocks/>
          </p:cNvSpPr>
          <p:nvPr/>
        </p:nvSpPr>
        <p:spPr>
          <a:xfrm>
            <a:off x="3614286" y="356936"/>
            <a:ext cx="4442594" cy="449347"/>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7030A0"/>
                </a:solidFill>
              </a:rPr>
              <a:t>Analysis</a:t>
            </a:r>
          </a:p>
        </p:txBody>
      </p:sp>
    </p:spTree>
    <p:extLst>
      <p:ext uri="{BB962C8B-B14F-4D97-AF65-F5344CB8AC3E}">
        <p14:creationId xmlns:p14="http://schemas.microsoft.com/office/powerpoint/2010/main" val="167369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577</Words>
  <Application>Microsoft Office PowerPoint</Application>
  <PresentationFormat>Widescreen</PresentationFormat>
  <Paragraphs>37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Lending Club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dc:title>
  <dc:creator>Kumar Sasi, Anil</dc:creator>
  <cp:lastModifiedBy>Kumar Sasi, Anil</cp:lastModifiedBy>
  <cp:revision>300</cp:revision>
  <dcterms:created xsi:type="dcterms:W3CDTF">2024-03-05T13:16:48Z</dcterms:created>
  <dcterms:modified xsi:type="dcterms:W3CDTF">2024-03-06T05:15:55Z</dcterms:modified>
</cp:coreProperties>
</file>