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58" r:id="rId1"/>
  </p:sldMasterIdLst>
  <p:notesMasterIdLst>
    <p:notesMasterId r:id="rId21"/>
  </p:notesMasterIdLst>
  <p:sldIdLst>
    <p:sldId id="256" r:id="rId2"/>
    <p:sldId id="257" r:id="rId3"/>
    <p:sldId id="265" r:id="rId4"/>
    <p:sldId id="258" r:id="rId5"/>
    <p:sldId id="264" r:id="rId6"/>
    <p:sldId id="259" r:id="rId7"/>
    <p:sldId id="260" r:id="rId8"/>
    <p:sldId id="261" r:id="rId9"/>
    <p:sldId id="262" r:id="rId10"/>
    <p:sldId id="263" r:id="rId11"/>
    <p:sldId id="268" r:id="rId12"/>
    <p:sldId id="269" r:id="rId13"/>
    <p:sldId id="270" r:id="rId14"/>
    <p:sldId id="271" r:id="rId15"/>
    <p:sldId id="266" r:id="rId16"/>
    <p:sldId id="267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3"/>
  </p:normalViewPr>
  <p:slideViewPr>
    <p:cSldViewPr snapToGrid="0" snapToObjects="1">
      <p:cViewPr varScale="1">
        <p:scale>
          <a:sx n="101" d="100"/>
          <a:sy n="101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063E0-12CB-2544-A3AB-825BEA97E5CC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B6AAD-6C45-6B4A-877C-F65E59933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4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7/5/18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7/5/18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F070A7B3-6521-4DCA-87E5-044747A908C1}" type="datetimeFigureOut">
              <a:rPr lang="en-US" smtClean="0"/>
              <a:t>7/5/18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7/5/18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7/5/18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7/5/18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7/5/18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7/5/18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042B0DB6-F5C7-45FB-8CF3-31B45F9C2DAC}" type="datetimeFigureOut">
              <a:rPr lang="en-US" smtClean="0"/>
              <a:t>7/5/18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7/5/18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8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9" r:id="rId1"/>
    <p:sldLayoutId id="2147484560" r:id="rId2"/>
    <p:sldLayoutId id="2147484561" r:id="rId3"/>
    <p:sldLayoutId id="2147484562" r:id="rId4"/>
    <p:sldLayoutId id="2147484563" r:id="rId5"/>
    <p:sldLayoutId id="2147484564" r:id="rId6"/>
    <p:sldLayoutId id="2147484565" r:id="rId7"/>
    <p:sldLayoutId id="2147484566" r:id="rId8"/>
    <p:sldLayoutId id="2147484567" r:id="rId9"/>
    <p:sldLayoutId id="2147484568" r:id="rId10"/>
    <p:sldLayoutId id="21474845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9806297" cy="2618554"/>
          </a:xfrm>
        </p:spPr>
        <p:txBody>
          <a:bodyPr>
            <a:normAutofit/>
          </a:bodyPr>
          <a:lstStyle/>
          <a:p>
            <a:r>
              <a:rPr lang="en-US" dirty="0" smtClean="0"/>
              <a:t>Using GIS to </a:t>
            </a:r>
            <a:r>
              <a:rPr lang="en-US" dirty="0" smtClean="0"/>
              <a:t>Optimize Presidential Campaigns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9806296" cy="107109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/>
              <a:t>Adi Srikanth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Spring 2017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279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08776"/>
          </a:xfrm>
        </p:spPr>
        <p:txBody>
          <a:bodyPr/>
          <a:lstStyle/>
          <a:p>
            <a:r>
              <a:rPr lang="en-US" smtClean="0"/>
              <a:t>Editor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6200" y="1562101"/>
            <a:ext cx="4307345" cy="3904244"/>
          </a:xfrm>
        </p:spPr>
        <p:txBody>
          <a:bodyPr/>
          <a:lstStyle/>
          <a:p>
            <a:r>
              <a:rPr lang="en-US" dirty="0" smtClean="0"/>
              <a:t>Task: create a visible campaign route for a candidate to follow during each time period</a:t>
            </a:r>
          </a:p>
          <a:p>
            <a:r>
              <a:rPr lang="en-US" dirty="0" smtClean="0"/>
              <a:t>Editor</a:t>
            </a:r>
          </a:p>
          <a:p>
            <a:pPr lvl="1"/>
            <a:r>
              <a:rPr lang="en-US" dirty="0" smtClean="0"/>
              <a:t>Used the editor toolbar to create line features and make them layers on the map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562101"/>
            <a:ext cx="4978399" cy="398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34176"/>
          </a:xfrm>
        </p:spPr>
        <p:txBody>
          <a:bodyPr/>
          <a:lstStyle/>
          <a:p>
            <a:r>
              <a:rPr lang="en-US" dirty="0" smtClean="0"/>
              <a:t>Results (scale omitted)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496503" y="139700"/>
            <a:ext cx="1479598" cy="5816600"/>
            <a:chOff x="9709102" y="330200"/>
            <a:chExt cx="1621463" cy="656208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9102" y="330200"/>
              <a:ext cx="1621463" cy="391583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9102" y="4258321"/>
              <a:ext cx="1615926" cy="2633959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1587501"/>
            <a:ext cx="8589463" cy="41512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8850" y="4609131"/>
            <a:ext cx="1140883" cy="112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34176"/>
          </a:xfrm>
        </p:spPr>
        <p:txBody>
          <a:bodyPr/>
          <a:lstStyle/>
          <a:p>
            <a:r>
              <a:rPr lang="en-US" dirty="0" smtClean="0"/>
              <a:t>Results (scale omitted)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496503" y="139700"/>
            <a:ext cx="1479598" cy="5816600"/>
            <a:chOff x="9709102" y="330200"/>
            <a:chExt cx="1621463" cy="656208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9102" y="330200"/>
              <a:ext cx="1621463" cy="391583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9102" y="4258321"/>
              <a:ext cx="1615926" cy="2633959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1677263"/>
            <a:ext cx="8647656" cy="4113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7043" y="4661127"/>
            <a:ext cx="1140883" cy="112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34176"/>
          </a:xfrm>
        </p:spPr>
        <p:txBody>
          <a:bodyPr/>
          <a:lstStyle/>
          <a:p>
            <a:r>
              <a:rPr lang="en-US" dirty="0" smtClean="0"/>
              <a:t>Results (scale omitted)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496503" y="139700"/>
            <a:ext cx="1479598" cy="5816600"/>
            <a:chOff x="9709102" y="330200"/>
            <a:chExt cx="1621463" cy="656208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9102" y="330200"/>
              <a:ext cx="1621463" cy="391583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9102" y="4258321"/>
              <a:ext cx="1615926" cy="2633959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1587501"/>
            <a:ext cx="8782478" cy="42032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1865" y="4661127"/>
            <a:ext cx="1140883" cy="112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34176"/>
          </a:xfrm>
        </p:spPr>
        <p:txBody>
          <a:bodyPr/>
          <a:lstStyle/>
          <a:p>
            <a:r>
              <a:rPr lang="en-US" dirty="0" smtClean="0"/>
              <a:t>Results (scale omitted)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496503" y="139700"/>
            <a:ext cx="1479598" cy="5816600"/>
            <a:chOff x="9709102" y="330200"/>
            <a:chExt cx="1621463" cy="656208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9102" y="330200"/>
              <a:ext cx="1621463" cy="391583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9102" y="4258321"/>
              <a:ext cx="1615926" cy="2633959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37" y="1587501"/>
            <a:ext cx="8773630" cy="42839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9784" y="4741839"/>
            <a:ext cx="1140883" cy="112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34176"/>
          </a:xfrm>
        </p:spPr>
        <p:txBody>
          <a:bodyPr/>
          <a:lstStyle/>
          <a:p>
            <a:r>
              <a:rPr lang="en-US" dirty="0" smtClean="0"/>
              <a:t>Results (scale omitted)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9" b="2433"/>
          <a:stretch/>
        </p:blipFill>
        <p:spPr>
          <a:xfrm>
            <a:off x="643466" y="1587501"/>
            <a:ext cx="9668950" cy="420328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0496503" y="139700"/>
            <a:ext cx="1479598" cy="5816600"/>
            <a:chOff x="9709102" y="330200"/>
            <a:chExt cx="1621463" cy="656208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9102" y="330200"/>
              <a:ext cx="1621463" cy="391583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9102" y="4258321"/>
              <a:ext cx="1615926" cy="2633959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1533" y="4661127"/>
            <a:ext cx="1140883" cy="112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4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97676"/>
          </a:xfrm>
        </p:spPr>
        <p:txBody>
          <a:bodyPr/>
          <a:lstStyle/>
          <a:p>
            <a:r>
              <a:rPr lang="en-US" smtClean="0"/>
              <a:t>Takeaways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1" y="1612900"/>
            <a:ext cx="5130830" cy="436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Geographic Clusters</a:t>
            </a:r>
          </a:p>
          <a:p>
            <a:pPr lvl="1"/>
            <a:r>
              <a:rPr lang="en-US" dirty="0" smtClean="0"/>
              <a:t>West coast: October</a:t>
            </a:r>
          </a:p>
          <a:p>
            <a:pPr lvl="1"/>
            <a:r>
              <a:rPr lang="en-US" dirty="0" smtClean="0"/>
              <a:t>East Coast: Pre-September</a:t>
            </a:r>
          </a:p>
          <a:p>
            <a:pPr lvl="1"/>
            <a:r>
              <a:rPr lang="en-US" dirty="0" smtClean="0"/>
              <a:t>Central America: September</a:t>
            </a:r>
          </a:p>
          <a:p>
            <a:pPr lvl="1"/>
            <a:r>
              <a:rPr lang="en-US" dirty="0" smtClean="0"/>
              <a:t>Upper-Midwest: November</a:t>
            </a:r>
          </a:p>
          <a:p>
            <a:r>
              <a:rPr lang="en-US" dirty="0" smtClean="0"/>
              <a:t>Swing states are well-distributed</a:t>
            </a:r>
          </a:p>
          <a:p>
            <a:pPr lvl="1"/>
            <a:r>
              <a:rPr lang="en-US" dirty="0" smtClean="0"/>
              <a:t>Each time period has at least one swing state</a:t>
            </a:r>
          </a:p>
          <a:p>
            <a:r>
              <a:rPr lang="en-US" dirty="0" smtClean="0"/>
              <a:t>Not much happens in September</a:t>
            </a:r>
          </a:p>
          <a:p>
            <a:pPr lvl="1"/>
            <a:r>
              <a:rPr lang="en-US" dirty="0" smtClean="0"/>
              <a:t>Least bang for your buck</a:t>
            </a:r>
          </a:p>
          <a:p>
            <a:r>
              <a:rPr lang="en-US" dirty="0" smtClean="0"/>
              <a:t>Where to be, and when</a:t>
            </a:r>
          </a:p>
          <a:p>
            <a:pPr lvl="1"/>
            <a:r>
              <a:rPr lang="en-US" dirty="0" smtClean="0"/>
              <a:t>Follow the geographic clusters!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9" b="2433"/>
          <a:stretch/>
        </p:blipFill>
        <p:spPr>
          <a:xfrm>
            <a:off x="6388100" y="2228441"/>
            <a:ext cx="5511799" cy="239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72276"/>
          </a:xfrm>
        </p:spPr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625601"/>
            <a:ext cx="9603275" cy="38407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Marketing/Advertising</a:t>
            </a:r>
          </a:p>
          <a:p>
            <a:pPr lvl="1"/>
            <a:r>
              <a:rPr lang="en-US" dirty="0" smtClean="0"/>
              <a:t>When/where to run television advertisements based on consumption data</a:t>
            </a:r>
          </a:p>
          <a:p>
            <a:r>
              <a:rPr lang="en-US" dirty="0" smtClean="0"/>
              <a:t>Presidential Campaign Route Model</a:t>
            </a:r>
          </a:p>
          <a:p>
            <a:pPr lvl="1"/>
            <a:r>
              <a:rPr lang="en-US" dirty="0" smtClean="0"/>
              <a:t>Definitely will have to be tweaked, but idea can be developed</a:t>
            </a:r>
          </a:p>
          <a:p>
            <a:r>
              <a:rPr lang="en-US" dirty="0" smtClean="0"/>
              <a:t>Resource allocation</a:t>
            </a:r>
          </a:p>
          <a:p>
            <a:pPr lvl="1"/>
            <a:r>
              <a:rPr lang="en-US" dirty="0" smtClean="0"/>
              <a:t>Finite resources, when/where to spend them? </a:t>
            </a:r>
          </a:p>
          <a:p>
            <a:pPr lvl="1"/>
            <a:r>
              <a:rPr lang="en-US" dirty="0" smtClean="0"/>
              <a:t>Grassroots organizations: when to begin work </a:t>
            </a:r>
          </a:p>
          <a:p>
            <a:r>
              <a:rPr lang="en-US" dirty="0" smtClean="0"/>
              <a:t>”Floating” Headquarters</a:t>
            </a:r>
          </a:p>
          <a:p>
            <a:pPr lvl="1"/>
            <a:r>
              <a:rPr lang="en-US" dirty="0" smtClean="0"/>
              <a:t>Move location of campaign HQ month to month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21476"/>
          </a:xfrm>
        </p:spPr>
        <p:txBody>
          <a:bodyPr/>
          <a:lstStyle/>
          <a:p>
            <a:r>
              <a:rPr lang="en-US" smtClean="0"/>
              <a:t>Limitations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574800"/>
            <a:ext cx="9603275" cy="4394199"/>
          </a:xfrm>
        </p:spPr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Could be more specific (e.g. when in </a:t>
            </a:r>
            <a:r>
              <a:rPr lang="en-US" dirty="0"/>
              <a:t>S</a:t>
            </a:r>
            <a:r>
              <a:rPr lang="en-US" dirty="0" smtClean="0"/>
              <a:t>eptember do they choose?)</a:t>
            </a:r>
          </a:p>
          <a:p>
            <a:pPr lvl="1"/>
            <a:r>
              <a:rPr lang="en-US" dirty="0" smtClean="0"/>
              <a:t>Sample size around 1,500 responses per state</a:t>
            </a:r>
          </a:p>
          <a:p>
            <a:pPr lvl="1"/>
            <a:r>
              <a:rPr lang="en-US" dirty="0" smtClean="0"/>
              <a:t>Electoral data is extremely volatile</a:t>
            </a:r>
          </a:p>
          <a:p>
            <a:r>
              <a:rPr lang="en-US" dirty="0" smtClean="0"/>
              <a:t>Route drawing</a:t>
            </a:r>
          </a:p>
          <a:p>
            <a:pPr lvl="1"/>
            <a:r>
              <a:rPr lang="en-US" dirty="0" smtClean="0"/>
              <a:t>Program to optimize routes in GIS was not free </a:t>
            </a:r>
            <a:r>
              <a:rPr lang="en-US" dirty="0" smtClean="0">
                <a:sym typeface="Wingdings"/>
              </a:rPr>
              <a:t> routes were “eyeballed”</a:t>
            </a:r>
            <a:endParaRPr lang="en-US" dirty="0" smtClean="0"/>
          </a:p>
          <a:p>
            <a:r>
              <a:rPr lang="en-US" dirty="0" smtClean="0"/>
              <a:t>Omitted factors/considerations</a:t>
            </a:r>
          </a:p>
          <a:p>
            <a:pPr lvl="1"/>
            <a:r>
              <a:rPr lang="en-US" dirty="0" smtClean="0"/>
              <a:t>“Red” states and ”Blue” states are often skipped for various reasons</a:t>
            </a:r>
          </a:p>
          <a:p>
            <a:pPr lvl="1"/>
            <a:r>
              <a:rPr lang="en-US" dirty="0" smtClean="0"/>
              <a:t>Campaign stops are not always necessary</a:t>
            </a:r>
          </a:p>
          <a:p>
            <a:pPr lvl="1"/>
            <a:r>
              <a:rPr lang="en-US" dirty="0" smtClean="0"/>
              <a:t>External political factors can impact the effectiveness of a campaign stop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4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21476"/>
          </a:xfrm>
        </p:spPr>
        <p:txBody>
          <a:bodyPr/>
          <a:lstStyle/>
          <a:p>
            <a:r>
              <a:rPr lang="en-US" smtClean="0"/>
              <a:t>Summary +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574801"/>
            <a:ext cx="9603275" cy="3891544"/>
          </a:xfrm>
        </p:spPr>
        <p:txBody>
          <a:bodyPr/>
          <a:lstStyle/>
          <a:p>
            <a:r>
              <a:rPr lang="en-US" dirty="0" smtClean="0"/>
              <a:t>Given the geographic clusters of states (based on when they decide to vote), there seems to be a general direction for the “ideal” campaign route</a:t>
            </a:r>
          </a:p>
          <a:p>
            <a:r>
              <a:rPr lang="en-US" b="1" dirty="0" smtClean="0"/>
              <a:t>Main finding: it is attainable, shown by the routes, to hit almost every state at the “ideal” time</a:t>
            </a:r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Refine data</a:t>
            </a:r>
          </a:p>
          <a:p>
            <a:pPr lvl="1"/>
            <a:r>
              <a:rPr lang="en-US" dirty="0" smtClean="0"/>
              <a:t>Use more accurate route drawing </a:t>
            </a:r>
          </a:p>
          <a:p>
            <a:pPr lvl="1"/>
            <a:r>
              <a:rPr lang="en-US" dirty="0" smtClean="0"/>
              <a:t>Adjust for political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735776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689101"/>
            <a:ext cx="9603275" cy="3777244"/>
          </a:xfrm>
        </p:spPr>
        <p:txBody>
          <a:bodyPr/>
          <a:lstStyle/>
          <a:p>
            <a:r>
              <a:rPr lang="en-US" b="1" dirty="0" smtClean="0"/>
              <a:t>Research Question: Using GIS, can one construct an “ideal” campaign route revolving around the idea of making campaign stops based on when the people in a state make their presidential vote decision?</a:t>
            </a:r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From months of August-November, presidential candidates make their strongest push in terms of making campaign stops/hosting campaign rallies</a:t>
            </a:r>
          </a:p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Modern day campaigning </a:t>
            </a:r>
            <a:r>
              <a:rPr lang="en-US" dirty="0" smtClean="0">
                <a:sym typeface="Wingdings"/>
              </a:rPr>
              <a:t> data driven</a:t>
            </a:r>
          </a:p>
          <a:p>
            <a:pPr lvl="1"/>
            <a:r>
              <a:rPr lang="en-US" dirty="0" smtClean="0">
                <a:sym typeface="Wingdings"/>
              </a:rPr>
              <a:t>Campaign finance is becoming tighter, allocation must be smarter</a:t>
            </a:r>
            <a:endParaRPr lang="en-US" dirty="0" smtClean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8173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08776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739899"/>
            <a:ext cx="9603275" cy="4305301"/>
          </a:xfrm>
        </p:spPr>
        <p:txBody>
          <a:bodyPr/>
          <a:lstStyle/>
          <a:p>
            <a:r>
              <a:rPr lang="en-US" dirty="0" smtClean="0"/>
              <a:t>Data Sources</a:t>
            </a:r>
          </a:p>
          <a:p>
            <a:pPr lvl="1"/>
            <a:r>
              <a:rPr lang="en-US" dirty="0" smtClean="0"/>
              <a:t>2016 Presidential Election Exit Polls (CNN)</a:t>
            </a:r>
          </a:p>
          <a:p>
            <a:pPr lvl="1"/>
            <a:r>
              <a:rPr lang="en-US" dirty="0" smtClean="0"/>
              <a:t>US States Polygon (GIS Tutorial)</a:t>
            </a:r>
          </a:p>
          <a:p>
            <a:pPr lvl="1"/>
            <a:r>
              <a:rPr lang="en-US" dirty="0" smtClean="0"/>
              <a:t>US Cities with 2010 Population Data (ESRI)</a:t>
            </a:r>
          </a:p>
          <a:p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Create map of US, categorize based on: votes, when state chooses who they vote for</a:t>
            </a:r>
          </a:p>
          <a:p>
            <a:pPr lvl="1"/>
            <a:r>
              <a:rPr lang="en-US" dirty="0" smtClean="0"/>
              <a:t>Symbolize map to clarify/visualize data </a:t>
            </a:r>
          </a:p>
          <a:p>
            <a:pPr lvl="1"/>
            <a:r>
              <a:rPr lang="en-US" dirty="0" smtClean="0"/>
              <a:t>Add cities that could be potential campaign stops, symbolize based on size</a:t>
            </a:r>
          </a:p>
          <a:p>
            <a:pPr lvl="1"/>
            <a:r>
              <a:rPr lang="en-US" dirty="0" smtClean="0"/>
              <a:t>Based on potential stops and aforementioned data, draw route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874" y="953325"/>
            <a:ext cx="3028426" cy="269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2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46876"/>
          </a:xfrm>
        </p:spPr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600201"/>
            <a:ext cx="10147330" cy="4241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List of tools used:</a:t>
            </a:r>
          </a:p>
          <a:p>
            <a:pPr lvl="1"/>
            <a:r>
              <a:rPr lang="en-US" dirty="0" smtClean="0"/>
              <a:t>Field Calculator</a:t>
            </a:r>
          </a:p>
          <a:p>
            <a:pPr lvl="2"/>
            <a:r>
              <a:rPr lang="en-US" dirty="0" smtClean="0"/>
              <a:t>Calculate the number of votes up for grabs by combining the fields “Votes” and “</a:t>
            </a:r>
            <a:r>
              <a:rPr lang="en-US" dirty="0" err="1" smtClean="0"/>
              <a:t>Pct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Buffer</a:t>
            </a:r>
          </a:p>
          <a:p>
            <a:pPr lvl="2"/>
            <a:r>
              <a:rPr lang="en-US" dirty="0" smtClean="0"/>
              <a:t>Create a buffer around cities with populations 250,000 &lt; x &lt; 1,000,000</a:t>
            </a:r>
          </a:p>
          <a:p>
            <a:pPr lvl="1"/>
            <a:r>
              <a:rPr lang="en-US" dirty="0" smtClean="0"/>
              <a:t>Dissolve</a:t>
            </a:r>
          </a:p>
          <a:p>
            <a:pPr lvl="2"/>
            <a:r>
              <a:rPr lang="en-US" dirty="0" smtClean="0"/>
              <a:t>Dissolve states with insignificant number of votes, dissolve small cities that were nearby</a:t>
            </a:r>
          </a:p>
          <a:p>
            <a:pPr lvl="1"/>
            <a:r>
              <a:rPr lang="en-US" dirty="0" smtClean="0"/>
              <a:t>Join</a:t>
            </a:r>
          </a:p>
          <a:p>
            <a:pPr lvl="2"/>
            <a:r>
              <a:rPr lang="en-US" dirty="0" smtClean="0"/>
              <a:t>Join data from Excel spreadsheet to the imported data of US States</a:t>
            </a:r>
          </a:p>
          <a:p>
            <a:pPr lvl="1"/>
            <a:r>
              <a:rPr lang="en-US" dirty="0" smtClean="0"/>
              <a:t>Identify</a:t>
            </a:r>
          </a:p>
          <a:p>
            <a:pPr lvl="2"/>
            <a:r>
              <a:rPr lang="en-US" dirty="0" smtClean="0"/>
              <a:t>Create a hyperlink for states of intrigue</a:t>
            </a:r>
          </a:p>
          <a:p>
            <a:pPr lvl="1"/>
            <a:r>
              <a:rPr lang="en-US" dirty="0" smtClean="0"/>
              <a:t>Editor (create features)</a:t>
            </a:r>
          </a:p>
          <a:p>
            <a:pPr lvl="2"/>
            <a:r>
              <a:rPr lang="en-US" dirty="0" smtClean="0"/>
              <a:t>Create the actual route using line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5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08776"/>
          </a:xfrm>
        </p:spPr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6600" y="1562101"/>
            <a:ext cx="3646945" cy="39042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Task: combine data from exit polls to geodata containing location, polygon information of US States</a:t>
            </a:r>
          </a:p>
          <a:p>
            <a:r>
              <a:rPr lang="en-US" dirty="0" smtClean="0"/>
              <a:t>Join</a:t>
            </a:r>
          </a:p>
          <a:p>
            <a:pPr lvl="1"/>
            <a:r>
              <a:rPr lang="en-US" dirty="0" smtClean="0"/>
              <a:t>Joined Excel Doc to US_States (from GIS tutorial)</a:t>
            </a:r>
          </a:p>
          <a:p>
            <a:pPr lvl="1"/>
            <a:r>
              <a:rPr lang="en-US" dirty="0" smtClean="0"/>
              <a:t>Join on field </a:t>
            </a:r>
            <a:r>
              <a:rPr lang="en-US" dirty="0" err="1" smtClean="0"/>
              <a:t>State_ABBR</a:t>
            </a:r>
            <a:r>
              <a:rPr lang="en-US" dirty="0" smtClean="0"/>
              <a:t> and </a:t>
            </a:r>
            <a:r>
              <a:rPr lang="en-US" dirty="0" err="1" smtClean="0"/>
              <a:t>State_ABB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96"/>
          <a:stretch/>
        </p:blipFill>
        <p:spPr>
          <a:xfrm>
            <a:off x="969432" y="1562100"/>
            <a:ext cx="4910667" cy="20403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7368"/>
          <a:stretch/>
        </p:blipFill>
        <p:spPr>
          <a:xfrm>
            <a:off x="969432" y="3716179"/>
            <a:ext cx="4910667" cy="21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710375"/>
          </a:xfrm>
        </p:spPr>
        <p:txBody>
          <a:bodyPr/>
          <a:lstStyle/>
          <a:p>
            <a:r>
              <a:rPr lang="en-US" smtClean="0"/>
              <a:t>Field Calculator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59600" y="1663700"/>
            <a:ext cx="3773945" cy="380264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Task: find the number of votes that are “up for grabs” at the point in time at which the campaign stop will be made</a:t>
            </a:r>
          </a:p>
          <a:p>
            <a:r>
              <a:rPr lang="en-US" sz="2400" dirty="0" smtClean="0"/>
              <a:t>Early votes</a:t>
            </a:r>
          </a:p>
          <a:p>
            <a:pPr lvl="1"/>
            <a:r>
              <a:rPr lang="en-US" sz="2000" dirty="0" err="1" smtClean="0"/>
              <a:t>Pct_Early</a:t>
            </a:r>
            <a:r>
              <a:rPr lang="en-US" sz="2000" dirty="0"/>
              <a:t> </a:t>
            </a:r>
            <a:r>
              <a:rPr lang="en-US" sz="2000" dirty="0" smtClean="0"/>
              <a:t>/ 100 * Votes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70" y="2580772"/>
            <a:ext cx="6476368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3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08776"/>
          </a:xfrm>
        </p:spPr>
        <p:txBody>
          <a:bodyPr/>
          <a:lstStyle/>
          <a:p>
            <a:r>
              <a:rPr lang="en-US" smtClean="0"/>
              <a:t>Buffer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05600" y="1730596"/>
            <a:ext cx="4470400" cy="37357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Task: find out if there are small cities that are nearby, that could combine to make a reasonable campaign stop</a:t>
            </a:r>
          </a:p>
          <a:p>
            <a:r>
              <a:rPr lang="en-US" dirty="0" smtClean="0"/>
              <a:t>Buffer</a:t>
            </a:r>
          </a:p>
          <a:p>
            <a:pPr lvl="1"/>
            <a:r>
              <a:rPr lang="en-US" dirty="0" smtClean="0"/>
              <a:t>Made with a 15 mile radius around small cities (population 50,000 &lt; x &lt; 250,000)</a:t>
            </a:r>
          </a:p>
          <a:p>
            <a:pPr lvl="1"/>
            <a:r>
              <a:rPr lang="en-US" dirty="0" smtClean="0"/>
              <a:t>Buffer was made using condition Dissolve = ALL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94" y="1905000"/>
            <a:ext cx="5533902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0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21476"/>
          </a:xfrm>
        </p:spPr>
        <p:txBody>
          <a:bodyPr/>
          <a:lstStyle/>
          <a:p>
            <a:r>
              <a:rPr lang="en-US" smtClean="0"/>
              <a:t>Dissolve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010400" y="1769533"/>
            <a:ext cx="3723145" cy="4123266"/>
          </a:xfrm>
        </p:spPr>
        <p:txBody>
          <a:bodyPr>
            <a:normAutofit/>
          </a:bodyPr>
          <a:lstStyle/>
          <a:p>
            <a:r>
              <a:rPr lang="en-US" dirty="0" smtClean="0"/>
              <a:t>Task: consolidate states that have insignificant electoral votes that can be consolidated</a:t>
            </a:r>
          </a:p>
          <a:p>
            <a:r>
              <a:rPr lang="en-US" dirty="0" smtClean="0"/>
              <a:t>Dissolve</a:t>
            </a:r>
          </a:p>
          <a:p>
            <a:pPr lvl="1"/>
            <a:r>
              <a:rPr lang="en-US" dirty="0" smtClean="0"/>
              <a:t>Dissolve based on attribute Votes = 3</a:t>
            </a:r>
          </a:p>
          <a:p>
            <a:pPr lvl="1"/>
            <a:r>
              <a:rPr lang="en-US" dirty="0" smtClean="0"/>
              <a:t>Combined 4 “irrelevant states” into 1 “relevant” region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0" r="4977"/>
          <a:stretch/>
        </p:blipFill>
        <p:spPr>
          <a:xfrm>
            <a:off x="1130270" y="1769533"/>
            <a:ext cx="4779463" cy="1934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8"/>
          <a:stretch/>
        </p:blipFill>
        <p:spPr>
          <a:xfrm>
            <a:off x="1130270" y="3899090"/>
            <a:ext cx="4774068" cy="19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8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08776"/>
          </a:xfrm>
        </p:spPr>
        <p:txBody>
          <a:bodyPr/>
          <a:lstStyle/>
          <a:p>
            <a:r>
              <a:rPr lang="en-US" smtClean="0"/>
              <a:t>Identify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0" y="1562101"/>
            <a:ext cx="4180345" cy="3904244"/>
          </a:xfrm>
        </p:spPr>
        <p:txBody>
          <a:bodyPr/>
          <a:lstStyle/>
          <a:p>
            <a:r>
              <a:rPr lang="en-US" dirty="0" smtClean="0"/>
              <a:t>Task: keep the map up-to-date with relevant information</a:t>
            </a:r>
          </a:p>
          <a:p>
            <a:r>
              <a:rPr lang="en-US" dirty="0" smtClean="0"/>
              <a:t>Identify</a:t>
            </a:r>
          </a:p>
          <a:p>
            <a:pPr lvl="1"/>
            <a:r>
              <a:rPr lang="en-US" dirty="0" smtClean="0"/>
              <a:t>Use identify to identify “swing states” (per Politico) </a:t>
            </a:r>
          </a:p>
          <a:p>
            <a:pPr lvl="1"/>
            <a:r>
              <a:rPr lang="en-US" dirty="0" smtClean="0"/>
              <a:t>Create a hyperlink with a link to </a:t>
            </a:r>
            <a:r>
              <a:rPr lang="en-US" i="1" dirty="0" smtClean="0"/>
              <a:t>ballotpedia</a:t>
            </a:r>
            <a:r>
              <a:rPr lang="en-US" dirty="0" smtClean="0"/>
              <a:t> for each swing state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793373"/>
            <a:ext cx="55753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4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129</TotalTime>
  <Words>750</Words>
  <Application>Microsoft Macintosh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Gallery</vt:lpstr>
      <vt:lpstr>Using GIS to Optimize Presidential Campaigns</vt:lpstr>
      <vt:lpstr>Overview</vt:lpstr>
      <vt:lpstr>Methodology</vt:lpstr>
      <vt:lpstr>Process</vt:lpstr>
      <vt:lpstr>Join</vt:lpstr>
      <vt:lpstr>Field Calculator</vt:lpstr>
      <vt:lpstr>Buffer</vt:lpstr>
      <vt:lpstr>Dissolve</vt:lpstr>
      <vt:lpstr>Identify</vt:lpstr>
      <vt:lpstr>Editor</vt:lpstr>
      <vt:lpstr>Results (scale omitted) </vt:lpstr>
      <vt:lpstr>Results (scale omitted) </vt:lpstr>
      <vt:lpstr>Results (scale omitted) </vt:lpstr>
      <vt:lpstr>Results (scale omitted) </vt:lpstr>
      <vt:lpstr>Results (scale omitted) </vt:lpstr>
      <vt:lpstr>Takeaways</vt:lpstr>
      <vt:lpstr>Applications</vt:lpstr>
      <vt:lpstr>Limitations</vt:lpstr>
      <vt:lpstr>Summary + Next Steps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GIS to Campaign</dc:title>
  <dc:creator>Adi Srikanth</dc:creator>
  <cp:lastModifiedBy>Adi Srikanth</cp:lastModifiedBy>
  <cp:revision>16</cp:revision>
  <dcterms:created xsi:type="dcterms:W3CDTF">2017-04-28T03:38:28Z</dcterms:created>
  <dcterms:modified xsi:type="dcterms:W3CDTF">2018-07-05T22:25:35Z</dcterms:modified>
</cp:coreProperties>
</file>