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naheim"/>
      <p:regular r:id="rId21"/>
    </p:embeddedFont>
    <p:embeddedFont>
      <p:font typeface="Barlow Condensed ExtraBold"/>
      <p:bold r:id="rId22"/>
      <p:boldItalic r:id="rId23"/>
    </p:embeddedFont>
    <p:embeddedFont>
      <p:font typeface="Overpass Mono"/>
      <p:regular r:id="rId24"/>
      <p:bold r:id="rId25"/>
    </p:embeddedFon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arlowCondensedExtraBold-bold.fntdata"/><Relationship Id="rId21" Type="http://schemas.openxmlformats.org/officeDocument/2006/relationships/font" Target="fonts/Anaheim-regular.fntdata"/><Relationship Id="rId24" Type="http://schemas.openxmlformats.org/officeDocument/2006/relationships/font" Target="fonts/OverpassMono-regular.fntdata"/><Relationship Id="rId23" Type="http://schemas.openxmlformats.org/officeDocument/2006/relationships/font" Target="fonts/BarlowCondensed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regular.fntdata"/><Relationship Id="rId25" Type="http://schemas.openxmlformats.org/officeDocument/2006/relationships/font" Target="fonts/OverpassMono-bold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869b4064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4869b4064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869b406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4869b406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4869b4064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4869b4064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869b4064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4869b406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4869b406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4869b406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4869b4064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4869b4064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4869b406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4869b406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869b406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4869b406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b3994a781_0_25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b3994a781_0_25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869b406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4869b406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869b406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4869b406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869b4064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869b4064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4869b406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4869b406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20000" y="16165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>
            <p:ph idx="1" type="body"/>
          </p:nvPr>
        </p:nvSpPr>
        <p:spPr>
          <a:xfrm>
            <a:off x="3885550" y="1983500"/>
            <a:ext cx="4825800" cy="2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</a:t>
            </a:r>
            <a:r>
              <a:rPr lang="en" sz="2200"/>
              <a:t>aitgroups can be used to wait for multiple goroutines to finish executing</a:t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</a:t>
            </a:r>
            <a:r>
              <a:rPr lang="en" sz="2200"/>
              <a:t>t utilizes the ‘sync’ package</a:t>
            </a:r>
            <a:endParaRPr sz="2200"/>
          </a:p>
        </p:txBody>
      </p:sp>
      <p:sp>
        <p:nvSpPr>
          <p:cNvPr id="384" name="Google Shape;384;p34"/>
          <p:cNvSpPr txBox="1"/>
          <p:nvPr>
            <p:ph type="title"/>
          </p:nvPr>
        </p:nvSpPr>
        <p:spPr>
          <a:xfrm>
            <a:off x="3272348" y="672875"/>
            <a:ext cx="53493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WAITGROUPS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type="title"/>
          </p:nvPr>
        </p:nvSpPr>
        <p:spPr>
          <a:xfrm>
            <a:off x="824700" y="1195700"/>
            <a:ext cx="7229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WHAT HAPPENS WHEN TWO GOROUTINES TRY MODIFYING THE SAME VALUE SIMULTANEOUSLY?</a:t>
            </a:r>
            <a:endParaRPr sz="3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>
            <p:ph idx="1" type="subTitle"/>
          </p:nvPr>
        </p:nvSpPr>
        <p:spPr>
          <a:xfrm flipH="1">
            <a:off x="720000" y="1306800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The goroutines interfere with each other and the value is not modified as intended</a:t>
            </a:r>
            <a:endParaRPr sz="3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</a:t>
            </a:r>
            <a:r>
              <a:rPr lang="en" sz="3100"/>
              <a:t>his can be resolved using </a:t>
            </a:r>
            <a:r>
              <a:rPr b="1" lang="en" sz="3100"/>
              <a:t>atomic counters</a:t>
            </a:r>
            <a:endParaRPr b="1" sz="3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/>
          <p:nvPr>
            <p:ph idx="1" type="body"/>
          </p:nvPr>
        </p:nvSpPr>
        <p:spPr>
          <a:xfrm>
            <a:off x="3885550" y="1983500"/>
            <a:ext cx="4825800" cy="2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Go, a mutex provides safe access to shared resources by ensuring that only one goroutine can access and modify the resource at a time</a:t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it can handle more complicated</a:t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sync operations than atomic counters</a:t>
            </a:r>
            <a:endParaRPr sz="2200"/>
          </a:p>
        </p:txBody>
      </p:sp>
      <p:sp>
        <p:nvSpPr>
          <p:cNvPr id="400" name="Google Shape;400;p37"/>
          <p:cNvSpPr txBox="1"/>
          <p:nvPr>
            <p:ph type="title"/>
          </p:nvPr>
        </p:nvSpPr>
        <p:spPr>
          <a:xfrm>
            <a:off x="3272348" y="672875"/>
            <a:ext cx="53493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MUTEXES</a:t>
            </a:r>
            <a:endParaRPr sz="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sp>
        <p:nvSpPr>
          <p:cNvPr id="406" name="Google Shape;406;p3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idx="1" type="subTitle"/>
          </p:nvPr>
        </p:nvSpPr>
        <p:spPr>
          <a:xfrm flipH="1">
            <a:off x="0" y="255375"/>
            <a:ext cx="90555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goroutines in Go are designed to be lightweight and have low overhead</a:t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they are scheduled by the Go runtime to run on multiple OS threads or CPU cores.</a:t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The Go scheduler is responsible for efficiently scheduling goroutines onto OS threads, managing thread synchronization, and handling blocking operations</a:t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idx="2" type="title"/>
          </p:nvPr>
        </p:nvSpPr>
        <p:spPr>
          <a:xfrm>
            <a:off x="483200" y="2577125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CONCURRENCY</a:t>
            </a:r>
            <a:endParaRPr/>
          </a:p>
        </p:txBody>
      </p:sp>
      <p:sp>
        <p:nvSpPr>
          <p:cNvPr id="336" name="Google Shape;336;p26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idx="1" type="body"/>
          </p:nvPr>
        </p:nvSpPr>
        <p:spPr>
          <a:xfrm>
            <a:off x="3885550" y="1983500"/>
            <a:ext cx="4825800" cy="2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Concurrency in Go is the ability to execute multiple functions </a:t>
            </a:r>
            <a:r>
              <a:rPr lang="en" sz="2200"/>
              <a:t>simultaneously</a:t>
            </a:r>
            <a:r>
              <a:rPr b="1" lang="en" sz="2200"/>
              <a:t>.</a:t>
            </a:r>
            <a:endParaRPr b="1"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It lets you write fast and efficient programs that can take full advantage of your multicore processing power</a:t>
            </a:r>
            <a:r>
              <a:rPr lang="en" sz="2200"/>
              <a:t> </a:t>
            </a:r>
            <a:endParaRPr sz="2200"/>
          </a:p>
        </p:txBody>
      </p:sp>
      <p:sp>
        <p:nvSpPr>
          <p:cNvPr id="342" name="Google Shape;342;p27"/>
          <p:cNvSpPr txBox="1"/>
          <p:nvPr>
            <p:ph type="title"/>
          </p:nvPr>
        </p:nvSpPr>
        <p:spPr>
          <a:xfrm>
            <a:off x="3272348" y="672875"/>
            <a:ext cx="53493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CONCURRENCY</a:t>
            </a:r>
            <a:endParaRPr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</a:t>
            </a:r>
            <a:r>
              <a:rPr lang="en"/>
              <a:t> CONCURRENCY</a:t>
            </a:r>
            <a:endParaRPr/>
          </a:p>
        </p:txBody>
      </p:sp>
      <p:sp>
        <p:nvSpPr>
          <p:cNvPr id="348" name="Google Shape;348;p2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type="title"/>
          </p:nvPr>
        </p:nvSpPr>
        <p:spPr>
          <a:xfrm>
            <a:off x="720000" y="409500"/>
            <a:ext cx="786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ADVANTAGES OF CONCURRENCY OVER SEQUENTIAL PROGRAMMING</a:t>
            </a:r>
            <a:endParaRPr sz="3500"/>
          </a:p>
        </p:txBody>
      </p:sp>
      <p:sp>
        <p:nvSpPr>
          <p:cNvPr id="354" name="Google Shape;354;p29"/>
          <p:cNvSpPr txBox="1"/>
          <p:nvPr>
            <p:ph idx="1" type="subTitle"/>
          </p:nvPr>
        </p:nvSpPr>
        <p:spPr>
          <a:xfrm flipH="1">
            <a:off x="1866150" y="202002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500"/>
              <a:t>Improved Performance</a:t>
            </a:r>
            <a:endParaRPr sz="35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500"/>
              <a:t>Simplified Design</a:t>
            </a:r>
            <a:endParaRPr sz="35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" sz="3500"/>
              <a:t>Efficient Resource Utilization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</a:t>
            </a:r>
            <a:r>
              <a:rPr lang="en"/>
              <a:t> CONCURRENCY</a:t>
            </a:r>
            <a:endParaRPr/>
          </a:p>
        </p:txBody>
      </p:sp>
      <p:sp>
        <p:nvSpPr>
          <p:cNvPr id="360" name="Google Shape;360;p3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/>
          <p:nvPr>
            <p:ph type="title"/>
          </p:nvPr>
        </p:nvSpPr>
        <p:spPr>
          <a:xfrm>
            <a:off x="639000" y="333725"/>
            <a:ext cx="786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GOROUTINES</a:t>
            </a:r>
            <a:endParaRPr sz="4500"/>
          </a:p>
        </p:txBody>
      </p:sp>
      <p:sp>
        <p:nvSpPr>
          <p:cNvPr id="366" name="Google Shape;366;p31"/>
          <p:cNvSpPr txBox="1"/>
          <p:nvPr>
            <p:ph idx="1" type="subTitle"/>
          </p:nvPr>
        </p:nvSpPr>
        <p:spPr>
          <a:xfrm flipH="1">
            <a:off x="720000" y="1306800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goroutines are functions that are executed simultaneously and independently</a:t>
            </a:r>
            <a:endParaRPr sz="3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</a:t>
            </a:r>
            <a:r>
              <a:rPr lang="en" sz="3100"/>
              <a:t>o create a goroutine, prefix a function call with ‘go’</a:t>
            </a:r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idx="1" type="body"/>
          </p:nvPr>
        </p:nvSpPr>
        <p:spPr>
          <a:xfrm>
            <a:off x="3885550" y="1983500"/>
            <a:ext cx="4825800" cy="24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Concurrency often involves sharing data between goroutines. </a:t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Channels provide a safe and synchronized way to communicate and share data between goroutines.</a:t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keyword : chan</a:t>
            </a:r>
            <a:endParaRPr sz="2200"/>
          </a:p>
        </p:txBody>
      </p:sp>
      <p:sp>
        <p:nvSpPr>
          <p:cNvPr id="372" name="Google Shape;372;p32"/>
          <p:cNvSpPr txBox="1"/>
          <p:nvPr>
            <p:ph type="title"/>
          </p:nvPr>
        </p:nvSpPr>
        <p:spPr>
          <a:xfrm>
            <a:off x="3272348" y="672875"/>
            <a:ext cx="53493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CHANNELS</a:t>
            </a:r>
            <a:endParaRPr sz="5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>
            <p:ph type="title"/>
          </p:nvPr>
        </p:nvSpPr>
        <p:spPr>
          <a:xfrm>
            <a:off x="639000" y="333725"/>
            <a:ext cx="7866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GOROUTINE SYNCHRONIZATION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(using channels) </a:t>
            </a:r>
            <a:endParaRPr sz="3700"/>
          </a:p>
        </p:txBody>
      </p:sp>
      <p:sp>
        <p:nvSpPr>
          <p:cNvPr id="378" name="Google Shape;378;p33"/>
          <p:cNvSpPr txBox="1"/>
          <p:nvPr>
            <p:ph idx="1" type="subTitle"/>
          </p:nvPr>
        </p:nvSpPr>
        <p:spPr>
          <a:xfrm flipH="1">
            <a:off x="720000" y="2282450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execution of goroutines can be synchronized using channels by utilizing its blocking feature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