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3" r:id="rId6"/>
    <p:sldId id="291" r:id="rId7"/>
    <p:sldId id="264" r:id="rId8"/>
    <p:sldId id="265" r:id="rId9"/>
    <p:sldId id="290" r:id="rId10"/>
    <p:sldId id="289" r:id="rId11"/>
  </p:sldIdLst>
  <p:sldSz cx="9144000" cy="5143500" type="screen16x9"/>
  <p:notesSz cx="6858000" cy="9144000"/>
  <p:embeddedFontLst>
    <p:embeddedFont>
      <p:font typeface="Calibri" pitchFamily="34" charset="0"/>
      <p:regular r:id="rId13"/>
      <p:bold r:id="rId14"/>
      <p:italic r:id="rId15"/>
      <p:boldItalic r:id="rId16"/>
    </p:embeddedFont>
    <p:embeddedFont>
      <p:font typeface="Nunito" charset="-52"/>
      <p:regular r:id="rId17"/>
      <p:bold r:id="rId18"/>
      <p:italic r:id="rId19"/>
      <p:boldItalic r:id="rId20"/>
    </p:embeddedFont>
    <p:embeddedFont>
      <p:font typeface="Roboto Mono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-114" y="-5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13150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36dca58b4_0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36dca58b4_0_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636dca58b4_0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636dca58b4_0_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636dca58b4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636dca58b4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636dca58b4_0_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636dca58b4_0_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636dca58b4_0_7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636dca58b4_0_7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36dca58b4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636dca58b4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36dca58b4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636dca58b4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36dca58b4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636dca58b4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772700" y="1095550"/>
            <a:ext cx="5598600" cy="21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180"/>
              <a:t>Специалист по системам искусственного интеллекта</a:t>
            </a:r>
            <a:endParaRPr sz="318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МГТУ им. Н.Э. Баумана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ru-RU" dirty="0" smtClean="0"/>
              <a:t>Блокнот с кодом</a:t>
            </a:r>
            <a:endParaRPr dirty="0"/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78593"/>
              </a:lnSpc>
              <a:spcBef>
                <a:spcPts val="1400"/>
              </a:spcBef>
              <a:spcAft>
                <a:spcPts val="1000"/>
              </a:spcAft>
              <a:buNone/>
            </a:pPr>
            <a:r>
              <a:rPr lang="ru-RU" sz="1900" i="1" dirty="0" smtClean="0">
                <a:solidFill>
                  <a:srgbClr val="292A2D"/>
                </a:solidFill>
                <a:highlight>
                  <a:schemeClr val="dk1"/>
                </a:highlight>
              </a:rPr>
              <a:t>В результате занятия ожидается сформировать блокнот</a:t>
            </a:r>
          </a:p>
          <a:p>
            <a:pPr marL="0" lvl="0" indent="0">
              <a:lnSpc>
                <a:spcPct val="178593"/>
              </a:lnSpc>
              <a:spcBef>
                <a:spcPts val="1400"/>
              </a:spcBef>
              <a:spcAft>
                <a:spcPts val="1000"/>
              </a:spcAft>
              <a:buNone/>
            </a:pPr>
            <a:r>
              <a:rPr lang="en-US" sz="1900" i="1" dirty="0" smtClean="0">
                <a:solidFill>
                  <a:srgbClr val="292A2D"/>
                </a:solidFill>
                <a:highlight>
                  <a:schemeClr val="dk1"/>
                </a:highlight>
              </a:rPr>
              <a:t>https</a:t>
            </a:r>
            <a:r>
              <a:rPr lang="en-US" sz="1900" i="1" dirty="0">
                <a:solidFill>
                  <a:srgbClr val="292A2D"/>
                </a:solidFill>
                <a:highlight>
                  <a:schemeClr val="dk1"/>
                </a:highlight>
              </a:rPr>
              <a:t>://colab.research.google.com/drive/1LO7wVHlGlE8ra8NdvDJQoFJtzPwNretr?usp=sharing</a:t>
            </a:r>
            <a:endParaRPr sz="1900" i="1" dirty="0">
              <a:solidFill>
                <a:srgbClr val="292A2D"/>
              </a:solidFill>
              <a:highlight>
                <a:schemeClr val="dk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050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638350"/>
            <a:ext cx="7505700" cy="11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ru" sz="2000" dirty="0"/>
              <a:t>План </a:t>
            </a:r>
            <a:r>
              <a:rPr lang="ru" sz="2000" dirty="0" smtClean="0"/>
              <a:t>занятия</a:t>
            </a:r>
            <a:r>
              <a:rPr lang="ru" dirty="0"/>
              <a:t/>
            </a:r>
            <a:br>
              <a:rPr lang="ru" dirty="0"/>
            </a:br>
            <a:r>
              <a:rPr lang="ru-RU" dirty="0" smtClean="0"/>
              <a:t>Разработка системы автоматической проверки </a:t>
            </a:r>
            <a:r>
              <a:rPr lang="ru-RU" dirty="0"/>
              <a:t>учебного </a:t>
            </a:r>
            <a:r>
              <a:rPr lang="ru-RU" dirty="0" smtClean="0"/>
              <a:t>задания</a:t>
            </a:r>
            <a:endParaRPr dirty="0"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400" dirty="0" smtClean="0"/>
              <a:t>Автоматизация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400" dirty="0" smtClean="0"/>
              <a:t>Процесс решения задачи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sz="2400" dirty="0" smtClean="0"/>
              <a:t>Разработка прототипа решения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Автоматизация</a:t>
            </a:r>
            <a:endParaRPr dirty="0"/>
          </a:p>
        </p:txBody>
      </p:sp>
      <p:sp>
        <p:nvSpPr>
          <p:cNvPr id="158" name="Google Shape;158;p18"/>
          <p:cNvSpPr txBox="1">
            <a:spLocks noGrp="1"/>
          </p:cNvSpPr>
          <p:nvPr>
            <p:ph type="body" idx="1"/>
          </p:nvPr>
        </p:nvSpPr>
        <p:spPr>
          <a:xfrm>
            <a:off x="819150" y="1656175"/>
            <a:ext cx="7505700" cy="31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8593"/>
              </a:lnSpc>
              <a:spcBef>
                <a:spcPts val="1000"/>
              </a:spcBef>
              <a:buSzPts val="935"/>
              <a:buNone/>
            </a:pPr>
            <a:r>
              <a:rPr lang="ru-RU" sz="1400" b="1" dirty="0"/>
              <a:t>Автоматизация</a:t>
            </a:r>
            <a:r>
              <a:rPr lang="ru-RU" sz="1400" dirty="0"/>
              <a:t> — это использование технологий (программ, роботов, ИИ) для выполнения задач без постоянного участия человека. Цель — ускорить процессы, снизить ошибки и освободить время для сложных решений</a:t>
            </a:r>
            <a:r>
              <a:rPr lang="ru-RU" sz="1400" dirty="0" smtClean="0"/>
              <a:t>.</a:t>
            </a:r>
          </a:p>
          <a:p>
            <a:pPr marL="0" lvl="0" indent="0">
              <a:lnSpc>
                <a:spcPct val="158593"/>
              </a:lnSpc>
              <a:spcBef>
                <a:spcPts val="1000"/>
              </a:spcBef>
              <a:buSzPts val="935"/>
              <a:buNone/>
            </a:pPr>
            <a:r>
              <a:rPr lang="ru-RU" sz="1400" dirty="0" smtClean="0">
                <a:solidFill>
                  <a:srgbClr val="292A2D"/>
                </a:solidFill>
                <a:highlight>
                  <a:schemeClr val="dk1"/>
                </a:highlight>
              </a:rPr>
              <a:t>Автоматизированный != Автоматический</a:t>
            </a:r>
          </a:p>
          <a:p>
            <a:pPr marL="0" lvl="0" indent="0">
              <a:lnSpc>
                <a:spcPct val="158593"/>
              </a:lnSpc>
              <a:spcBef>
                <a:spcPts val="1000"/>
              </a:spcBef>
              <a:buSzPts val="935"/>
              <a:buNone/>
            </a:pPr>
            <a:r>
              <a:rPr lang="ru-RU" sz="1400" dirty="0" smtClean="0">
                <a:solidFill>
                  <a:srgbClr val="292A2D"/>
                </a:solidFill>
                <a:highlight>
                  <a:schemeClr val="dk1"/>
                </a:highlight>
              </a:rPr>
              <a:t>Примеры автоматизации: </a:t>
            </a:r>
            <a:r>
              <a:rPr lang="ru-RU" sz="1600" b="1" dirty="0"/>
              <a:t>Стиральная </a:t>
            </a:r>
            <a:r>
              <a:rPr lang="ru-RU" sz="1600" b="1" dirty="0" smtClean="0"/>
              <a:t>машина, Умный дом, Проверка тестов, Чат-боты и </a:t>
            </a:r>
            <a:r>
              <a:rPr lang="ru-RU" sz="1600" b="1" dirty="0" err="1" smtClean="0"/>
              <a:t>т.д</a:t>
            </a:r>
            <a:endParaRPr sz="1405" dirty="0">
              <a:solidFill>
                <a:srgbClr val="292A2D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ru-RU" dirty="0"/>
              <a:t>От проблемы к ее решению</a:t>
            </a:r>
            <a:endParaRPr dirty="0"/>
          </a:p>
        </p:txBody>
      </p:sp>
      <p:sp>
        <p:nvSpPr>
          <p:cNvPr id="164" name="Google Shape;164;p1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Для работы с Telegram API в Python мы будем использовать библиотеку </a:t>
            </a:r>
            <a:r>
              <a:rPr lang="ru" b="1" dirty="0"/>
              <a:t>pyTelegramBotAPI</a:t>
            </a:r>
            <a:r>
              <a:rPr lang="ru" dirty="0"/>
              <a:t>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ru-RU" dirty="0" smtClean="0"/>
              <a:t>Постановка задачи</a:t>
            </a:r>
            <a:endParaRPr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859344" y="1679226"/>
            <a:ext cx="7505700" cy="12046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 smtClean="0"/>
              <a:t>В общем случае постановка задачи с сводится к формализации входных и выходных данных, это позволяет выделить и изолировать тот фронт работ, который предстоит. Необходимо: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 smtClean="0">
                <a:solidFill>
                  <a:srgbClr val="292A2D"/>
                </a:solidFill>
                <a:latin typeface="Roboto Mono"/>
                <a:ea typeface="Roboto Mono"/>
                <a:cs typeface="Roboto Mono"/>
                <a:sym typeface="Roboto Mono"/>
              </a:rPr>
              <a:t>- Определить какие данные будут входными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 smtClean="0">
                <a:solidFill>
                  <a:srgbClr val="292A2D"/>
                </a:solidFill>
                <a:latin typeface="Roboto Mono"/>
                <a:ea typeface="Roboto Mono"/>
                <a:cs typeface="Roboto Mono"/>
                <a:sym typeface="Roboto Mono"/>
              </a:rPr>
              <a:t>- Какие выходные (результат обработки)</a:t>
            </a:r>
            <a:endParaRPr sz="950" dirty="0">
              <a:solidFill>
                <a:srgbClr val="292A2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" name="Google Shape;171;p20"/>
          <p:cNvSpPr txBox="1">
            <a:spLocks/>
          </p:cNvSpPr>
          <p:nvPr/>
        </p:nvSpPr>
        <p:spPr>
          <a:xfrm>
            <a:off x="859344" y="2903973"/>
            <a:ext cx="7505700" cy="160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buNone/>
            </a:pPr>
            <a:r>
              <a:rPr lang="ru-RU" sz="1400" dirty="0" smtClean="0"/>
              <a:t>Функционал. Программа </a:t>
            </a:r>
            <a:r>
              <a:rPr lang="ru-RU" sz="1400" dirty="0"/>
              <a:t>должна:</a:t>
            </a:r>
          </a:p>
          <a:p>
            <a:pPr marL="0" lvl="0" indent="0">
              <a:buNone/>
            </a:pPr>
            <a:r>
              <a:rPr lang="ru-RU" sz="1400" dirty="0"/>
              <a:t>1) </a:t>
            </a:r>
            <a:r>
              <a:rPr lang="ru-RU" sz="1400" dirty="0" smtClean="0"/>
              <a:t>…</a:t>
            </a:r>
            <a:endParaRPr lang="ru-RU" sz="1400" dirty="0"/>
          </a:p>
          <a:p>
            <a:pPr marL="0" lvl="0" indent="0">
              <a:buNone/>
            </a:pPr>
            <a:r>
              <a:rPr lang="ru-RU" sz="1400" dirty="0"/>
              <a:t>2) </a:t>
            </a:r>
            <a:r>
              <a:rPr lang="ru-RU" sz="1400" dirty="0" smtClean="0"/>
              <a:t>…</a:t>
            </a:r>
            <a:endParaRPr lang="ru-RU" sz="1400" dirty="0"/>
          </a:p>
          <a:p>
            <a:pPr marL="0" lvl="0" indent="0">
              <a:buNone/>
            </a:pPr>
            <a:r>
              <a:rPr lang="ru-RU" sz="1400" dirty="0"/>
              <a:t>3) </a:t>
            </a:r>
            <a:r>
              <a:rPr lang="ru-RU" sz="1400" dirty="0" smtClean="0"/>
              <a:t>…</a:t>
            </a:r>
            <a:endParaRPr lang="ru-RU" sz="1400" dirty="0"/>
          </a:p>
          <a:p>
            <a:pPr marL="0" lvl="0" indent="0">
              <a:buNone/>
            </a:pPr>
            <a:r>
              <a:rPr lang="ru-RU" sz="1400" dirty="0"/>
              <a:t>4) </a:t>
            </a:r>
            <a:r>
              <a:rPr lang="ru-RU" sz="1400" dirty="0" smtClean="0"/>
              <a:t>…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 постановки задачи в общем виде нужно выделить отдельные задачи.</a:t>
            </a:r>
          </a:p>
        </p:txBody>
      </p:sp>
    </p:spTree>
    <p:extLst>
      <p:ext uri="{BB962C8B-B14F-4D97-AF65-F5344CB8AC3E}">
        <p14:creationId xmlns:p14="http://schemas.microsoft.com/office/powerpoint/2010/main" val="342180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ru-RU" dirty="0" err="1" smtClean="0"/>
              <a:t>Промт</a:t>
            </a:r>
            <a:r>
              <a:rPr lang="ru-RU" dirty="0"/>
              <a:t> </a:t>
            </a:r>
            <a:r>
              <a:rPr lang="ru-RU" dirty="0" smtClean="0"/>
              <a:t>к модели и </a:t>
            </a:r>
            <a:r>
              <a:rPr lang="ru-RU" dirty="0"/>
              <a:t>тестирование через API</a:t>
            </a:r>
            <a:endParaRPr dirty="0"/>
          </a:p>
        </p:txBody>
      </p:sp>
      <p:sp>
        <p:nvSpPr>
          <p:cNvPr id="177" name="Google Shape;177;p2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dirty="0" smtClean="0">
                <a:solidFill>
                  <a:srgbClr val="0000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Необходимо составить </a:t>
            </a:r>
            <a:r>
              <a:rPr lang="ru-RU" dirty="0" err="1" smtClean="0">
                <a:solidFill>
                  <a:srgbClr val="0000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промт</a:t>
            </a:r>
            <a:r>
              <a:rPr lang="ru-RU" dirty="0" smtClean="0">
                <a:solidFill>
                  <a:srgbClr val="0000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к языковой модели</a:t>
            </a:r>
          </a:p>
          <a:p>
            <a:pPr marL="3429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dirty="0" smtClean="0">
                <a:solidFill>
                  <a:srgbClr val="0000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Протестировать и доработать</a:t>
            </a:r>
          </a:p>
          <a:p>
            <a:pPr marL="3429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ru-RU" dirty="0" smtClean="0">
                <a:solidFill>
                  <a:srgbClr val="0000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Реализовать обращение к модели через </a:t>
            </a:r>
            <a:r>
              <a:rPr lang="en-US" dirty="0" smtClean="0">
                <a:solidFill>
                  <a:srgbClr val="0000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API</a:t>
            </a:r>
            <a:r>
              <a:rPr lang="ru-RU" dirty="0" smtClean="0">
                <a:solidFill>
                  <a:srgbClr val="000000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ru-RU" dirty="0" smtClean="0"/>
              <a:t>Реализация остальных задач</a:t>
            </a:r>
            <a:endParaRPr dirty="0"/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78593"/>
              </a:lnSpc>
              <a:spcBef>
                <a:spcPts val="1400"/>
              </a:spcBef>
              <a:spcAft>
                <a:spcPts val="1000"/>
              </a:spcAft>
              <a:buNone/>
            </a:pPr>
            <a:r>
              <a:rPr lang="ru-RU" sz="1900" i="1" dirty="0" smtClean="0">
                <a:solidFill>
                  <a:srgbClr val="292A2D"/>
                </a:solidFill>
                <a:highlight>
                  <a:schemeClr val="dk1"/>
                </a:highlight>
              </a:rPr>
              <a:t>Далее решим остальные задачи также с использование языковой модели</a:t>
            </a:r>
            <a:endParaRPr sz="1900" i="1" dirty="0">
              <a:solidFill>
                <a:srgbClr val="292A2D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ru-RU" dirty="0" smtClean="0"/>
              <a:t>Домашнее задание</a:t>
            </a:r>
            <a:endParaRPr dirty="0"/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789004" y="1649081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78593"/>
              </a:lnSpc>
              <a:spcBef>
                <a:spcPts val="1400"/>
              </a:spcBef>
              <a:spcAft>
                <a:spcPts val="1000"/>
              </a:spcAft>
              <a:buNone/>
            </a:pPr>
            <a:r>
              <a:rPr lang="ru-RU" sz="1900" i="1" dirty="0" smtClean="0">
                <a:solidFill>
                  <a:srgbClr val="292A2D"/>
                </a:solidFill>
                <a:highlight>
                  <a:schemeClr val="dk1"/>
                </a:highlight>
              </a:rPr>
              <a:t>1. Предложить варианты улучшения прототипа полученной программы.</a:t>
            </a:r>
          </a:p>
          <a:p>
            <a:pPr marL="0" lvl="0" indent="0" algn="l" rtl="0">
              <a:lnSpc>
                <a:spcPct val="178593"/>
              </a:lnSpc>
              <a:spcBef>
                <a:spcPts val="1400"/>
              </a:spcBef>
              <a:spcAft>
                <a:spcPts val="1000"/>
              </a:spcAft>
              <a:buNone/>
            </a:pPr>
            <a:r>
              <a:rPr lang="ru-RU" sz="1900" i="1" dirty="0" smtClean="0">
                <a:solidFill>
                  <a:srgbClr val="292A2D"/>
                </a:solidFill>
                <a:highlight>
                  <a:schemeClr val="dk1"/>
                </a:highlight>
              </a:rPr>
              <a:t>2. Формализовать аналогичную задачу автоматизации проверки </a:t>
            </a:r>
            <a:r>
              <a:rPr lang="ru-RU" sz="1900" i="1" dirty="0" err="1" smtClean="0">
                <a:solidFill>
                  <a:srgbClr val="292A2D"/>
                </a:solidFill>
                <a:highlight>
                  <a:schemeClr val="dk1"/>
                </a:highlight>
              </a:rPr>
              <a:t>заданийпо</a:t>
            </a:r>
            <a:r>
              <a:rPr lang="ru-RU" sz="1900" i="1" dirty="0" smtClean="0">
                <a:solidFill>
                  <a:srgbClr val="292A2D"/>
                </a:solidFill>
                <a:highlight>
                  <a:schemeClr val="dk1"/>
                </a:highlight>
              </a:rPr>
              <a:t> своей области</a:t>
            </a:r>
            <a:endParaRPr sz="1900" i="1" dirty="0">
              <a:solidFill>
                <a:srgbClr val="292A2D"/>
              </a:solidFill>
              <a:highlight>
                <a:schemeClr val="dk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7616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179</Words>
  <Application>Microsoft Office PowerPoint</Application>
  <PresentationFormat>Экран (16:9)</PresentationFormat>
  <Paragraphs>35</Paragraphs>
  <Slides>10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Nunito</vt:lpstr>
      <vt:lpstr>Roboto Mono</vt:lpstr>
      <vt:lpstr>Shift</vt:lpstr>
      <vt:lpstr>Специалист по системам искусственного интеллекта</vt:lpstr>
      <vt:lpstr>План занятия Разработка системы автоматической проверки учебного задания</vt:lpstr>
      <vt:lpstr>Автоматизация</vt:lpstr>
      <vt:lpstr>От проблемы к ее решению</vt:lpstr>
      <vt:lpstr>Постановка задачи</vt:lpstr>
      <vt:lpstr>Задачи</vt:lpstr>
      <vt:lpstr>Промт к модели и тестирование через API</vt:lpstr>
      <vt:lpstr>Реализация остальных задач</vt:lpstr>
      <vt:lpstr>Домашнее задание</vt:lpstr>
      <vt:lpstr>Блокнот с кодом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Специалист по системам искусственного интеллекта</dc:title>
  <dc:creator>Admin</dc:creator>
  <cp:lastModifiedBy>BashiG</cp:lastModifiedBy>
  <cp:revision>7</cp:revision>
  <dcterms:modified xsi:type="dcterms:W3CDTF">2025-07-31T06:54:51Z</dcterms:modified>
</cp:coreProperties>
</file>