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8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1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5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11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4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4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30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36DEAC-EE02-46FC-969C-A8C8FB931593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45DD1B-E2D6-4683-9048-9D67A6D3361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6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A98E1-0FAB-448B-B125-B1A676A0E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 ИИ. Введение в базы данных.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5A04C-C66E-E658-4809-6EDE05690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264531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1C889-1A79-114C-1721-DCC1A681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80865-53F0-1126-6853-CE298159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первых 200 записей из таблицы </a:t>
            </a:r>
            <a:r>
              <a:rPr lang="ru-RU" dirty="0" err="1"/>
              <a:t>orders</a:t>
            </a:r>
            <a:r>
              <a:rPr lang="ru-RU" dirty="0"/>
              <a:t> выведите информацию в следующем виде (обратите внимание на пробелы):</a:t>
            </a:r>
          </a:p>
          <a:p>
            <a:r>
              <a:rPr lang="ru-RU" dirty="0"/>
              <a:t>Заказ № [</a:t>
            </a:r>
            <a:r>
              <a:rPr lang="ru-RU" dirty="0" err="1"/>
              <a:t>id</a:t>
            </a:r>
            <a:r>
              <a:rPr lang="ru-RU" dirty="0"/>
              <a:t> заказа] создан [дата]</a:t>
            </a:r>
          </a:p>
          <a:p>
            <a:r>
              <a:rPr lang="ru-RU" dirty="0"/>
              <a:t>Полученную колонку назовите </a:t>
            </a:r>
            <a:r>
              <a:rPr lang="ru-RU" dirty="0" err="1"/>
              <a:t>order_info</a:t>
            </a:r>
            <a:r>
              <a:rPr lang="ru-RU" dirty="0"/>
              <a:t>.</a:t>
            </a:r>
          </a:p>
          <a:p>
            <a:r>
              <a:rPr lang="ru-RU" dirty="0"/>
              <a:t>Пример вывода:</a:t>
            </a:r>
          </a:p>
          <a:p>
            <a:r>
              <a:rPr lang="ru-RU" dirty="0"/>
              <a:t>Заказ № 65 создан 2022-09-01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3DA31-6617-5DFB-BD36-3332B415A01F}"/>
              </a:ext>
            </a:extLst>
          </p:cNvPr>
          <p:cNvSpPr txBox="1"/>
          <p:nvPr/>
        </p:nvSpPr>
        <p:spPr>
          <a:xfrm>
            <a:off x="7148945" y="3429000"/>
            <a:ext cx="5209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указании текстовых значений используйте одинарные кавычки.</a:t>
            </a:r>
          </a:p>
          <a:p>
            <a:endParaRPr lang="ru-RU" dirty="0"/>
          </a:p>
          <a:p>
            <a:r>
              <a:rPr lang="ru-RU" dirty="0"/>
              <a:t>Чтобы извлечь дату из значений в колонке </a:t>
            </a:r>
            <a:r>
              <a:rPr lang="en-US" dirty="0" err="1"/>
              <a:t>creation_time</a:t>
            </a:r>
            <a:r>
              <a:rPr lang="en-US" dirty="0"/>
              <a:t>, </a:t>
            </a:r>
            <a:r>
              <a:rPr lang="ru-RU" dirty="0"/>
              <a:t>достаточно применить к ней функцию </a:t>
            </a:r>
            <a:r>
              <a:rPr lang="en-US" dirty="0"/>
              <a:t>DATE </a:t>
            </a:r>
            <a:r>
              <a:rPr lang="ru-RU" dirty="0"/>
              <a:t>или изменить её тип на </a:t>
            </a:r>
            <a:r>
              <a:rPr lang="en-US" dirty="0"/>
              <a:t>DATE:</a:t>
            </a:r>
          </a:p>
          <a:p>
            <a:endParaRPr lang="en-US" dirty="0"/>
          </a:p>
          <a:p>
            <a:r>
              <a:rPr lang="en-US" dirty="0"/>
              <a:t>SELECT DATE(time)</a:t>
            </a:r>
          </a:p>
          <a:p>
            <a:endParaRPr lang="en-US" dirty="0"/>
          </a:p>
          <a:p>
            <a:r>
              <a:rPr lang="en-US" dirty="0"/>
              <a:t>SELECT CAST(time AS DATE)</a:t>
            </a:r>
          </a:p>
          <a:p>
            <a:endParaRPr lang="en-US" dirty="0"/>
          </a:p>
          <a:p>
            <a:r>
              <a:rPr lang="en-US" dirty="0"/>
              <a:t>SELECT time::DATE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39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4B6BE-AABB-DA04-7030-F72F4AB4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3087A-02F4-6723-BAEB-FC6DF7E2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Выведите </a:t>
            </a:r>
            <a:r>
              <a:rPr lang="ru-RU" dirty="0" err="1"/>
              <a:t>id</a:t>
            </a:r>
            <a:r>
              <a:rPr lang="ru-RU" dirty="0"/>
              <a:t> всех курьеров и их годы рождения из таблицы </a:t>
            </a:r>
            <a:r>
              <a:rPr lang="ru-RU" dirty="0" err="1"/>
              <a:t>couriers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Год рождения необходимо получить из колонки </a:t>
            </a:r>
            <a:r>
              <a:rPr lang="ru-RU" dirty="0" err="1"/>
              <a:t>birth_date</a:t>
            </a:r>
            <a:r>
              <a:rPr lang="ru-RU" dirty="0"/>
              <a:t>. Новую колонку с годом назовите </a:t>
            </a:r>
            <a:r>
              <a:rPr lang="ru-RU" dirty="0" err="1"/>
              <a:t>birth_year</a:t>
            </a:r>
            <a:r>
              <a:rPr lang="ru-RU" dirty="0"/>
              <a:t>. Результат отсортируйте сначала по убыванию года рождения курьера (т.е. от самых младших к самым старшим), затем по возрастанию </a:t>
            </a:r>
            <a:r>
              <a:rPr lang="ru-RU" dirty="0" err="1"/>
              <a:t>id</a:t>
            </a:r>
            <a:r>
              <a:rPr lang="ru-RU" dirty="0"/>
              <a:t> курьера.</a:t>
            </a:r>
          </a:p>
          <a:p>
            <a:endParaRPr lang="ru-RU" dirty="0"/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courier_id</a:t>
            </a:r>
            <a:r>
              <a:rPr lang="ru-RU" dirty="0"/>
              <a:t>, </a:t>
            </a:r>
            <a:r>
              <a:rPr lang="ru-RU" dirty="0" err="1"/>
              <a:t>birth_year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56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5E6E6-6C93-5E5F-E2FB-99E809AD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7DFD9-8C49-D631-BA36-039EA24D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7" y="1898109"/>
            <a:ext cx="4153594" cy="447193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Как и в предыдущем задании, снова выведите </a:t>
            </a:r>
            <a:r>
              <a:rPr lang="ru-RU" dirty="0" err="1"/>
              <a:t>id</a:t>
            </a:r>
            <a:r>
              <a:rPr lang="ru-RU" dirty="0"/>
              <a:t> всех курьеров и их годы рождения, только теперь к извлеченному году примените функцию COALESCE. Укажите параметры функции так, чтобы вместо NULL значений в результат попадало текстовое значение </a:t>
            </a:r>
            <a:r>
              <a:rPr lang="ru-RU" dirty="0" err="1"/>
              <a:t>unknown</a:t>
            </a:r>
            <a:r>
              <a:rPr lang="ru-RU" dirty="0"/>
              <a:t>. Названия полей оставьте прежними.</a:t>
            </a:r>
          </a:p>
          <a:p>
            <a:r>
              <a:rPr lang="ru-RU" dirty="0"/>
              <a:t>Отсортируйте итоговую таблицу сначала по убыванию года рождения курьера, затем по возрастанию </a:t>
            </a:r>
            <a:r>
              <a:rPr lang="ru-RU" dirty="0" err="1"/>
              <a:t>id</a:t>
            </a:r>
            <a:r>
              <a:rPr lang="ru-RU" dirty="0"/>
              <a:t> курьера.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courier_id</a:t>
            </a:r>
            <a:r>
              <a:rPr lang="ru-RU" dirty="0"/>
              <a:t>, </a:t>
            </a:r>
            <a:r>
              <a:rPr lang="ru-RU" dirty="0" err="1"/>
              <a:t>birth_year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3194E-3D5C-F23F-F36E-00A40B7940C7}"/>
              </a:ext>
            </a:extLst>
          </p:cNvPr>
          <p:cNvSpPr txBox="1"/>
          <p:nvPr/>
        </p:nvSpPr>
        <p:spPr>
          <a:xfrm>
            <a:off x="6126480" y="1011981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заполнить пропуски в колонке, достаточно применить функцию COALESCE к колонке с пропусками и указать в качестве второго аргумента то значение, которое мы хотим видеть вместо NULL:</a:t>
            </a:r>
          </a:p>
          <a:p>
            <a:endParaRPr lang="ru-RU" dirty="0"/>
          </a:p>
          <a:p>
            <a:r>
              <a:rPr lang="ru-RU" dirty="0"/>
              <a:t>SELECT COALESCE(</a:t>
            </a:r>
            <a:r>
              <a:rPr lang="ru-RU" dirty="0" err="1"/>
              <a:t>column</a:t>
            </a:r>
            <a:r>
              <a:rPr lang="ru-RU" dirty="0"/>
              <a:t>, '</a:t>
            </a:r>
            <a:r>
              <a:rPr lang="ru-RU" dirty="0" err="1"/>
              <a:t>filler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')</a:t>
            </a:r>
          </a:p>
          <a:p>
            <a:r>
              <a:rPr lang="ru-RU" dirty="0"/>
              <a:t>FROM </a:t>
            </a:r>
            <a:r>
              <a:rPr lang="ru-RU" dirty="0" err="1"/>
              <a:t>table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указании текстового значения используйте одинарные кавычки, как в примерах выше.</a:t>
            </a:r>
          </a:p>
          <a:p>
            <a:endParaRPr lang="ru-RU" dirty="0"/>
          </a:p>
          <a:p>
            <a:r>
              <a:rPr lang="ru-RU" dirty="0"/>
              <a:t>Не забудьте учесть, что </a:t>
            </a:r>
            <a:r>
              <a:rPr lang="ru-RU" dirty="0" err="1"/>
              <a:t>unknown</a:t>
            </a:r>
            <a:r>
              <a:rPr lang="ru-RU" dirty="0"/>
              <a:t> — значение типа VARCHAR, а значит, извлечённый из даты год нужно тоже привести к этому типу. Поэтому сначала извлеките год, затем преобразуйте его в текст и далее применяйте к полученному значению функцию COALESCE.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Сначала извлеките из даты год, затем преобразуйте год в строковый тип, а потом применяйте к результату функцию COALESCE. Шаблон итоговой записи: SELECT COALESCE(CAST(DATE_PART(... , ...) AS ...), ...)</a:t>
            </a:r>
          </a:p>
        </p:txBody>
      </p:sp>
    </p:spTree>
    <p:extLst>
      <p:ext uri="{BB962C8B-B14F-4D97-AF65-F5344CB8AC3E}">
        <p14:creationId xmlns:p14="http://schemas.microsoft.com/office/powerpoint/2010/main" val="32557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FE8EF-9F78-6FA4-9265-94421017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4B005-62AD-93BF-5C7D-B300E1B2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44193" cy="4825230"/>
          </a:xfrm>
        </p:spPr>
        <p:txBody>
          <a:bodyPr>
            <a:normAutofit/>
          </a:bodyPr>
          <a:lstStyle/>
          <a:p>
            <a:r>
              <a:rPr lang="ru-RU" dirty="0"/>
              <a:t>Давайте представим, что по какой-то необъяснимой причине мы вдруг решили в одночасье повысить цену всех товаров в таблице </a:t>
            </a:r>
            <a:r>
              <a:rPr lang="ru-RU" dirty="0" err="1"/>
              <a:t>products</a:t>
            </a:r>
            <a:r>
              <a:rPr lang="ru-RU" dirty="0"/>
              <a:t> на 5%.</a:t>
            </a:r>
          </a:p>
          <a:p>
            <a:r>
              <a:rPr lang="ru-RU" dirty="0"/>
              <a:t>Выведите </a:t>
            </a:r>
            <a:r>
              <a:rPr lang="ru-RU" dirty="0" err="1"/>
              <a:t>id</a:t>
            </a:r>
            <a:r>
              <a:rPr lang="ru-RU" dirty="0"/>
              <a:t> и наименования всех товаров, их старую и новую цену. Колонку со старой ценой назовите </a:t>
            </a:r>
            <a:r>
              <a:rPr lang="ru-RU" dirty="0" err="1"/>
              <a:t>old_price</a:t>
            </a:r>
            <a:r>
              <a:rPr lang="ru-RU" dirty="0"/>
              <a:t>, а колонку с новой — </a:t>
            </a:r>
            <a:r>
              <a:rPr lang="ru-RU" dirty="0" err="1"/>
              <a:t>new_price</a:t>
            </a:r>
            <a:r>
              <a:rPr lang="ru-RU" dirty="0"/>
              <a:t>.</a:t>
            </a:r>
          </a:p>
          <a:p>
            <a:r>
              <a:rPr lang="ru-RU" dirty="0"/>
              <a:t>Результат отсортируйте сначала по убыванию новой цены, затем по возрастанию </a:t>
            </a:r>
            <a:r>
              <a:rPr lang="ru-RU" dirty="0" err="1"/>
              <a:t>id</a:t>
            </a:r>
            <a:r>
              <a:rPr lang="ru-RU" dirty="0"/>
              <a:t> товара.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old_price</a:t>
            </a:r>
            <a:r>
              <a:rPr lang="ru-RU" dirty="0"/>
              <a:t>, </a:t>
            </a:r>
            <a:r>
              <a:rPr lang="ru-RU" dirty="0" err="1"/>
              <a:t>new_price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4BDFEB1-0C78-686B-7CB2-8A45C8698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31550"/>
              </p:ext>
            </p:extLst>
          </p:nvPr>
        </p:nvGraphicFramePr>
        <p:xfrm>
          <a:off x="7270391" y="1967344"/>
          <a:ext cx="4000284" cy="4005553"/>
        </p:xfrm>
        <a:graphic>
          <a:graphicData uri="http://schemas.openxmlformats.org/drawingml/2006/table">
            <a:tbl>
              <a:tblPr/>
              <a:tblGrid>
                <a:gridCol w="1000071">
                  <a:extLst>
                    <a:ext uri="{9D8B030D-6E8A-4147-A177-3AD203B41FA5}">
                      <a16:colId xmlns:a16="http://schemas.microsoft.com/office/drawing/2014/main" val="3627950848"/>
                    </a:ext>
                  </a:extLst>
                </a:gridCol>
                <a:gridCol w="1000071">
                  <a:extLst>
                    <a:ext uri="{9D8B030D-6E8A-4147-A177-3AD203B41FA5}">
                      <a16:colId xmlns:a16="http://schemas.microsoft.com/office/drawing/2014/main" val="3063758600"/>
                    </a:ext>
                  </a:extLst>
                </a:gridCol>
                <a:gridCol w="1000071">
                  <a:extLst>
                    <a:ext uri="{9D8B030D-6E8A-4147-A177-3AD203B41FA5}">
                      <a16:colId xmlns:a16="http://schemas.microsoft.com/office/drawing/2014/main" val="1958602403"/>
                    </a:ext>
                  </a:extLst>
                </a:gridCol>
                <a:gridCol w="1000071">
                  <a:extLst>
                    <a:ext uri="{9D8B030D-6E8A-4147-A177-3AD203B41FA5}">
                      <a16:colId xmlns:a16="http://schemas.microsoft.com/office/drawing/2014/main" val="2020891506"/>
                    </a:ext>
                  </a:extLst>
                </a:gridCol>
              </a:tblGrid>
              <a:tr h="53920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Оператор 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Описание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Пример 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Результат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841698"/>
                  </a:ext>
                </a:extLst>
              </a:tr>
              <a:tr h="53920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+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Сложение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effectLst/>
                        </a:rPr>
                        <a:t>2 + 3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effectLst/>
                        </a:rPr>
                        <a:t>5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24576"/>
                  </a:ext>
                </a:extLst>
              </a:tr>
              <a:tr h="53920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-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Вычитание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2 - 3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-1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650"/>
                  </a:ext>
                </a:extLst>
              </a:tr>
              <a:tr h="53920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*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Умножение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2 * 3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17751"/>
                  </a:ext>
                </a:extLst>
              </a:tr>
              <a:tr h="30811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/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Деление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4 / 2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37240"/>
                  </a:ext>
                </a:extLst>
              </a:tr>
              <a:tr h="77029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%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Остаток от деления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5 % 4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182584"/>
                  </a:ext>
                </a:extLst>
              </a:tr>
              <a:tr h="770299"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^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Возведение в степень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>
                          <a:effectLst/>
                        </a:rPr>
                        <a:t>2 ^ 3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500" dirty="0">
                          <a:effectLst/>
                        </a:rPr>
                        <a:t>8</a:t>
                      </a:r>
                    </a:p>
                  </a:txBody>
                  <a:tcPr marL="77360" marR="77360" marT="38680" marB="38680">
                    <a:lnL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5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ED73F-B4C7-424E-90FD-D38F3D0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23C86-055E-C708-6F97-56769E8C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Вновь, как и в прошлом задании, повысьте цену всех товаров на 5%, только теперь к колонке с новой ценой примените функцию ROUND. Выведите </a:t>
            </a:r>
            <a:r>
              <a:rPr lang="ru-RU" dirty="0" err="1"/>
              <a:t>id</a:t>
            </a:r>
            <a:r>
              <a:rPr lang="ru-RU" dirty="0"/>
              <a:t> и наименования товаров, их старую цену, а также новую цену с округлением. Новую цену округлите до одного знака после запятой, но тип данных не меняйте.</a:t>
            </a:r>
          </a:p>
          <a:p>
            <a:r>
              <a:rPr lang="ru-RU" dirty="0"/>
              <a:t>Результат отсортируйте сначала по убыванию новой цены, затем по возрастанию </a:t>
            </a:r>
            <a:r>
              <a:rPr lang="ru-RU" dirty="0" err="1"/>
              <a:t>id</a:t>
            </a:r>
            <a:r>
              <a:rPr lang="ru-RU" dirty="0"/>
              <a:t> товара.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old_price</a:t>
            </a:r>
            <a:r>
              <a:rPr lang="ru-RU" dirty="0"/>
              <a:t>, </a:t>
            </a:r>
            <a:r>
              <a:rPr lang="ru-RU" dirty="0" err="1"/>
              <a:t>new_price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010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82CBB-6EB7-78BC-426E-067F1F0E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CBC39-F4FC-4B96-9268-2563F645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3590" y="4002578"/>
            <a:ext cx="3107574" cy="285542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 операторам сравнения относятся:</a:t>
            </a:r>
          </a:p>
          <a:p>
            <a:r>
              <a:rPr lang="ru-RU" dirty="0"/>
              <a:t>= («равно»)</a:t>
            </a:r>
          </a:p>
          <a:p>
            <a:r>
              <a:rPr lang="ru-RU" dirty="0"/>
              <a:t>&lt;&gt; или != («не равно»)</a:t>
            </a:r>
          </a:p>
          <a:p>
            <a:r>
              <a:rPr lang="ru-RU" dirty="0"/>
              <a:t>&lt; («меньше»)</a:t>
            </a:r>
          </a:p>
          <a:p>
            <a:r>
              <a:rPr lang="ru-RU" dirty="0"/>
              <a:t>&gt; («больше»)</a:t>
            </a:r>
          </a:p>
          <a:p>
            <a:r>
              <a:rPr lang="ru-RU" dirty="0"/>
              <a:t>&lt;= («меньше или равно»)</a:t>
            </a:r>
          </a:p>
          <a:p>
            <a:r>
              <a:rPr lang="ru-RU" dirty="0"/>
              <a:t>&gt;= («больше или равно»)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B6A34-159A-941B-202B-2BE495BE925E}"/>
              </a:ext>
            </a:extLst>
          </p:cNvPr>
          <p:cNvSpPr txBox="1"/>
          <p:nvPr/>
        </p:nvSpPr>
        <p:spPr>
          <a:xfrm>
            <a:off x="3318164" y="4826675"/>
            <a:ext cx="48906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Результатом работы операторов сравнения могут быть три состояния:</a:t>
            </a:r>
          </a:p>
          <a:p>
            <a:endParaRPr lang="ru-RU" dirty="0"/>
          </a:p>
          <a:p>
            <a:r>
              <a:rPr lang="ru-RU" dirty="0"/>
              <a:t>TRUE («истина»)</a:t>
            </a:r>
          </a:p>
          <a:p>
            <a:r>
              <a:rPr lang="ru-RU" dirty="0"/>
              <a:t>FALSE («ложь»)</a:t>
            </a:r>
          </a:p>
          <a:p>
            <a:r>
              <a:rPr lang="ru-RU" dirty="0"/>
              <a:t>NULL («неопределённое состояние» — когда одно из сравниваемых значений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DD649-E9C1-CAA1-563E-5871FA1E9999}"/>
              </a:ext>
            </a:extLst>
          </p:cNvPr>
          <p:cNvSpPr txBox="1"/>
          <p:nvPr/>
        </p:nvSpPr>
        <p:spPr>
          <a:xfrm>
            <a:off x="6033655" y="24048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этими тремя состояниями можно проводить следующие логические операции:</a:t>
            </a:r>
          </a:p>
          <a:p>
            <a:endParaRPr lang="ru-RU" dirty="0"/>
          </a:p>
          <a:p>
            <a:r>
              <a:rPr lang="ru-RU" dirty="0"/>
              <a:t>AND («И»)</a:t>
            </a:r>
          </a:p>
          <a:p>
            <a:r>
              <a:rPr lang="ru-RU" dirty="0"/>
              <a:t>OR («ИЛИ»)</a:t>
            </a:r>
          </a:p>
          <a:p>
            <a:r>
              <a:rPr lang="ru-RU" dirty="0"/>
              <a:t>NOT («НЕ»)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3580EF-349C-55F9-FD7F-5687A77D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01" y="1672958"/>
            <a:ext cx="6145301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18F08-7C41-9D8B-38FB-0BF02858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52AE1-A73A-1829-B0D8-904CB0A1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82833"/>
            <a:ext cx="6161116" cy="4131734"/>
          </a:xfrm>
        </p:spPr>
        <p:txBody>
          <a:bodyPr/>
          <a:lstStyle/>
          <a:p>
            <a:r>
              <a:rPr lang="ru-RU" dirty="0"/>
              <a:t>Повысьте цену на 5% только на те товары, цена которых превышает 100 рублей. Цену остальных товаров оставьте без изменений. Также не повышайте цену на икру, которая и так стоит 800 рублей. Выведите </a:t>
            </a:r>
            <a:r>
              <a:rPr lang="ru-RU" dirty="0" err="1"/>
              <a:t>id</a:t>
            </a:r>
            <a:r>
              <a:rPr lang="ru-RU" dirty="0"/>
              <a:t> и наименования всех товаров, их старую и новую цену. Цену округлять не нужно.</a:t>
            </a:r>
          </a:p>
          <a:p>
            <a:r>
              <a:rPr lang="ru-RU" dirty="0"/>
              <a:t>Результат отсортируйте сначала по убыванию новой цены, затем по возрастанию </a:t>
            </a:r>
            <a:r>
              <a:rPr lang="ru-RU" dirty="0" err="1"/>
              <a:t>id</a:t>
            </a:r>
            <a:r>
              <a:rPr lang="ru-RU" dirty="0"/>
              <a:t> товара.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old_price</a:t>
            </a:r>
            <a:r>
              <a:rPr lang="ru-RU" dirty="0"/>
              <a:t>, </a:t>
            </a:r>
            <a:r>
              <a:rPr lang="ru-RU" dirty="0" err="1"/>
              <a:t>new_price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778E8C-9BCE-0366-7F3D-2FF10C01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779" y="3657600"/>
            <a:ext cx="563536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4A08-7BAD-3F4E-DA56-F37DB2A4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23836-59AC-5A57-FD97-00687992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35" y="1845734"/>
            <a:ext cx="7215447" cy="501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Представьте, что к вам обратился менеджер из соседнего отдела с просьбой посчитать НДС каждого товара. Никаких дополнительных данных он вам не предоставил, поэтому вы решили выполнить задачу на своё усмотрение, посчитав, что НДС единый для всех товаров и составляет 20%.</a:t>
            </a:r>
          </a:p>
          <a:p>
            <a:r>
              <a:rPr lang="ru-RU" dirty="0"/>
              <a:t>Вычислите НДС каждого товара в таблице </a:t>
            </a:r>
            <a:r>
              <a:rPr lang="ru-RU" dirty="0" err="1"/>
              <a:t>products</a:t>
            </a:r>
            <a:r>
              <a:rPr lang="ru-RU" dirty="0"/>
              <a:t> и рассчитайте цену без учёта НДС. Выведите всю информацию о товарах, включая сумму налога и цену без его учёта. Колонки с суммой налога и ценой без НДС назовите соответственно </a:t>
            </a:r>
            <a:r>
              <a:rPr lang="ru-RU" dirty="0" err="1"/>
              <a:t>tax</a:t>
            </a:r>
            <a:r>
              <a:rPr lang="ru-RU" dirty="0"/>
              <a:t> и </a:t>
            </a:r>
            <a:r>
              <a:rPr lang="ru-RU" dirty="0" err="1"/>
              <a:t>price_before_tax</a:t>
            </a:r>
            <a:r>
              <a:rPr lang="ru-RU" dirty="0"/>
              <a:t>. Округлите значения в этих колонках до двух знаков после запятой.</a:t>
            </a:r>
          </a:p>
          <a:p>
            <a:r>
              <a:rPr lang="ru-RU" dirty="0"/>
              <a:t>Результат отсортируйте сначала по убыванию цены товара без учёта НДС, затем по возрастанию </a:t>
            </a:r>
            <a:r>
              <a:rPr lang="ru-RU" dirty="0" err="1"/>
              <a:t>id</a:t>
            </a:r>
            <a:r>
              <a:rPr lang="ru-RU" dirty="0"/>
              <a:t> товара.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price</a:t>
            </a:r>
            <a:r>
              <a:rPr lang="ru-RU" dirty="0"/>
              <a:t>, </a:t>
            </a:r>
            <a:r>
              <a:rPr lang="ru-RU" dirty="0" err="1"/>
              <a:t>tax</a:t>
            </a:r>
            <a:r>
              <a:rPr lang="ru-RU" dirty="0"/>
              <a:t>, </a:t>
            </a:r>
            <a:r>
              <a:rPr lang="ru-RU" dirty="0" err="1"/>
              <a:t>price_before_tax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ADFFE-F713-3789-55D6-175765817303}"/>
              </a:ext>
            </a:extLst>
          </p:cNvPr>
          <p:cNvSpPr txBox="1"/>
          <p:nvPr/>
        </p:nvSpPr>
        <p:spPr>
          <a:xfrm>
            <a:off x="8548253" y="4856017"/>
            <a:ext cx="42602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 как НДС уже включён в текущую цену, налог считаем следующим образом: делим цену на 120% и умножаем на 20%.</a:t>
            </a:r>
          </a:p>
        </p:txBody>
      </p:sp>
    </p:spTree>
    <p:extLst>
      <p:ext uri="{BB962C8B-B14F-4D97-AF65-F5344CB8AC3E}">
        <p14:creationId xmlns:p14="http://schemas.microsoft.com/office/powerpoint/2010/main" val="95225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D8CA4-B91E-3C2C-3A6C-29398799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A9D3-AB21-146F-4F26-E3D70ED2FFF8}"/>
              </a:ext>
            </a:extLst>
          </p:cNvPr>
          <p:cNvSpPr txBox="1"/>
          <p:nvPr/>
        </p:nvSpPr>
        <p:spPr>
          <a:xfrm>
            <a:off x="484908" y="2357825"/>
            <a:ext cx="77793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Задание:</a:t>
            </a:r>
          </a:p>
          <a:p>
            <a:endParaRPr lang="ru-RU" dirty="0"/>
          </a:p>
          <a:p>
            <a:r>
              <a:rPr lang="ru-RU" dirty="0"/>
              <a:t>Выведите все записи из таблицы </a:t>
            </a:r>
            <a:r>
              <a:rPr lang="ru-RU" dirty="0" err="1"/>
              <a:t>products</a:t>
            </a:r>
            <a:r>
              <a:rPr lang="ru-RU" dirty="0"/>
              <a:t> двумя путями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price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6D849-AFDD-8732-0FFF-DEF91530765D}"/>
              </a:ext>
            </a:extLst>
          </p:cNvPr>
          <p:cNvSpPr txBox="1"/>
          <p:nvPr/>
        </p:nvSpPr>
        <p:spPr>
          <a:xfrm>
            <a:off x="4682837" y="4827308"/>
            <a:ext cx="6137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FROM всегда указывается после оператора SELECT. В обратном порядке их записывать нельзя — база данных вернёт ошибку.</a:t>
            </a:r>
          </a:p>
        </p:txBody>
      </p:sp>
    </p:spTree>
    <p:extLst>
      <p:ext uri="{BB962C8B-B14F-4D97-AF65-F5344CB8AC3E}">
        <p14:creationId xmlns:p14="http://schemas.microsoft.com/office/powerpoint/2010/main" val="192433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9E216-3CF7-EAF5-2EEF-44D2831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A1130-794C-C69C-0DCD-C0E570DA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63593" cy="2612645"/>
          </a:xfrm>
        </p:spPr>
        <p:txBody>
          <a:bodyPr/>
          <a:lstStyle/>
          <a:p>
            <a:r>
              <a:rPr lang="ru-RU" dirty="0"/>
              <a:t>Выведите все записи из таблицы </a:t>
            </a:r>
            <a:r>
              <a:rPr lang="ru-RU" dirty="0" err="1"/>
              <a:t>products</a:t>
            </a:r>
            <a:r>
              <a:rPr lang="ru-RU" dirty="0"/>
              <a:t>, отсортировав их по наименованиям товаров в алфавитном порядке, т.е. по возрастанию. Для сортировки используйте оператор ORDER BY.</a:t>
            </a:r>
          </a:p>
          <a:p>
            <a:endParaRPr lang="ru-RU" dirty="0"/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product_id</a:t>
            </a:r>
            <a:r>
              <a:rPr lang="ru-RU" dirty="0"/>
              <a:t>,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price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CA1F0-8F31-33B1-BA62-6D7085B1B2A1}"/>
              </a:ext>
            </a:extLst>
          </p:cNvPr>
          <p:cNvSpPr txBox="1"/>
          <p:nvPr/>
        </p:nvSpPr>
        <p:spPr>
          <a:xfrm>
            <a:off x="6483927" y="433889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ORDER BY всегда указывается после операторов SELECT и FROM.</a:t>
            </a:r>
            <a:br>
              <a:rPr lang="ru-RU" dirty="0"/>
            </a:br>
            <a:r>
              <a:rPr lang="ru-RU" dirty="0"/>
              <a:t>Сортировку можно делать не только по полям со значениями, выраженными числами, но и по полям, значения в которых представлены в виде текста, как в нашем случае.</a:t>
            </a:r>
          </a:p>
        </p:txBody>
      </p:sp>
    </p:spTree>
    <p:extLst>
      <p:ext uri="{BB962C8B-B14F-4D97-AF65-F5344CB8AC3E}">
        <p14:creationId xmlns:p14="http://schemas.microsoft.com/office/powerpoint/2010/main" val="45297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CF8C1-C5CF-C26F-A251-E3FF8D4C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BD6BD-068B-D8FC-5AF1-FF5C6572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236" y="4191000"/>
            <a:ext cx="9261764" cy="257001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Сортировать результат SQL-запроса можно сразу по нескольким колонкам, указывая их после ORDER BY через запятую вместе с направлением сортировки (ASC или DESC)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Важно помнить, что при работе с большими таблицами нужно по возможности ограничивать число извлекаемых записей, чтобы не создавать лишнюю нагрузку на базу данных.</a:t>
            </a:r>
          </a:p>
          <a:p>
            <a:r>
              <a:rPr lang="ru-RU" dirty="0"/>
              <a:t>Разумеется, операторы ORDER BY и LIMIT можно совмещать в одном запросе, при этом оператор LIMIT записывается и выполняется после оператора ORDER BY, ограничивая число записей в уже отсортированном результате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492D5-C18F-E38C-195C-E15F721B4970}"/>
              </a:ext>
            </a:extLst>
          </p:cNvPr>
          <p:cNvSpPr txBox="1"/>
          <p:nvPr/>
        </p:nvSpPr>
        <p:spPr>
          <a:xfrm>
            <a:off x="69273" y="1785726"/>
            <a:ext cx="116447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Отсортируйте таблицу </a:t>
            </a:r>
            <a:r>
              <a:rPr lang="ru-RU" dirty="0" err="1"/>
              <a:t>courier_actions</a:t>
            </a:r>
            <a:r>
              <a:rPr lang="ru-RU" dirty="0"/>
              <a:t> сначала по колонке </a:t>
            </a:r>
            <a:r>
              <a:rPr lang="ru-RU" dirty="0" err="1"/>
              <a:t>courier_id</a:t>
            </a:r>
            <a:r>
              <a:rPr lang="ru-RU" dirty="0"/>
              <a:t> по возрастанию </a:t>
            </a:r>
            <a:r>
              <a:rPr lang="ru-RU" dirty="0" err="1"/>
              <a:t>id</a:t>
            </a:r>
            <a:r>
              <a:rPr lang="ru-RU" dirty="0"/>
              <a:t> курьера, потом по колонке </a:t>
            </a:r>
            <a:r>
              <a:rPr lang="ru-RU" dirty="0" err="1"/>
              <a:t>action</a:t>
            </a:r>
            <a:r>
              <a:rPr lang="ru-RU" dirty="0"/>
              <a:t> (снова по возрастанию), а затем по колонке </a:t>
            </a:r>
            <a:r>
              <a:rPr lang="ru-RU" dirty="0" err="1"/>
              <a:t>time</a:t>
            </a:r>
            <a:r>
              <a:rPr lang="ru-RU" dirty="0"/>
              <a:t>, но уже по убыванию — от самого последнего действия к самому первому. Не забудьте включить в результат колонку </a:t>
            </a:r>
            <a:r>
              <a:rPr lang="ru-RU" dirty="0" err="1"/>
              <a:t>order_id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Добавьте в запрос оператор LIMIT и выведите только первые 1000 строк результирующей таблицы.</a:t>
            </a:r>
          </a:p>
          <a:p>
            <a:endParaRPr lang="ru-RU" dirty="0"/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courier_id</a:t>
            </a:r>
            <a:r>
              <a:rPr lang="ru-RU" dirty="0"/>
              <a:t>, </a:t>
            </a:r>
            <a:r>
              <a:rPr lang="ru-RU" dirty="0" err="1"/>
              <a:t>order_id</a:t>
            </a:r>
            <a:r>
              <a:rPr lang="ru-RU" dirty="0"/>
              <a:t>, </a:t>
            </a:r>
            <a:r>
              <a:rPr lang="ru-RU" dirty="0" err="1"/>
              <a:t>action</a:t>
            </a:r>
            <a:r>
              <a:rPr lang="ru-RU" dirty="0"/>
              <a:t>, </a:t>
            </a:r>
            <a:r>
              <a:rPr lang="ru-RU" dirty="0" err="1"/>
              <a:t>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43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43B08-B753-B8F4-57D1-73CA003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92E9F-7E32-C66F-6665-907C2EC9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158230"/>
          </a:xfrm>
        </p:spPr>
        <p:txBody>
          <a:bodyPr/>
          <a:lstStyle/>
          <a:p>
            <a:r>
              <a:rPr lang="ru-RU" dirty="0"/>
              <a:t>Используя операторы SELECT, FROM, ORDER BY и LIMIT, определите 5 самых дорогих товаров в таблице </a:t>
            </a:r>
            <a:r>
              <a:rPr lang="ru-RU" dirty="0" err="1"/>
              <a:t>products</a:t>
            </a:r>
            <a:r>
              <a:rPr lang="ru-RU" dirty="0"/>
              <a:t>, которые доставляет наш сервис. Выведите их наименования и цену.</a:t>
            </a:r>
          </a:p>
          <a:p>
            <a:endParaRPr lang="ru-RU" dirty="0"/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price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809AF-5AC8-79ED-CB80-7E7852C2F9A3}"/>
              </a:ext>
            </a:extLst>
          </p:cNvPr>
          <p:cNvSpPr txBox="1"/>
          <p:nvPr/>
        </p:nvSpPr>
        <p:spPr>
          <a:xfrm>
            <a:off x="5576454" y="4934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решения задачи необходимо отсортировать товары по убыванию цены и ограничить число выводимых записей.</a:t>
            </a:r>
          </a:p>
        </p:txBody>
      </p:sp>
    </p:spTree>
    <p:extLst>
      <p:ext uri="{BB962C8B-B14F-4D97-AF65-F5344CB8AC3E}">
        <p14:creationId xmlns:p14="http://schemas.microsoft.com/office/powerpoint/2010/main" val="420006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58033-699A-87F6-1AAB-1B7B3452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173B51-FB68-DF96-DECB-204C01C3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в прошлом задании определите 5 самых дорогих товаров в таблице </a:t>
            </a:r>
            <a:r>
              <a:rPr lang="ru-RU" dirty="0" err="1"/>
              <a:t>products</a:t>
            </a:r>
            <a:r>
              <a:rPr lang="ru-RU" dirty="0"/>
              <a:t>. Но теперь колонки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price</a:t>
            </a:r>
            <a:r>
              <a:rPr lang="ru-RU" dirty="0"/>
              <a:t> переименуйте соответственно в </a:t>
            </a:r>
            <a:r>
              <a:rPr lang="ru-RU" dirty="0" err="1"/>
              <a:t>product_name</a:t>
            </a:r>
            <a:r>
              <a:rPr lang="ru-RU" dirty="0"/>
              <a:t> и </a:t>
            </a:r>
            <a:r>
              <a:rPr lang="ru-RU" dirty="0" err="1"/>
              <a:t>product_price</a:t>
            </a:r>
            <a:r>
              <a:rPr lang="ru-RU" dirty="0"/>
              <a:t>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product_name</a:t>
            </a:r>
            <a:r>
              <a:rPr lang="ru-RU" dirty="0"/>
              <a:t>, </a:t>
            </a:r>
            <a:r>
              <a:rPr lang="ru-RU" dirty="0" err="1"/>
              <a:t>product_price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66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DC8D8-2753-C266-0E98-ED75F3FF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7C2A1-05DE-BC8F-CFF0-B6762D67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операторы SELECT, FROM, ORDER BY и LIMIT, а также функцию LENGTH, определите товар с самым длинным названием в таблице </a:t>
            </a:r>
            <a:r>
              <a:rPr lang="ru-RU" dirty="0" err="1"/>
              <a:t>products</a:t>
            </a:r>
            <a:r>
              <a:rPr lang="ru-RU" dirty="0"/>
              <a:t>. Выведите его наименование, длину наименования в символах, а также цену этого товара. Колонку с длиной наименования в символах назовите </a:t>
            </a:r>
            <a:r>
              <a:rPr lang="ru-RU" dirty="0" err="1"/>
              <a:t>name_length</a:t>
            </a:r>
            <a:r>
              <a:rPr lang="ru-RU" dirty="0"/>
              <a:t>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name_length</a:t>
            </a:r>
            <a:r>
              <a:rPr lang="ru-RU" dirty="0"/>
              <a:t>, </a:t>
            </a:r>
            <a:r>
              <a:rPr lang="ru-RU" dirty="0" err="1"/>
              <a:t>price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BE1E1-4F8F-48BF-8BD7-3CCAFBB898EA}"/>
              </a:ext>
            </a:extLst>
          </p:cNvPr>
          <p:cNvSpPr txBox="1"/>
          <p:nvPr/>
        </p:nvSpPr>
        <p:spPr>
          <a:xfrm>
            <a:off x="3782291" y="3718679"/>
            <a:ext cx="84720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Обратите внимание, что в этой задаче вам придётся сортировать результирующую таблицу по расчётной колонке </a:t>
            </a:r>
            <a:r>
              <a:rPr lang="ru-RU" dirty="0" err="1"/>
              <a:t>name_length</a:t>
            </a:r>
            <a:r>
              <a:rPr lang="ru-RU" dirty="0"/>
              <a:t>, которой изначально не было в таблице </a:t>
            </a:r>
            <a:r>
              <a:rPr lang="ru-RU" dirty="0" err="1"/>
              <a:t>products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Также обратите внимание, что мы дважды указываем колонку </a:t>
            </a:r>
            <a:r>
              <a:rPr lang="ru-RU" dirty="0" err="1"/>
              <a:t>name</a:t>
            </a:r>
            <a:r>
              <a:rPr lang="ru-RU" dirty="0"/>
              <a:t> в операторе SELECT: в первый раз просто обращаемся к ней по имени, а во второй — используем её в качестве аргумента функции LENGTH. В этом случае тоже нет никаких противоречий — мы можем выбирать колонку столько раз, сколько необходимо, причём для этого даже необязательно присваивать этим колонкам разные </a:t>
            </a:r>
            <a:r>
              <a:rPr lang="ru-RU" dirty="0" err="1"/>
              <a:t>алиасы</a:t>
            </a:r>
            <a:r>
              <a:rPr lang="ru-RU" dirty="0"/>
              <a:t> (база данных сама переименует дубликат колонки).</a:t>
            </a:r>
          </a:p>
        </p:txBody>
      </p:sp>
    </p:spTree>
    <p:extLst>
      <p:ext uri="{BB962C8B-B14F-4D97-AF65-F5344CB8AC3E}">
        <p14:creationId xmlns:p14="http://schemas.microsoft.com/office/powerpoint/2010/main" val="356570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5881B-48A1-B5B1-3AA0-1A811239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CCBB1-A971-710E-ED8E-746CE176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Примените последовательно функции UPPER и SPLIT_PART к колонке </a:t>
            </a:r>
            <a:r>
              <a:rPr lang="ru-RU" dirty="0" err="1"/>
              <a:t>name</a:t>
            </a:r>
            <a:r>
              <a:rPr lang="ru-RU" dirty="0"/>
              <a:t> и преобразуйте наименования товаров в таблице </a:t>
            </a:r>
            <a:r>
              <a:rPr lang="ru-RU" dirty="0" err="1"/>
              <a:t>products</a:t>
            </a:r>
            <a:r>
              <a:rPr lang="ru-RU" dirty="0"/>
              <a:t> так, чтобы от названий осталось только первое слово, записанное в верхнем регистре. Колонку с новым названием, состоящим из первого слова, назовите </a:t>
            </a:r>
            <a:r>
              <a:rPr lang="ru-RU" dirty="0" err="1"/>
              <a:t>first_word</a:t>
            </a:r>
            <a:r>
              <a:rPr lang="ru-RU" dirty="0"/>
              <a:t>.</a:t>
            </a:r>
          </a:p>
          <a:p>
            <a:r>
              <a:rPr lang="ru-RU" dirty="0"/>
              <a:t>В результат включите исходные наименования товаров, новые наименования из первого слова, а также цену товаров. Результат отсортируйте по возрастанию исходного наименования товара в колонке </a:t>
            </a:r>
            <a:r>
              <a:rPr lang="ru-RU" dirty="0" err="1"/>
              <a:t>name</a:t>
            </a:r>
            <a:r>
              <a:rPr lang="ru-RU" dirty="0"/>
              <a:t>.</a:t>
            </a:r>
          </a:p>
          <a:p>
            <a:r>
              <a:rPr lang="ru-RU" dirty="0"/>
              <a:t>Поля в результирующей таблице: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first_word</a:t>
            </a:r>
            <a:r>
              <a:rPr lang="ru-RU" dirty="0"/>
              <a:t>, </a:t>
            </a:r>
            <a:r>
              <a:rPr lang="ru-RU" dirty="0" err="1"/>
              <a:t>price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856D4-021C-A82C-AC74-555383ACCD0B}"/>
              </a:ext>
            </a:extLst>
          </p:cNvPr>
          <p:cNvSpPr txBox="1"/>
          <p:nvPr/>
        </p:nvSpPr>
        <p:spPr>
          <a:xfrm>
            <a:off x="5735782" y="44222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того чтобы разделить наименования товаров в колонке </a:t>
            </a:r>
            <a:r>
              <a:rPr lang="ru-RU" dirty="0" err="1"/>
              <a:t>name</a:t>
            </a:r>
            <a:r>
              <a:rPr lang="ru-RU" dirty="0"/>
              <a:t> на несколько отдельных слов, вторым аргументом функции SPLIT_PART нужно указать пробел в одинарных кавычках, а именно ' '. Третьим аргументом нужно указать единицу, поскольку нам необходимо получить первое слово из названия.</a:t>
            </a:r>
          </a:p>
        </p:txBody>
      </p:sp>
    </p:spTree>
    <p:extLst>
      <p:ext uri="{BB962C8B-B14F-4D97-AF65-F5344CB8AC3E}">
        <p14:creationId xmlns:p14="http://schemas.microsoft.com/office/powerpoint/2010/main" val="359158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5ACE6-C706-17E4-EB9F-EA7D1F5C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C7134C-BDCD-9FE7-CF17-A2CA091A9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Измените тип колонки </a:t>
            </a:r>
            <a:r>
              <a:rPr lang="ru-RU" dirty="0" err="1"/>
              <a:t>price</a:t>
            </a:r>
            <a:r>
              <a:rPr lang="ru-RU" dirty="0"/>
              <a:t> из таблицы </a:t>
            </a:r>
            <a:r>
              <a:rPr lang="ru-RU" dirty="0" err="1"/>
              <a:t>products</a:t>
            </a:r>
            <a:r>
              <a:rPr lang="ru-RU" dirty="0"/>
              <a:t> на VARCHAR. Выведите колонки с наименованием товаров, ценой в исходном формате и ценой в формате VARCHAR. Новую колонку с ценой в новом формате назовите </a:t>
            </a:r>
            <a:r>
              <a:rPr lang="ru-RU" dirty="0" err="1"/>
              <a:t>price_char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Результат отсортируйте по возрастанию исходного наименования товара в колонке </a:t>
            </a:r>
            <a:r>
              <a:rPr lang="ru-RU" dirty="0" err="1"/>
              <a:t>name</a:t>
            </a:r>
            <a:r>
              <a:rPr lang="ru-RU" dirty="0"/>
              <a:t>. Количество выводимых записей не ограничивайте.</a:t>
            </a:r>
          </a:p>
          <a:p>
            <a:endParaRPr lang="ru-RU" dirty="0"/>
          </a:p>
          <a:p>
            <a:r>
              <a:rPr lang="ru-RU" dirty="0"/>
              <a:t>Поле в результирующей таблице: </a:t>
            </a:r>
            <a:r>
              <a:rPr lang="ru-RU" dirty="0" err="1"/>
              <a:t>name</a:t>
            </a:r>
            <a:r>
              <a:rPr lang="ru-RU" dirty="0"/>
              <a:t>, </a:t>
            </a:r>
            <a:r>
              <a:rPr lang="ru-RU" dirty="0" err="1"/>
              <a:t>price</a:t>
            </a:r>
            <a:r>
              <a:rPr lang="ru-RU" dirty="0"/>
              <a:t>, </a:t>
            </a:r>
            <a:r>
              <a:rPr lang="ru-RU" dirty="0" err="1"/>
              <a:t>price_char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02608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1714</Words>
  <Application>Microsoft Office PowerPoint</Application>
  <PresentationFormat>Широкоэкранный</PresentationFormat>
  <Paragraphs>150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Ретро</vt:lpstr>
      <vt:lpstr>Курс ИИ. Введение в базы данных.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14</vt:lpstr>
      <vt:lpstr>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Корчагин</dc:creator>
  <cp:lastModifiedBy>Артем Корчагин</cp:lastModifiedBy>
  <cp:revision>7</cp:revision>
  <dcterms:created xsi:type="dcterms:W3CDTF">2025-06-25T11:28:45Z</dcterms:created>
  <dcterms:modified xsi:type="dcterms:W3CDTF">2025-06-25T12:43:54Z</dcterms:modified>
</cp:coreProperties>
</file>