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9" r:id="rId3"/>
    <p:sldId id="287" r:id="rId4"/>
    <p:sldId id="280" r:id="rId5"/>
    <p:sldId id="281" r:id="rId6"/>
    <p:sldId id="282" r:id="rId7"/>
    <p:sldId id="258" r:id="rId8"/>
    <p:sldId id="283" r:id="rId9"/>
    <p:sldId id="290" r:id="rId10"/>
    <p:sldId id="284" r:id="rId11"/>
    <p:sldId id="285" r:id="rId12"/>
    <p:sldId id="286" r:id="rId13"/>
    <p:sldId id="291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00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DE6CB56-D862-4214-9055-BA085E38C4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05A3E-CB61-470B-A1AB-22459143CD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59202-C4E4-48AA-A3FF-B51E2C2D23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A71C3-8E0C-4D07-B5C4-30A09D11F1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4E0B4-E6DC-4CD8-9847-8E36B23791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3809C-78F2-43C6-9590-DCB42FBFAF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A39B3-0D8A-4CA2-B549-2A7953ABB8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CA654-0088-4847-AA6A-BFFBED4F86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F4C25-78AA-455D-AD47-075381EB98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3AA71-8E15-4353-8186-4C6C88BBB1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DED5D-B330-4A5F-BABD-B6E7718C91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871CF-E292-499D-98C2-7AF0683471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43BBF-ECD8-49CD-8D30-D8220E42D7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E913CB2-135E-4392-81D7-D7B5BB8790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96875" y="1196975"/>
            <a:ext cx="7772400" cy="1470025"/>
          </a:xfrm>
        </p:spPr>
        <p:txBody>
          <a:bodyPr/>
          <a:lstStyle/>
          <a:p>
            <a:pPr eaLnBrk="1" hangingPunct="1"/>
            <a:r>
              <a:rPr lang="ru-RU" sz="6600" b="1" i="1" smtClean="0">
                <a:solidFill>
                  <a:schemeClr val="accent2"/>
                </a:solidFill>
                <a:latin typeface="Times New Roman" pitchFamily="18" charset="0"/>
              </a:rPr>
              <a:t>Тождества.</a:t>
            </a:r>
            <a:br>
              <a:rPr lang="ru-RU" sz="6600" b="1" i="1" smtClean="0">
                <a:solidFill>
                  <a:schemeClr val="accent2"/>
                </a:solidFill>
                <a:latin typeface="Times New Roman" pitchFamily="18" charset="0"/>
              </a:rPr>
            </a:br>
            <a:r>
              <a:rPr lang="ru-RU" sz="6600" b="1" i="1" smtClean="0">
                <a:solidFill>
                  <a:schemeClr val="accent2"/>
                </a:solidFill>
                <a:latin typeface="Times New Roman" pitchFamily="18" charset="0"/>
              </a:rPr>
              <a:t>Тождественные преобразования выражений.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1050" y="4581525"/>
            <a:ext cx="6400800" cy="719138"/>
          </a:xfrm>
        </p:spPr>
        <p:txBody>
          <a:bodyPr/>
          <a:lstStyle/>
          <a:p>
            <a:pPr eaLnBrk="1" hangingPunct="1"/>
            <a:r>
              <a:rPr lang="ru-RU" sz="4000" b="1" i="1" smtClean="0">
                <a:solidFill>
                  <a:srgbClr val="008000"/>
                </a:solidFill>
                <a:latin typeface="Times New Roman" pitchFamily="18" charset="0"/>
              </a:rPr>
              <a:t>7 класс.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5229225"/>
            <a:ext cx="57451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800" b="1" i="1">
                <a:latin typeface="Times New Roman" pitchFamily="18" charset="0"/>
              </a:rPr>
              <a:t>Прокофьева Наталья Викторовна,</a:t>
            </a:r>
          </a:p>
          <a:p>
            <a:pPr algn="ctr"/>
            <a:r>
              <a:rPr lang="ru-RU" sz="2800" b="1" i="1">
                <a:latin typeface="Times New Roman" pitchFamily="18" charset="0"/>
              </a:rPr>
              <a:t> учитель математики </a:t>
            </a:r>
          </a:p>
          <a:p>
            <a:pPr algn="ctr"/>
            <a:r>
              <a:rPr lang="ru-RU" sz="2800" b="1" i="1">
                <a:latin typeface="Times New Roman" pitchFamily="18" charset="0"/>
              </a:rPr>
              <a:t>МОУ Гимназия №18.</a:t>
            </a:r>
          </a:p>
        </p:txBody>
      </p:sp>
      <p:pic>
        <p:nvPicPr>
          <p:cNvPr id="3077" name="Picture 5" descr="CRCTR1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0913" y="2133600"/>
            <a:ext cx="3113087" cy="378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CRCTR4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740650" y="404813"/>
            <a:ext cx="10287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 C 0.007 -0.01333  0.014 -0.028  0.021 -0.04667  C 0.04 -0.1  0.045 -0.152  0.031 -0.16  C 0.017 -0.16933  -0.01 -0.132  -0.029 -0.07867  C -0.039 -0.05067  -0.045 -0.024  -0.047 -0.004  C -0.05 0.012  -0.051 0.028  -0.051 0.04667  C -0.051 0.10667  -0.038 0.156  -0.023 0.156  C -0.008 0.156  0.005 0.10667  0.005 0.04667  C 0.005 0.01867  0.002 -0.008  -0.003 -0.02667  C -0.005 -0.04267  -0.01 -0.06  -0.016 -0.07733  C -0.036 -0.132  -0.063 -0.16933  -0.077 -0.16  C -0.091 -0.15067  -0.086 -0.1  -0.066 -0.04533  C -0.058 -0.02  -0.047 0.00133  -0.036 0.016  C -0.028 0.02933  -0.019 0.04133  -0.007 0.05333  C 0.029 0.092  0.065 0.10933  0.075 0.09333  C 0.084 0.07733  0.064 0.03333  0.028 -0.004  C 0.013 -0.02  -0.003 -0.032  -0.016 -0.04  C -0.028 -0.048  -0.043 -0.05467  -0.059 -0.05867  C -0.103 -0.072  -0.141 -0.068  -0.144 -0.04667  C -0.148 -0.02667  -0.115 0.0  -0.071 0.01333  C -0.051 0.01867  -0.032 0.02133  -0.017 0.02  C -0.004 0.02  0.01 0.01733  0.025 0.01333  C 0.069 0.0  0.102 -0.028  0.098 -0.048  C 0.095 -0.068  0.057 -0.07333  0.013 -0.06  C -0.008 -0.05333  -0.027 -0.044  -0.04 -0.03333  C -0.051 -0.02533  -0.062 -0.016  -0.074 -0.004  C -0.109 0.03467  -0.13 0.07733  -0.12 0.09333  C -0.111 0.10933  -0.074 0.092  -0.039 0.05467  C -0.022 0.036  -0.008 0.01733  0.0 0.0  Z" pathEditMode="relative">
                                      <p:cBhvr>
                                        <p:cTn id="28" dur="3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10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98" decel="100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1655762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rgbClr val="FF0000"/>
                </a:solidFill>
              </a:rPr>
              <a:t>Чтобы привести подобные слагаемые, надо сложить их коэффициенты и результат умножить на общую буквенную часть;</a:t>
            </a:r>
            <a:r>
              <a:rPr lang="ru-RU" smtClean="0"/>
              <a:t/>
            </a:r>
            <a:br>
              <a:rPr lang="ru-RU" smtClean="0"/>
            </a:br>
            <a:endParaRPr lang="ru-RU" smtClean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395288" y="2349500"/>
            <a:ext cx="8229600" cy="4508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4400" smtClean="0"/>
              <a:t>Пример 1. </a:t>
            </a:r>
          </a:p>
          <a:p>
            <a:pPr eaLnBrk="1" hangingPunct="1">
              <a:buFontTx/>
              <a:buNone/>
            </a:pPr>
            <a:r>
              <a:rPr lang="ru-RU" sz="4400" smtClean="0"/>
              <a:t>Приведем подобные слагаемые </a:t>
            </a:r>
          </a:p>
          <a:p>
            <a:pPr eaLnBrk="1" hangingPunct="1">
              <a:buFontTx/>
              <a:buNone/>
            </a:pPr>
            <a:endParaRPr lang="ru-RU" sz="4400" smtClean="0"/>
          </a:p>
          <a:p>
            <a:pPr eaLnBrk="1" hangingPunct="1">
              <a:buFontTx/>
              <a:buNone/>
            </a:pPr>
            <a:r>
              <a:rPr lang="ru-RU" sz="4400" smtClean="0"/>
              <a:t>5х +2х-3х=х(5+2-3)=4х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1584325"/>
          </a:xfrm>
        </p:spPr>
        <p:txBody>
          <a:bodyPr/>
          <a:lstStyle/>
          <a:p>
            <a:pPr eaLnBrk="1" hangingPunct="1"/>
            <a:r>
              <a:rPr lang="ru-RU" sz="3200" smtClean="0">
                <a:solidFill>
                  <a:srgbClr val="FF0000"/>
                </a:solidFill>
              </a:rPr>
              <a:t>Если перед скобками стоит знак «плюс», то скобки можно опустить, сохранив знак каждого слагаемого, заключенного в скобки;</a:t>
            </a:r>
            <a:r>
              <a:rPr lang="ru-RU" smtClean="0"/>
              <a:t/>
            </a:r>
            <a:br>
              <a:rPr lang="ru-RU" smtClean="0"/>
            </a:br>
            <a:endParaRPr lang="ru-RU" smtClean="0"/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611188" y="23320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4400" smtClean="0"/>
              <a:t>Пример 2. </a:t>
            </a:r>
          </a:p>
          <a:p>
            <a:pPr eaLnBrk="1" hangingPunct="1">
              <a:buFontTx/>
              <a:buNone/>
            </a:pPr>
            <a:r>
              <a:rPr lang="ru-RU" sz="4400" smtClean="0"/>
              <a:t>Раскроем скобки в выражении</a:t>
            </a:r>
          </a:p>
          <a:p>
            <a:pPr eaLnBrk="1" hangingPunct="1">
              <a:buFontTx/>
              <a:buNone/>
            </a:pPr>
            <a:endParaRPr lang="ru-RU" sz="4400" smtClean="0"/>
          </a:p>
          <a:p>
            <a:pPr eaLnBrk="1" hangingPunct="1">
              <a:buFontTx/>
              <a:buNone/>
            </a:pPr>
            <a:r>
              <a:rPr lang="ru-RU" sz="4400" smtClean="0"/>
              <a:t> 2а + (</a:t>
            </a:r>
            <a:r>
              <a:rPr lang="en-US" sz="4400" smtClean="0"/>
              <a:t>b</a:t>
            </a:r>
            <a:r>
              <a:rPr lang="ru-RU" sz="4400" smtClean="0"/>
              <a:t>-3</a:t>
            </a:r>
            <a:r>
              <a:rPr lang="en-US" sz="4400" smtClean="0"/>
              <a:t>c</a:t>
            </a:r>
            <a:r>
              <a:rPr lang="ru-RU" sz="4400" smtClean="0"/>
              <a:t>) = 2</a:t>
            </a:r>
            <a:r>
              <a:rPr lang="en-US" sz="4400" smtClean="0"/>
              <a:t>a</a:t>
            </a:r>
            <a:r>
              <a:rPr lang="ru-RU" sz="4400" smtClean="0"/>
              <a:t> + </a:t>
            </a:r>
            <a:r>
              <a:rPr lang="en-US" sz="4400" smtClean="0"/>
              <a:t>b</a:t>
            </a:r>
            <a:r>
              <a:rPr lang="ru-RU" sz="4400" smtClean="0"/>
              <a:t> – 3</a:t>
            </a:r>
            <a:r>
              <a:rPr lang="en-US" sz="4400" smtClean="0"/>
              <a:t>c</a:t>
            </a:r>
            <a:endParaRPr lang="ru-RU" sz="4400" smtClean="0"/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2073275"/>
          </a:xfrm>
        </p:spPr>
        <p:txBody>
          <a:bodyPr/>
          <a:lstStyle/>
          <a:p>
            <a:pPr eaLnBrk="1" hangingPunct="1"/>
            <a:r>
              <a:rPr lang="ru-RU" sz="3600" smtClean="0">
                <a:solidFill>
                  <a:srgbClr val="FF0000"/>
                </a:solidFill>
              </a:rPr>
              <a:t>Если перед скобками стоит знак «минус», то скобки можно опустить, изменив знак каждого слагаемого, заключенного в скобки.</a:t>
            </a:r>
            <a:r>
              <a:rPr lang="ru-RU" smtClean="0"/>
              <a:t/>
            </a:r>
            <a:br>
              <a:rPr lang="ru-RU" smtClean="0"/>
            </a:br>
            <a:endParaRPr lang="ru-RU" smtClean="0"/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3849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z="4400" smtClean="0"/>
              <a:t>Пример 3.</a:t>
            </a:r>
          </a:p>
          <a:p>
            <a:pPr eaLnBrk="1" hangingPunct="1">
              <a:buFontTx/>
              <a:buNone/>
            </a:pPr>
            <a:r>
              <a:rPr lang="ru-RU" sz="4400" smtClean="0"/>
              <a:t> Раскроем скобки в выражении</a:t>
            </a:r>
          </a:p>
          <a:p>
            <a:pPr eaLnBrk="1" hangingPunct="1">
              <a:buFontTx/>
              <a:buNone/>
            </a:pPr>
            <a:endParaRPr lang="ru-RU" sz="4400" smtClean="0"/>
          </a:p>
          <a:p>
            <a:pPr eaLnBrk="1" hangingPunct="1">
              <a:buFontTx/>
              <a:buNone/>
            </a:pPr>
            <a:r>
              <a:rPr lang="ru-RU" sz="4400" smtClean="0"/>
              <a:t> а – (4</a:t>
            </a:r>
            <a:r>
              <a:rPr lang="en-US" sz="4400" smtClean="0"/>
              <a:t>b</a:t>
            </a:r>
            <a:r>
              <a:rPr lang="ru-RU" sz="4400" smtClean="0"/>
              <a:t> – с) = </a:t>
            </a:r>
            <a:r>
              <a:rPr lang="en-US" sz="4400" smtClean="0"/>
              <a:t>a</a:t>
            </a:r>
            <a:r>
              <a:rPr lang="ru-RU" sz="4400" smtClean="0"/>
              <a:t> – 4</a:t>
            </a:r>
            <a:r>
              <a:rPr lang="en-US" sz="4400" smtClean="0"/>
              <a:t>b</a:t>
            </a:r>
            <a:r>
              <a:rPr lang="ru-RU" sz="4400" smtClean="0"/>
              <a:t> + </a:t>
            </a:r>
            <a:r>
              <a:rPr lang="en-US" sz="4400" smtClean="0"/>
              <a:t>c</a:t>
            </a:r>
            <a:endParaRPr lang="ru-RU" sz="4400" smtClean="0"/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ctrTitle"/>
          </p:nvPr>
        </p:nvSpPr>
        <p:spPr>
          <a:xfrm>
            <a:off x="685800" y="620713"/>
            <a:ext cx="7772400" cy="2979737"/>
          </a:xfrm>
        </p:spPr>
        <p:txBody>
          <a:bodyPr/>
          <a:lstStyle/>
          <a:p>
            <a:pPr eaLnBrk="1" hangingPunct="1"/>
            <a:r>
              <a:rPr lang="ru-RU" smtClean="0">
                <a:solidFill>
                  <a:srgbClr val="00B050"/>
                </a:solidFill>
              </a:rPr>
              <a:t>Домашнее задание:</a:t>
            </a:r>
            <a:br>
              <a:rPr lang="ru-RU" smtClean="0">
                <a:solidFill>
                  <a:srgbClr val="00B050"/>
                </a:solidFill>
              </a:rPr>
            </a:br>
            <a:r>
              <a:rPr lang="ru-RU" smtClean="0"/>
              <a:t> п. 5, №91, 97, 99</a:t>
            </a:r>
          </a:p>
        </p:txBody>
      </p:sp>
      <p:sp>
        <p:nvSpPr>
          <p:cNvPr id="1433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750" y="4437063"/>
            <a:ext cx="7553325" cy="1871662"/>
          </a:xfrm>
        </p:spPr>
        <p:txBody>
          <a:bodyPr/>
          <a:lstStyle/>
          <a:p>
            <a:pPr eaLnBrk="1" hangingPunct="1"/>
            <a:r>
              <a:rPr lang="ru-RU" sz="7200" smtClean="0">
                <a:solidFill>
                  <a:srgbClr val="FF0000"/>
                </a:solidFill>
              </a:rPr>
              <a:t>Спасибо за урок!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/>
          <a:lstStyle/>
          <a:p>
            <a:pPr eaLnBrk="1" hangingPunct="1">
              <a:defRPr/>
            </a:pPr>
            <a:r>
              <a:rPr lang="ru-RU" sz="40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Найдем значение выражений </a:t>
            </a:r>
            <a:br>
              <a:rPr lang="ru-RU" sz="40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ru-RU" sz="40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при х=5 и у=4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ru-RU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mtClean="0">
                <a:solidFill>
                  <a:srgbClr val="00B050"/>
                </a:solidFill>
              </a:rPr>
              <a:t>3(х+у)</a:t>
            </a:r>
            <a:r>
              <a:rPr lang="ru-RU" smtClean="0"/>
              <a:t>=3(5+4)=3*9=27</a:t>
            </a:r>
          </a:p>
          <a:p>
            <a:pPr eaLnBrk="1" hangingPunct="1">
              <a:buFontTx/>
              <a:buNone/>
            </a:pPr>
            <a:r>
              <a:rPr lang="ru-RU" smtClean="0">
                <a:solidFill>
                  <a:srgbClr val="00B050"/>
                </a:solidFill>
              </a:rPr>
              <a:t>3х+3у</a:t>
            </a:r>
            <a:r>
              <a:rPr lang="ru-RU" smtClean="0"/>
              <a:t>=3*5+3*4=27</a:t>
            </a:r>
          </a:p>
          <a:p>
            <a:pPr eaLnBrk="1" hangingPunct="1">
              <a:buFontTx/>
              <a:buNone/>
            </a:pPr>
            <a:endParaRPr lang="ru-RU" smtClean="0"/>
          </a:p>
          <a:p>
            <a:pPr algn="ctr" eaLnBrk="1" hangingPunct="1">
              <a:buFontTx/>
              <a:buNone/>
            </a:pPr>
            <a:r>
              <a:rPr lang="ru-RU" sz="4000" smtClean="0">
                <a:solidFill>
                  <a:srgbClr val="FF0000"/>
                </a:solidFill>
              </a:rPr>
              <a:t>Найдем значение выражений </a:t>
            </a:r>
            <a:br>
              <a:rPr lang="ru-RU" sz="4000" smtClean="0">
                <a:solidFill>
                  <a:srgbClr val="FF0000"/>
                </a:solidFill>
              </a:rPr>
            </a:br>
            <a:r>
              <a:rPr lang="ru-RU" sz="4000" smtClean="0">
                <a:solidFill>
                  <a:srgbClr val="FF0000"/>
                </a:solidFill>
              </a:rPr>
              <a:t>при х=6 и у=5</a:t>
            </a:r>
          </a:p>
          <a:p>
            <a:pPr algn="ctr" eaLnBrk="1" hangingPunct="1">
              <a:buFontTx/>
              <a:buNone/>
            </a:pPr>
            <a:endParaRPr lang="ru-RU" sz="400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ru-RU" smtClean="0">
                <a:solidFill>
                  <a:srgbClr val="00B050"/>
                </a:solidFill>
              </a:rPr>
              <a:t>3(х+у)</a:t>
            </a:r>
            <a:r>
              <a:rPr lang="ru-RU" smtClean="0"/>
              <a:t>=3(6+5)=3*11=33</a:t>
            </a:r>
          </a:p>
          <a:p>
            <a:pPr eaLnBrk="1" hangingPunct="1">
              <a:buFontTx/>
              <a:buNone/>
            </a:pPr>
            <a:r>
              <a:rPr lang="ru-RU" smtClean="0">
                <a:solidFill>
                  <a:srgbClr val="00B050"/>
                </a:solidFill>
              </a:rPr>
              <a:t>3х+3у</a:t>
            </a:r>
            <a:r>
              <a:rPr lang="ru-RU" smtClean="0"/>
              <a:t>=3*6+3*5=33</a:t>
            </a:r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/>
            <a:endParaRPr lang="ru-RU" smtClean="0"/>
          </a:p>
        </p:txBody>
      </p:sp>
      <p:pic>
        <p:nvPicPr>
          <p:cNvPr id="6" name="Picture 5" descr="CRCTR1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5463" y="3933825"/>
            <a:ext cx="2268537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solidFill>
                  <a:srgbClr val="FF0000"/>
                </a:solidFill>
              </a:rPr>
              <a:t>ВЫВОД:</a:t>
            </a:r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mtClean="0">
                <a:solidFill>
                  <a:srgbClr val="00B050"/>
                </a:solidFill>
              </a:rPr>
              <a:t>Мы получили один и тот же результат.</a:t>
            </a:r>
          </a:p>
          <a:p>
            <a:pPr eaLnBrk="1" hangingPunct="1"/>
            <a:endParaRPr lang="ru-RU" smtClean="0"/>
          </a:p>
          <a:p>
            <a:pPr eaLnBrk="1" hangingPunct="1">
              <a:buFontTx/>
              <a:buNone/>
            </a:pPr>
            <a:r>
              <a:rPr lang="ru-RU" smtClean="0"/>
              <a:t> Из распределительного свойства следует, что вообще при любых значениях переменных значения выражений 3(х+у) и 3х+3у равны.</a:t>
            </a:r>
          </a:p>
          <a:p>
            <a:pPr eaLnBrk="1" hangingPunct="1"/>
            <a:endParaRPr lang="ru-RU" smtClean="0"/>
          </a:p>
          <a:p>
            <a:pPr algn="ctr" eaLnBrk="1" hangingPunct="1">
              <a:buFontTx/>
              <a:buNone/>
            </a:pPr>
            <a:r>
              <a:rPr lang="ru-RU" sz="4800" smtClean="0">
                <a:solidFill>
                  <a:srgbClr val="FF0000"/>
                </a:solidFill>
              </a:rPr>
              <a:t>3(х+у) = 3х+3у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u-RU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Рассмотрим теперь выражения 2х+у и 2ху. 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mtClean="0"/>
              <a:t>при х=1 и у=2 они </a:t>
            </a:r>
            <a:r>
              <a:rPr lang="ru-RU" u="sng" smtClean="0">
                <a:solidFill>
                  <a:srgbClr val="00B050"/>
                </a:solidFill>
              </a:rPr>
              <a:t>принимают равные значения:</a:t>
            </a:r>
          </a:p>
          <a:p>
            <a:pPr algn="ctr" eaLnBrk="1" hangingPunct="1">
              <a:buFontTx/>
              <a:buNone/>
            </a:pPr>
            <a:r>
              <a:rPr lang="ru-RU" smtClean="0"/>
              <a:t>2х+у=2*1+2=4</a:t>
            </a:r>
          </a:p>
          <a:p>
            <a:pPr algn="ctr" eaLnBrk="1" hangingPunct="1">
              <a:buFontTx/>
              <a:buNone/>
            </a:pPr>
            <a:r>
              <a:rPr lang="ru-RU" smtClean="0"/>
              <a:t>2ху=2*1*2=4</a:t>
            </a:r>
          </a:p>
          <a:p>
            <a:pPr algn="ctr"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r>
              <a:rPr lang="ru-RU" smtClean="0"/>
              <a:t>при х=3, у=4  </a:t>
            </a:r>
            <a:r>
              <a:rPr lang="ru-RU" u="sng" smtClean="0">
                <a:solidFill>
                  <a:srgbClr val="00B050"/>
                </a:solidFill>
              </a:rPr>
              <a:t>значения выражений разные </a:t>
            </a:r>
          </a:p>
          <a:p>
            <a:pPr algn="ctr" eaLnBrk="1" hangingPunct="1">
              <a:buFontTx/>
              <a:buNone/>
            </a:pPr>
            <a:r>
              <a:rPr lang="ru-RU" smtClean="0"/>
              <a:t>2х+у=2*3+4=10</a:t>
            </a:r>
          </a:p>
          <a:p>
            <a:pPr algn="ctr" eaLnBrk="1" hangingPunct="1">
              <a:buFontTx/>
              <a:buNone/>
            </a:pPr>
            <a:r>
              <a:rPr lang="ru-RU" smtClean="0"/>
              <a:t>2ху=2*3*4=24</a:t>
            </a:r>
          </a:p>
          <a:p>
            <a:pPr eaLnBrk="1" hangingPunct="1">
              <a:buFontTx/>
              <a:buNone/>
            </a:pPr>
            <a:r>
              <a:rPr lang="ru-RU" smtClean="0"/>
              <a:t> 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>
                <a:solidFill>
                  <a:srgbClr val="FF0000"/>
                </a:solidFill>
              </a:rPr>
              <a:t>ВЫВОД:</a:t>
            </a:r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ru-RU" smtClean="0"/>
              <a:t>Выражения </a:t>
            </a:r>
            <a:r>
              <a:rPr lang="ru-RU" smtClean="0">
                <a:solidFill>
                  <a:srgbClr val="0070C0"/>
                </a:solidFill>
              </a:rPr>
              <a:t>3(х+у) и 3х+3у </a:t>
            </a:r>
            <a:r>
              <a:rPr lang="ru-RU" smtClean="0"/>
              <a:t>являются тождественно равными, а выражения </a:t>
            </a:r>
            <a:r>
              <a:rPr lang="ru-RU" smtClean="0">
                <a:solidFill>
                  <a:srgbClr val="00B050"/>
                </a:solidFill>
              </a:rPr>
              <a:t>2х+у и 2ху </a:t>
            </a:r>
            <a:r>
              <a:rPr lang="ru-RU" smtClean="0"/>
              <a:t>не являются тождественно равными.</a:t>
            </a:r>
          </a:p>
          <a:p>
            <a:pPr eaLnBrk="1" hangingPunct="1">
              <a:buFontTx/>
              <a:buNone/>
            </a:pPr>
            <a:endParaRPr lang="ru-RU" smtClean="0"/>
          </a:p>
          <a:p>
            <a:pPr eaLnBrk="1" hangingPunct="1">
              <a:buFontTx/>
              <a:buNone/>
            </a:pPr>
            <a:r>
              <a:rPr lang="ru-RU" u="sng" smtClean="0">
                <a:solidFill>
                  <a:srgbClr val="FF0000"/>
                </a:solidFill>
              </a:rPr>
              <a:t>Определение: </a:t>
            </a:r>
          </a:p>
          <a:p>
            <a:pPr eaLnBrk="1" hangingPunct="1">
              <a:buFontTx/>
              <a:buNone/>
            </a:pPr>
            <a:r>
              <a:rPr lang="ru-RU" smtClean="0">
                <a:solidFill>
                  <a:srgbClr val="FF0000"/>
                </a:solidFill>
              </a:rPr>
              <a:t>Два выражения, значения которых равны при любых значениях переменных, называются </a:t>
            </a:r>
            <a:r>
              <a:rPr lang="ru-RU" b="1" u="sng" smtClean="0">
                <a:solidFill>
                  <a:srgbClr val="FF0000"/>
                </a:solidFill>
              </a:rPr>
              <a:t>тождественно равными</a:t>
            </a:r>
            <a:r>
              <a:rPr lang="ru-RU" smtClean="0">
                <a:solidFill>
                  <a:srgbClr val="FF0000"/>
                </a:solidFill>
              </a:rPr>
              <a:t>.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ТОЖДЕСТВО</a:t>
            </a:r>
          </a:p>
        </p:txBody>
      </p:sp>
      <p:sp>
        <p:nvSpPr>
          <p:cNvPr id="8195" name="Содержимое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smtClean="0"/>
              <a:t>Равенство 3(х+у) и 3х+3у верно при любых значениях х и у. Такие равенства называются тождествами.</a:t>
            </a:r>
          </a:p>
          <a:p>
            <a:pPr eaLnBrk="1" hangingPunct="1">
              <a:buFontTx/>
              <a:buNone/>
            </a:pPr>
            <a:r>
              <a:rPr lang="ru-RU" smtClean="0"/>
              <a:t> </a:t>
            </a:r>
          </a:p>
          <a:p>
            <a:pPr eaLnBrk="1" hangingPunct="1">
              <a:buFontTx/>
              <a:buNone/>
            </a:pPr>
            <a:r>
              <a:rPr lang="ru-RU" u="sng" smtClean="0">
                <a:solidFill>
                  <a:srgbClr val="FF0000"/>
                </a:solidFill>
              </a:rPr>
              <a:t>Определение: </a:t>
            </a:r>
            <a:r>
              <a:rPr lang="ru-RU" smtClean="0">
                <a:solidFill>
                  <a:srgbClr val="FF0000"/>
                </a:solidFill>
              </a:rPr>
              <a:t>Равенство, верное при любых значениях переменных, называется </a:t>
            </a:r>
            <a:r>
              <a:rPr lang="ru-RU" b="1" u="sng" smtClean="0">
                <a:solidFill>
                  <a:srgbClr val="FF0000"/>
                </a:solidFill>
              </a:rPr>
              <a:t>тождеством</a:t>
            </a:r>
            <a:r>
              <a:rPr lang="ru-RU" u="sng" smtClean="0">
                <a:solidFill>
                  <a:srgbClr val="FF0000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ru-RU" smtClean="0">
                <a:solidFill>
                  <a:srgbClr val="00B050"/>
                </a:solidFill>
              </a:rPr>
              <a:t>Тождествами считают и верные числовые равенства. С тождествами мы уже встречались.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RCTR4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39750" y="404813"/>
            <a:ext cx="80803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1619250" y="260350"/>
            <a:ext cx="46038" cy="73025"/>
          </a:xfrm>
          <a:prstGeom prst="roundRect">
            <a:avLst>
              <a:gd name="adj" fmla="val 16667"/>
            </a:avLst>
          </a:prstGeom>
          <a:solidFill>
            <a:srgbClr val="FFFF99">
              <a:alpha val="56078"/>
            </a:srgb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 sz="3200" b="1" i="1">
              <a:solidFill>
                <a:schemeClr val="accent2"/>
              </a:solidFill>
              <a:latin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9388" y="2565400"/>
            <a:ext cx="7500937" cy="744538"/>
            <a:chOff x="604" y="2220"/>
            <a:chExt cx="4725" cy="469"/>
          </a:xfrm>
        </p:grpSpPr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604" y="2220"/>
              <a:ext cx="4725" cy="453"/>
            </a:xfrm>
            <a:prstGeom prst="rect">
              <a:avLst/>
            </a:prstGeom>
            <a:solidFill>
              <a:srgbClr val="00FF00">
                <a:alpha val="23137"/>
              </a:srgbClr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3600" b="1" i="1">
                <a:latin typeface="Times New Roman" pitchFamily="18" charset="0"/>
              </a:endParaRPr>
            </a:p>
          </p:txBody>
        </p:sp>
        <p:graphicFrame>
          <p:nvGraphicFramePr>
            <p:cNvPr id="1028" name="Object 8"/>
            <p:cNvGraphicFramePr>
              <a:graphicFrameLocks noChangeAspect="1"/>
            </p:cNvGraphicFramePr>
            <p:nvPr/>
          </p:nvGraphicFramePr>
          <p:xfrm>
            <a:off x="1292" y="2251"/>
            <a:ext cx="3175" cy="438"/>
          </p:xfrm>
          <a:graphic>
            <a:graphicData uri="http://schemas.openxmlformats.org/presentationml/2006/ole">
              <p:oleObj spid="_x0000_s1028" name="Формула" r:id="rId4" imgW="1384200" imgH="177480" progId="Equation.3">
                <p:embed/>
              </p:oleObj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79388" y="3429000"/>
            <a:ext cx="7500937" cy="844550"/>
            <a:chOff x="748" y="2205"/>
            <a:chExt cx="4725" cy="532"/>
          </a:xfrm>
        </p:grpSpPr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748" y="2251"/>
              <a:ext cx="4725" cy="453"/>
            </a:xfrm>
            <a:prstGeom prst="rect">
              <a:avLst/>
            </a:prstGeom>
            <a:solidFill>
              <a:srgbClr val="00FF00">
                <a:alpha val="23137"/>
              </a:srgbClr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3600" b="1" i="1">
                <a:latin typeface="Times New Roman" pitchFamily="18" charset="0"/>
              </a:endParaRPr>
            </a:p>
          </p:txBody>
        </p:sp>
        <p:graphicFrame>
          <p:nvGraphicFramePr>
            <p:cNvPr id="1027" name="Object 12"/>
            <p:cNvGraphicFramePr>
              <a:graphicFrameLocks noChangeAspect="1"/>
            </p:cNvGraphicFramePr>
            <p:nvPr/>
          </p:nvGraphicFramePr>
          <p:xfrm>
            <a:off x="748" y="2205"/>
            <a:ext cx="4719" cy="532"/>
          </p:xfrm>
          <a:graphic>
            <a:graphicData uri="http://schemas.openxmlformats.org/presentationml/2006/ole">
              <p:oleObj spid="_x0000_s1027" name="Формула" r:id="rId5" imgW="2057400" imgH="215640" progId="Equation.3">
                <p:embed/>
              </p:oleObj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9388" y="4437063"/>
            <a:ext cx="7500937" cy="744537"/>
            <a:chOff x="604" y="2220"/>
            <a:chExt cx="4725" cy="469"/>
          </a:xfrm>
        </p:grpSpPr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604" y="2220"/>
              <a:ext cx="4725" cy="453"/>
            </a:xfrm>
            <a:prstGeom prst="rect">
              <a:avLst/>
            </a:prstGeom>
            <a:solidFill>
              <a:srgbClr val="00FF00">
                <a:alpha val="23137"/>
              </a:srgbClr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3600" b="1" i="1">
                <a:latin typeface="Times New Roman" pitchFamily="18" charset="0"/>
              </a:endParaRPr>
            </a:p>
          </p:txBody>
        </p:sp>
        <p:graphicFrame>
          <p:nvGraphicFramePr>
            <p:cNvPr id="1026" name="Object 16"/>
            <p:cNvGraphicFramePr>
              <a:graphicFrameLocks noChangeAspect="1"/>
            </p:cNvGraphicFramePr>
            <p:nvPr/>
          </p:nvGraphicFramePr>
          <p:xfrm>
            <a:off x="1481" y="2251"/>
            <a:ext cx="2796" cy="438"/>
          </p:xfrm>
          <a:graphic>
            <a:graphicData uri="http://schemas.openxmlformats.org/presentationml/2006/ole">
              <p:oleObj spid="_x0000_s1026" name="Формула" r:id="rId6" imgW="1218960" imgH="177480" progId="Equation.3">
                <p:embed/>
              </p:oleObj>
            </a:graphicData>
          </a:graphic>
        </p:graphicFrame>
      </p:grpSp>
      <p:pic>
        <p:nvPicPr>
          <p:cNvPr id="4113" name="Picture 17" descr="CRCTR14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9588" y="4076700"/>
            <a:ext cx="2284412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1837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b="1" dirty="0" smtClean="0">
                <a:solidFill>
                  <a:srgbClr val="7030A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Тождествами являются равенства, выражающие основные свойства действий над числами.</a:t>
            </a:r>
            <a: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ru-RU" dirty="0" smtClean="0"/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>
          <a:xfrm>
            <a:off x="468313" y="2060575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b="1" smtClean="0"/>
              <a:t>	</a:t>
            </a:r>
            <a:r>
              <a:rPr lang="en-US" sz="5400" b="1" smtClean="0">
                <a:solidFill>
                  <a:srgbClr val="FF0000"/>
                </a:solidFill>
              </a:rPr>
              <a:t>a + b = b + a</a:t>
            </a:r>
            <a:r>
              <a:rPr lang="en-US" sz="5400" smtClean="0">
                <a:solidFill>
                  <a:srgbClr val="FF0000"/>
                </a:solidFill>
              </a:rPr>
              <a:t/>
            </a:r>
            <a:br>
              <a:rPr lang="en-US" sz="5400" smtClean="0">
                <a:solidFill>
                  <a:srgbClr val="FF0000"/>
                </a:solidFill>
              </a:rPr>
            </a:br>
            <a:r>
              <a:rPr lang="en-US" sz="5400" b="1" smtClean="0">
                <a:solidFill>
                  <a:srgbClr val="FF0000"/>
                </a:solidFill>
              </a:rPr>
              <a:t>ab = ba</a:t>
            </a:r>
            <a:r>
              <a:rPr lang="en-US" sz="5400" smtClean="0">
                <a:solidFill>
                  <a:srgbClr val="FF0000"/>
                </a:solidFill>
              </a:rPr>
              <a:t/>
            </a:r>
            <a:br>
              <a:rPr lang="en-US" sz="5400" smtClean="0">
                <a:solidFill>
                  <a:srgbClr val="FF0000"/>
                </a:solidFill>
              </a:rPr>
            </a:br>
            <a:r>
              <a:rPr lang="en-US" sz="5400" b="1" smtClean="0">
                <a:solidFill>
                  <a:srgbClr val="FF0000"/>
                </a:solidFill>
              </a:rPr>
              <a:t>(a + b) + c = a + (b + c)</a:t>
            </a:r>
            <a:r>
              <a:rPr lang="en-US" sz="5400" smtClean="0">
                <a:solidFill>
                  <a:srgbClr val="FF0000"/>
                </a:solidFill>
              </a:rPr>
              <a:t/>
            </a:r>
            <a:br>
              <a:rPr lang="en-US" sz="5400" smtClean="0">
                <a:solidFill>
                  <a:srgbClr val="FF0000"/>
                </a:solidFill>
              </a:rPr>
            </a:br>
            <a:r>
              <a:rPr lang="en-US" sz="5400" b="1" smtClean="0">
                <a:solidFill>
                  <a:srgbClr val="FF0000"/>
                </a:solidFill>
              </a:rPr>
              <a:t>(ab)c = a(bc)</a:t>
            </a:r>
            <a:r>
              <a:rPr lang="en-US" sz="5400" smtClean="0">
                <a:solidFill>
                  <a:srgbClr val="FF0000"/>
                </a:solidFill>
              </a:rPr>
              <a:t/>
            </a:r>
            <a:br>
              <a:rPr lang="en-US" sz="5400" smtClean="0">
                <a:solidFill>
                  <a:srgbClr val="FF0000"/>
                </a:solidFill>
              </a:rPr>
            </a:br>
            <a:r>
              <a:rPr lang="en-US" sz="5400" b="1" smtClean="0">
                <a:solidFill>
                  <a:srgbClr val="FF0000"/>
                </a:solidFill>
              </a:rPr>
              <a:t>a(b + c) = ab + ac</a:t>
            </a:r>
            <a:endParaRPr lang="ru-RU" sz="540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5400" b="1" smtClean="0">
                <a:solidFill>
                  <a:srgbClr val="FF0000"/>
                </a:solidFill>
              </a:rPr>
              <a:t> </a:t>
            </a:r>
            <a:endParaRPr lang="ru-RU" sz="5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mtClean="0"/>
              <a:t> </a:t>
            </a:r>
            <a:endParaRPr lang="ru-RU" smtClean="0"/>
          </a:p>
          <a:p>
            <a:pPr eaLnBrk="1" hangingPunct="1"/>
            <a:endParaRPr lang="ru-RU" smtClean="0"/>
          </a:p>
          <a:p>
            <a:pPr eaLnBrk="1" hangingPunct="1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600"/>
          </a:xfrm>
        </p:spPr>
        <p:txBody>
          <a:bodyPr/>
          <a:lstStyle/>
          <a:p>
            <a:pPr eaLnBrk="1" hangingPunct="1"/>
            <a:r>
              <a:rPr lang="ru-RU" smtClean="0">
                <a:solidFill>
                  <a:srgbClr val="7030A0"/>
                </a:solidFill>
              </a:rPr>
              <a:t>Можно привести и другие примеры тождеств: </a:t>
            </a:r>
            <a:r>
              <a:rPr lang="ru-RU" sz="6000" smtClean="0">
                <a:solidFill>
                  <a:schemeClr val="tx1"/>
                </a:solidFill>
              </a:rPr>
              <a:t/>
            </a:r>
            <a:br>
              <a:rPr lang="ru-RU" sz="6000" smtClean="0">
                <a:solidFill>
                  <a:schemeClr val="tx1"/>
                </a:solidFill>
              </a:rPr>
            </a:br>
            <a:endParaRPr lang="ru-RU" smtClean="0"/>
          </a:p>
        </p:txBody>
      </p:sp>
      <p:sp>
        <p:nvSpPr>
          <p:cNvPr id="1024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ru-RU" sz="4000" smtClean="0">
                <a:solidFill>
                  <a:srgbClr val="336600"/>
                </a:solidFill>
              </a:rPr>
              <a:t>а + 0 = а</a:t>
            </a:r>
          </a:p>
          <a:p>
            <a:pPr algn="ctr" eaLnBrk="1" hangingPunct="1">
              <a:buFontTx/>
              <a:buNone/>
            </a:pPr>
            <a:r>
              <a:rPr lang="ru-RU" sz="4000" smtClean="0">
                <a:solidFill>
                  <a:srgbClr val="336600"/>
                </a:solidFill>
              </a:rPr>
              <a:t>а * 1 = а</a:t>
            </a:r>
          </a:p>
          <a:p>
            <a:pPr algn="ctr" eaLnBrk="1" hangingPunct="1">
              <a:buFontTx/>
              <a:buNone/>
            </a:pPr>
            <a:r>
              <a:rPr lang="ru-RU" sz="4000" smtClean="0">
                <a:solidFill>
                  <a:srgbClr val="336600"/>
                </a:solidFill>
              </a:rPr>
              <a:t>а + (-а) = 0</a:t>
            </a:r>
          </a:p>
          <a:p>
            <a:pPr algn="ctr" eaLnBrk="1" hangingPunct="1">
              <a:buFontTx/>
              <a:buNone/>
            </a:pPr>
            <a:r>
              <a:rPr lang="ru-RU" sz="4000" smtClean="0">
                <a:solidFill>
                  <a:srgbClr val="336600"/>
                </a:solidFill>
              </a:rPr>
              <a:t>а * (-</a:t>
            </a:r>
            <a:r>
              <a:rPr lang="en-US" sz="4000" smtClean="0">
                <a:solidFill>
                  <a:srgbClr val="336600"/>
                </a:solidFill>
              </a:rPr>
              <a:t>b</a:t>
            </a:r>
            <a:r>
              <a:rPr lang="ru-RU" sz="4000" smtClean="0">
                <a:solidFill>
                  <a:srgbClr val="336600"/>
                </a:solidFill>
              </a:rPr>
              <a:t>) = - </a:t>
            </a:r>
            <a:r>
              <a:rPr lang="en-US" sz="4000" smtClean="0">
                <a:solidFill>
                  <a:srgbClr val="336600"/>
                </a:solidFill>
              </a:rPr>
              <a:t>ab</a:t>
            </a:r>
            <a:endParaRPr lang="ru-RU" sz="4000" smtClean="0">
              <a:solidFill>
                <a:srgbClr val="336600"/>
              </a:solidFill>
            </a:endParaRPr>
          </a:p>
          <a:p>
            <a:pPr algn="ctr" eaLnBrk="1" hangingPunct="1">
              <a:buFontTx/>
              <a:buNone/>
            </a:pPr>
            <a:r>
              <a:rPr lang="ru-RU" sz="4000" smtClean="0">
                <a:solidFill>
                  <a:srgbClr val="336600"/>
                </a:solidFill>
              </a:rPr>
              <a:t>а-</a:t>
            </a:r>
            <a:r>
              <a:rPr lang="en-US" sz="4000" smtClean="0">
                <a:solidFill>
                  <a:srgbClr val="336600"/>
                </a:solidFill>
              </a:rPr>
              <a:t>b</a:t>
            </a:r>
            <a:r>
              <a:rPr lang="ru-RU" sz="4000" smtClean="0">
                <a:solidFill>
                  <a:srgbClr val="336600"/>
                </a:solidFill>
              </a:rPr>
              <a:t> = </a:t>
            </a:r>
            <a:r>
              <a:rPr lang="en-US" sz="4000" smtClean="0">
                <a:solidFill>
                  <a:srgbClr val="336600"/>
                </a:solidFill>
              </a:rPr>
              <a:t>a</a:t>
            </a:r>
            <a:r>
              <a:rPr lang="ru-RU" sz="4000" smtClean="0">
                <a:solidFill>
                  <a:srgbClr val="336600"/>
                </a:solidFill>
              </a:rPr>
              <a:t> + (-</a:t>
            </a:r>
            <a:r>
              <a:rPr lang="en-US" sz="4000" smtClean="0">
                <a:solidFill>
                  <a:srgbClr val="336600"/>
                </a:solidFill>
              </a:rPr>
              <a:t>b</a:t>
            </a:r>
            <a:r>
              <a:rPr lang="ru-RU" sz="4000" smtClean="0">
                <a:solidFill>
                  <a:srgbClr val="336600"/>
                </a:solidFill>
              </a:rPr>
              <a:t>)</a:t>
            </a:r>
          </a:p>
          <a:p>
            <a:pPr algn="ctr" eaLnBrk="1" hangingPunct="1">
              <a:buFontTx/>
              <a:buNone/>
            </a:pPr>
            <a:r>
              <a:rPr lang="en-US" sz="4000" smtClean="0">
                <a:solidFill>
                  <a:srgbClr val="336600"/>
                </a:solidFill>
              </a:rPr>
              <a:t>(-a) * (-b) = ab</a:t>
            </a:r>
            <a:endParaRPr lang="ru-RU" sz="4000" smtClean="0">
              <a:solidFill>
                <a:srgbClr val="336600"/>
              </a:solidFill>
            </a:endParaRPr>
          </a:p>
        </p:txBody>
      </p:sp>
      <p:sp>
        <p:nvSpPr>
          <p:cNvPr id="1024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ru-RU" smtClean="0">
                <a:solidFill>
                  <a:srgbClr val="FF0000"/>
                </a:solidFill>
              </a:rPr>
              <a:t>Замену одного выражения другим, тождественно равным ему выражением, называют </a:t>
            </a:r>
            <a:r>
              <a:rPr lang="ru-RU" b="1" u="sng" smtClean="0">
                <a:solidFill>
                  <a:srgbClr val="FF0000"/>
                </a:solidFill>
              </a:rPr>
              <a:t>тождественным преобразованием </a:t>
            </a:r>
            <a:r>
              <a:rPr lang="ru-RU" smtClean="0">
                <a:solidFill>
                  <a:srgbClr val="FF0000"/>
                </a:solidFill>
              </a:rPr>
              <a:t>или просто </a:t>
            </a:r>
            <a:r>
              <a:rPr lang="ru-RU" b="1" u="sng" smtClean="0">
                <a:solidFill>
                  <a:srgbClr val="FF0000"/>
                </a:solidFill>
              </a:rPr>
              <a:t>преобразованием выражения.</a:t>
            </a:r>
          </a:p>
          <a:p>
            <a:pPr eaLnBrk="1" hangingPunct="1"/>
            <a:r>
              <a:rPr lang="ru-RU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351</Words>
  <Application>Microsoft Office PowerPoint</Application>
  <PresentationFormat>Экран (4:3)</PresentationFormat>
  <Paragraphs>68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Оформление по умолчанию</vt:lpstr>
      <vt:lpstr>Microsoft Equation 3.0</vt:lpstr>
      <vt:lpstr>Тождества. Тождественные преобразования выражений.</vt:lpstr>
      <vt:lpstr>Найдем значение выражений  при х=5 и у=4 </vt:lpstr>
      <vt:lpstr>ВЫВОД:</vt:lpstr>
      <vt:lpstr>Рассмотрим теперь выражения 2х+у и 2ху. </vt:lpstr>
      <vt:lpstr>ВЫВОД:</vt:lpstr>
      <vt:lpstr>ТОЖДЕСТВО</vt:lpstr>
      <vt:lpstr>Слайд 7</vt:lpstr>
      <vt:lpstr>Тождествами являются равенства, выражающие основные свойства действий над числами. </vt:lpstr>
      <vt:lpstr>Можно привести и другие примеры тождеств:  </vt:lpstr>
      <vt:lpstr>Чтобы привести подобные слагаемые, надо сложить их коэффициенты и результат умножить на общую буквенную часть; </vt:lpstr>
      <vt:lpstr>Если перед скобками стоит знак «плюс», то скобки можно опустить, сохранив знак каждого слагаемого, заключенного в скобки; </vt:lpstr>
      <vt:lpstr>Если перед скобками стоит знак «минус», то скобки можно опустить, изменив знак каждого слагаемого, заключенного в скобки. </vt:lpstr>
      <vt:lpstr>Домашнее задание:  п. 5, №91, 97, 99</vt:lpstr>
    </vt:vector>
  </TitlesOfParts>
  <Company>UCL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Преобразование выражений.</dc:title>
  <dc:creator>MAMA</dc:creator>
  <cp:lastModifiedBy>Денис</cp:lastModifiedBy>
  <cp:revision>19</cp:revision>
  <dcterms:created xsi:type="dcterms:W3CDTF">2009-08-03T00:10:48Z</dcterms:created>
  <dcterms:modified xsi:type="dcterms:W3CDTF">2012-10-04T17:23:45Z</dcterms:modified>
</cp:coreProperties>
</file>