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64" r:id="rId4"/>
    <p:sldId id="265"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7/7/2024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544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7/7/2024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223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7/7/2024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124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7/7/2024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49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7/7/2024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152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7/7/2024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4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7/7/2024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49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7/7/2024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27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7/7/2024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769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7/7/2024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096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7/7/2024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031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7/7/2024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064763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6417732" y="957715"/>
            <a:ext cx="5130798" cy="2750419"/>
          </a:xfrm>
        </p:spPr>
        <p:txBody>
          <a:bodyPr>
            <a:normAutofit/>
          </a:bodyPr>
          <a:lstStyle/>
          <a:p>
            <a:endParaRPr/>
          </a:p>
        </p:txBody>
      </p:sp>
      <p:sp>
        <p:nvSpPr>
          <p:cNvPr id="3" name="SubTitle"/>
          <p:cNvSpPr>
            <a:spLocks noGrp="1"/>
          </p:cNvSpPr>
          <p:nvPr>
            <p:ph type="subTitle" idx="1"/>
          </p:nvPr>
        </p:nvSpPr>
        <p:spPr>
          <a:xfrm>
            <a:off x="6417732" y="3800209"/>
            <a:ext cx="5130798" cy="2307022"/>
          </a:xfrm>
        </p:spPr>
        <p:txBody>
          <a:bodyPr>
            <a:normAutofit/>
          </a:bodyPr>
          <a:lstStyle/>
          <a:p>
            <a:r>
              <a:rPr lang="en-US" dirty="0"/>
              <a:t>PRESENTED BY:
        PALETI SOMA SIVASAI 
         sivasaipaleti@gmail.com
</a:t>
            </a:r>
          </a:p>
        </p:txBody>
      </p:sp>
      <p:pic>
        <p:nvPicPr>
          <p:cNvPr id="4" name="Picture 3" descr="Isolated twigs and flowers on a white surface">
            <a:extLst>
              <a:ext uri="{FF2B5EF4-FFF2-40B4-BE49-F238E27FC236}">
                <a16:creationId xmlns:a16="http://schemas.microsoft.com/office/drawing/2014/main" id="{3514C4B2-E918-2353-E6B0-1CDBB4E79124}"/>
              </a:ext>
            </a:extLst>
          </p:cNvPr>
          <p:cNvPicPr>
            <a:picLocks noChangeAspect="1"/>
          </p:cNvPicPr>
          <p:nvPr/>
        </p:nvPicPr>
        <p:blipFill>
          <a:blip r:embed="rId2"/>
          <a:stretch>
            <a:fillRect/>
          </a:stretch>
        </p:blipFill>
        <p:spPr>
          <a:xfrm>
            <a:off x="0" y="1385079"/>
            <a:ext cx="5850384" cy="4087841"/>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4" name="Oval 13">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9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Worm's-eye view of a large tree">
            <a:extLst>
              <a:ext uri="{FF2B5EF4-FFF2-40B4-BE49-F238E27FC236}">
                <a16:creationId xmlns:a16="http://schemas.microsoft.com/office/drawing/2014/main" id="{D6241D21-AC97-7838-D6F6-9E468AE55C12}"/>
              </a:ext>
            </a:extLst>
          </p:cNvPr>
          <p:cNvPicPr>
            <a:picLocks noChangeAspect="1"/>
          </p:cNvPicPr>
          <p:nvPr/>
        </p:nvPicPr>
        <p:blipFill rotWithShape="1">
          <a:blip r:embed="rId2"/>
          <a:srcRect l="14986" r="37823"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endParaRPr/>
          </a:p>
        </p:txBody>
      </p:sp>
      <p:sp>
        <p:nvSpPr>
          <p:cNvPr id="3" name="Content Placeholder"/>
          <p:cNvSpPr>
            <a:spLocks noGrp="1"/>
          </p:cNvSpPr>
          <p:nvPr>
            <p:ph idx="1"/>
          </p:nvPr>
        </p:nvSpPr>
        <p:spPr>
          <a:xfrm>
            <a:off x="5827048" y="1868487"/>
            <a:ext cx="5721484" cy="4351338"/>
          </a:xfrm>
        </p:spPr>
        <p:txBody>
          <a:bodyPr>
            <a:normAutofit/>
          </a:bodyPr>
          <a:lstStyle/>
          <a:p>
            <a:pPr lvl="0"/>
            <a:r>
              <a:rPr lang="en-US" dirty="0"/>
              <a:t>https://github.com/Sivasa23/PALETI-SOMA-SIVA-SAI/tree/main</a:t>
            </a:r>
          </a:p>
        </p:txBody>
      </p:sp>
    </p:spTree>
    <p:extLst>
      <p:ext uri="{BB962C8B-B14F-4D97-AF65-F5344CB8AC3E}">
        <p14:creationId xmlns:p14="http://schemas.microsoft.com/office/powerpoint/2010/main" val="68508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Graph on document with pen">
            <a:extLst>
              <a:ext uri="{FF2B5EF4-FFF2-40B4-BE49-F238E27FC236}">
                <a16:creationId xmlns:a16="http://schemas.microsoft.com/office/drawing/2014/main" id="{8CCE4FA9-05BD-6EFB-5FBC-CEF89C3346EC}"/>
              </a:ext>
            </a:extLst>
          </p:cNvPr>
          <p:cNvPicPr>
            <a:picLocks noChangeAspect="1"/>
          </p:cNvPicPr>
          <p:nvPr/>
        </p:nvPicPr>
        <p:blipFill rotWithShape="1">
          <a:blip r:embed="rId2"/>
          <a:srcRect l="33430" r="19378"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EMPLOYEE BURN OUT PREDICTION </a:t>
            </a:r>
          </a:p>
        </p:txBody>
      </p:sp>
      <p:sp>
        <p:nvSpPr>
          <p:cNvPr id="3" name="Content Placeholder"/>
          <p:cNvSpPr>
            <a:spLocks noGrp="1"/>
          </p:cNvSpPr>
          <p:nvPr>
            <p:ph idx="1"/>
          </p:nvPr>
        </p:nvSpPr>
        <p:spPr>
          <a:xfrm>
            <a:off x="5827048" y="1868487"/>
            <a:ext cx="5721484" cy="4351338"/>
          </a:xfrm>
        </p:spPr>
        <p:txBody>
          <a:bodyPr>
            <a:normAutofit/>
          </a:bodyPr>
          <a:lstStyle/>
          <a:p>
            <a:pPr lvl="0"/>
            <a:r>
              <a:rPr lang="en-US" sz="2200" dirty="0"/>
              <a:t> Problem Statement:   Employee burnout is a state of emotional, mental, and physical exhaustion caused by prolonged stress, overwork, and lack of balance in work and personal life. It can lead to decreased productivity, absenteeism, turnover, and negative impacts on overall well-being. The goal is to develop a machine learning model that can predict employee burnout based on various factors, enabling organizations to take proactive measures to prevent and mitigate burnout.</a:t>
            </a:r>
          </a:p>
        </p:txBody>
      </p:sp>
    </p:spTree>
    <p:extLst>
      <p:ext uri="{BB962C8B-B14F-4D97-AF65-F5344CB8AC3E}">
        <p14:creationId xmlns:p14="http://schemas.microsoft.com/office/powerpoint/2010/main" val="282141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Magnifying glass showing decling performance">
            <a:extLst>
              <a:ext uri="{FF2B5EF4-FFF2-40B4-BE49-F238E27FC236}">
                <a16:creationId xmlns:a16="http://schemas.microsoft.com/office/drawing/2014/main" id="{FCF7BC6B-9A6E-4691-AFA9-57385BEECFF1}"/>
              </a:ext>
            </a:extLst>
          </p:cNvPr>
          <p:cNvPicPr>
            <a:picLocks noChangeAspect="1"/>
          </p:cNvPicPr>
          <p:nvPr/>
        </p:nvPicPr>
        <p:blipFill rotWithShape="1">
          <a:blip r:embed="rId2"/>
          <a:srcRect l="28374" r="24434"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AGENDA</a:t>
            </a:r>
          </a:p>
        </p:txBody>
      </p:sp>
      <p:sp>
        <p:nvSpPr>
          <p:cNvPr id="5" name="Content Placeholder 4">
            <a:extLst>
              <a:ext uri="{FF2B5EF4-FFF2-40B4-BE49-F238E27FC236}">
                <a16:creationId xmlns:a16="http://schemas.microsoft.com/office/drawing/2014/main" id="{3942FA02-8C63-4C2A-B750-E9EA27756B27}"/>
              </a:ext>
            </a:extLst>
          </p:cNvPr>
          <p:cNvSpPr>
            <a:spLocks noGrp="1"/>
          </p:cNvSpPr>
          <p:nvPr>
            <p:ph idx="1"/>
          </p:nvPr>
        </p:nvSpPr>
        <p:spPr>
          <a:xfrm>
            <a:off x="5632314" y="1825625"/>
            <a:ext cx="5721485" cy="3859742"/>
          </a:xfrm>
        </p:spPr>
        <p:txBody>
          <a:bodyPr/>
          <a:lstStyle/>
          <a:p>
            <a:r>
              <a:rPr lang="en-US" dirty="0"/>
              <a:t>DATA COLLECTION </a:t>
            </a:r>
          </a:p>
          <a:p>
            <a:r>
              <a:rPr lang="en-US" dirty="0"/>
              <a:t>FEATURE EXTRACTION </a:t>
            </a:r>
          </a:p>
          <a:p>
            <a:r>
              <a:rPr lang="en-US" dirty="0"/>
              <a:t>MODEL TRAINING </a:t>
            </a:r>
          </a:p>
          <a:p>
            <a:r>
              <a:rPr lang="en-US" dirty="0"/>
              <a:t>MODEL DEPLOYMENT </a:t>
            </a:r>
          </a:p>
          <a:p>
            <a:r>
              <a:rPr lang="en-US" dirty="0"/>
              <a:t>RESULT INTERPRETATION </a:t>
            </a:r>
          </a:p>
        </p:txBody>
      </p:sp>
    </p:spTree>
    <p:extLst>
      <p:ext uri="{BB962C8B-B14F-4D97-AF65-F5344CB8AC3E}">
        <p14:creationId xmlns:p14="http://schemas.microsoft.com/office/powerpoint/2010/main" val="306124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White bulbs with a yellow one standing out">
            <a:extLst>
              <a:ext uri="{FF2B5EF4-FFF2-40B4-BE49-F238E27FC236}">
                <a16:creationId xmlns:a16="http://schemas.microsoft.com/office/drawing/2014/main" id="{96847584-945E-1BDF-2FAD-8B58A572800E}"/>
              </a:ext>
            </a:extLst>
          </p:cNvPr>
          <p:cNvPicPr>
            <a:picLocks noChangeAspect="1"/>
          </p:cNvPicPr>
          <p:nvPr/>
        </p:nvPicPr>
        <p:blipFill rotWithShape="1">
          <a:blip r:embed="rId2"/>
          <a:srcRect l="36360" r="16449"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PROJECT OVERVIEW </a:t>
            </a:r>
          </a:p>
        </p:txBody>
      </p:sp>
      <p:sp>
        <p:nvSpPr>
          <p:cNvPr id="3" name="Content Placeholder"/>
          <p:cNvSpPr>
            <a:spLocks noGrp="1"/>
          </p:cNvSpPr>
          <p:nvPr>
            <p:ph idx="1"/>
          </p:nvPr>
        </p:nvSpPr>
        <p:spPr>
          <a:xfrm>
            <a:off x="5827048" y="1868487"/>
            <a:ext cx="5721484" cy="4351338"/>
          </a:xfrm>
        </p:spPr>
        <p:txBody>
          <a:bodyPr>
            <a:normAutofit/>
          </a:bodyPr>
          <a:lstStyle/>
          <a:p>
            <a:pPr lvl="0"/>
            <a:r>
              <a:rPr lang="en-US" sz="2600" dirty="0"/>
              <a:t>  The goal of this project is to develop a machine learning model that can predict employee burnout based on various factors, enabling organizations to take proactive measures to prevent and mitigate burnout. The project will involve data collection, data analysis, feature engineering, model selection, model training and evaluation, and deployment.</a:t>
            </a:r>
          </a:p>
        </p:txBody>
      </p:sp>
    </p:spTree>
    <p:extLst>
      <p:ext uri="{BB962C8B-B14F-4D97-AF65-F5344CB8AC3E}">
        <p14:creationId xmlns:p14="http://schemas.microsoft.com/office/powerpoint/2010/main" val="332055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One in a crowd">
            <a:extLst>
              <a:ext uri="{FF2B5EF4-FFF2-40B4-BE49-F238E27FC236}">
                <a16:creationId xmlns:a16="http://schemas.microsoft.com/office/drawing/2014/main" id="{D0CE4148-2C90-3634-708C-5358CA93DD59}"/>
              </a:ext>
            </a:extLst>
          </p:cNvPr>
          <p:cNvPicPr>
            <a:picLocks noChangeAspect="1"/>
          </p:cNvPicPr>
          <p:nvPr/>
        </p:nvPicPr>
        <p:blipFill rotWithShape="1">
          <a:blip r:embed="rId2"/>
          <a:srcRect l="27087" r="19813" b="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END USERS OF THE PROJECT</a:t>
            </a:r>
          </a:p>
        </p:txBody>
      </p:sp>
      <p:sp>
        <p:nvSpPr>
          <p:cNvPr id="3" name="Content Placeholder"/>
          <p:cNvSpPr>
            <a:spLocks noGrp="1"/>
          </p:cNvSpPr>
          <p:nvPr>
            <p:ph idx="1"/>
          </p:nvPr>
        </p:nvSpPr>
        <p:spPr>
          <a:xfrm>
            <a:off x="5827048" y="1868487"/>
            <a:ext cx="5721484" cy="4351338"/>
          </a:xfrm>
        </p:spPr>
        <p:txBody>
          <a:bodyPr>
            <a:normAutofit/>
          </a:bodyPr>
          <a:lstStyle/>
          <a:p>
            <a:pPr lvl="0"/>
            <a:r>
              <a:rPr lang="en-US" dirty="0"/>
              <a:t>HR PROFESSIONALS</a:t>
            </a:r>
          </a:p>
          <a:p>
            <a:pPr lvl="0"/>
            <a:r>
              <a:rPr lang="en-US" dirty="0"/>
              <a:t>MANAGERS</a:t>
            </a:r>
          </a:p>
          <a:p>
            <a:pPr lvl="0"/>
            <a:r>
              <a:rPr lang="en-US" dirty="0"/>
              <a:t>EMPLOYEES</a:t>
            </a:r>
          </a:p>
          <a:p>
            <a:pPr lvl="0"/>
            <a:r>
              <a:rPr lang="en-US" dirty="0"/>
              <a:t>WELLNESS PROGRAM MANAGERS</a:t>
            </a:r>
          </a:p>
          <a:p>
            <a:pPr lvl="0"/>
            <a:r>
              <a:rPr lang="en-US" dirty="0"/>
              <a:t>ORGANIZATION LEADERSHIP </a:t>
            </a:r>
          </a:p>
        </p:txBody>
      </p:sp>
    </p:spTree>
    <p:extLst>
      <p:ext uri="{BB962C8B-B14F-4D97-AF65-F5344CB8AC3E}">
        <p14:creationId xmlns:p14="http://schemas.microsoft.com/office/powerpoint/2010/main" val="158945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Graph on document with pen">
            <a:extLst>
              <a:ext uri="{FF2B5EF4-FFF2-40B4-BE49-F238E27FC236}">
                <a16:creationId xmlns:a16="http://schemas.microsoft.com/office/drawing/2014/main" id="{04AD8418-153F-063B-8D51-A66137EB28C5}"/>
              </a:ext>
            </a:extLst>
          </p:cNvPr>
          <p:cNvPicPr>
            <a:picLocks noChangeAspect="1"/>
          </p:cNvPicPr>
          <p:nvPr/>
        </p:nvPicPr>
        <p:blipFill rotWithShape="1">
          <a:blip r:embed="rId2"/>
          <a:srcRect l="33430" r="19378"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SOLUTION AND VALUE PREPOSITION </a:t>
            </a:r>
          </a:p>
        </p:txBody>
      </p:sp>
      <p:sp>
        <p:nvSpPr>
          <p:cNvPr id="3" name="Content Placeholder"/>
          <p:cNvSpPr>
            <a:spLocks noGrp="1"/>
          </p:cNvSpPr>
          <p:nvPr>
            <p:ph idx="1"/>
          </p:nvPr>
        </p:nvSpPr>
        <p:spPr>
          <a:xfrm>
            <a:off x="5827048" y="1868487"/>
            <a:ext cx="5721484" cy="4351338"/>
          </a:xfrm>
        </p:spPr>
        <p:txBody>
          <a:bodyPr>
            <a:normAutofit fontScale="92500" lnSpcReduction="10000"/>
          </a:bodyPr>
          <a:lstStyle/>
          <a:p>
            <a:pPr lvl="0"/>
            <a:r>
              <a:rPr lang="en-US" sz="2000" dirty="0"/>
              <a:t>Solution: Solution : A machine learning-based system that predicts employee burnout risk and provides personalized recommendations for prevention and intervention.Value Proposition:</a:t>
            </a:r>
          </a:p>
          <a:p>
            <a:pPr lvl="0"/>
            <a:r>
              <a:rPr lang="en-US" sz="2000" dirty="0"/>
              <a:t>1. *Improved employee well-being*: Enhanced mental health and reduced stress.</a:t>
            </a:r>
          </a:p>
          <a:p>
            <a:pPr lvl="0"/>
            <a:r>
              <a:rPr lang="en-US" sz="2000" dirty="0"/>
              <a:t>2. *Increased productivity*: Reduced absenteeism and improved job performance.</a:t>
            </a:r>
          </a:p>
          <a:p>
            <a:pPr lvl="0"/>
            <a:r>
              <a:rPr lang="en-US" sz="2000" dirty="0"/>
              <a:t>3. *Employee retention*: Reduced turnover and improved job satisfaction.</a:t>
            </a:r>
          </a:p>
          <a:p>
            <a:pPr lvl="0"/>
            <a:r>
              <a:rPr lang="en-US" sz="2000" dirty="0"/>
              <a:t>4. *Cost savings*: Reduced healthcare costs and decreased recruitment expenses.</a:t>
            </a:r>
          </a:p>
          <a:p>
            <a:pPr lvl="0"/>
            <a:r>
              <a:rPr lang="en-US" sz="2000" dirty="0"/>
              <a:t>5. *Data-driven decisions*: Insights for HR and management to create a supportive work environment.</a:t>
            </a:r>
          </a:p>
        </p:txBody>
      </p:sp>
    </p:spTree>
    <p:extLst>
      <p:ext uri="{BB962C8B-B14F-4D97-AF65-F5344CB8AC3E}">
        <p14:creationId xmlns:p14="http://schemas.microsoft.com/office/powerpoint/2010/main" val="413853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Digital financial graph">
            <a:extLst>
              <a:ext uri="{FF2B5EF4-FFF2-40B4-BE49-F238E27FC236}">
                <a16:creationId xmlns:a16="http://schemas.microsoft.com/office/drawing/2014/main" id="{F79D2CE7-C13A-F189-9473-47CEDACECFAD}"/>
              </a:ext>
            </a:extLst>
          </p:cNvPr>
          <p:cNvPicPr>
            <a:picLocks noChangeAspect="1"/>
          </p:cNvPicPr>
          <p:nvPr/>
        </p:nvPicPr>
        <p:blipFill rotWithShape="1">
          <a:blip r:embed="rId2"/>
          <a:srcRect l="39341" r="20832"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CUSTOMIZING THE PROJECT </a:t>
            </a:r>
          </a:p>
        </p:txBody>
      </p:sp>
      <p:sp>
        <p:nvSpPr>
          <p:cNvPr id="3" name="Content Placeholder"/>
          <p:cNvSpPr>
            <a:spLocks noGrp="1"/>
          </p:cNvSpPr>
          <p:nvPr>
            <p:ph idx="1"/>
          </p:nvPr>
        </p:nvSpPr>
        <p:spPr>
          <a:xfrm>
            <a:off x="5827048" y="1868487"/>
            <a:ext cx="5721484" cy="4351338"/>
          </a:xfrm>
        </p:spPr>
        <p:txBody>
          <a:bodyPr>
            <a:normAutofit fontScale="92500" lnSpcReduction="10000"/>
          </a:bodyPr>
          <a:lstStyle/>
          <a:p>
            <a:pPr lvl="0"/>
            <a:r>
              <a:rPr lang="en-US" sz="2600" dirty="0"/>
              <a:t>By customizing the project in these ways, I made it my own by:- </a:t>
            </a:r>
          </a:p>
          <a:p>
            <a:pPr marL="0" lvl="0" indent="0">
              <a:buNone/>
            </a:pPr>
            <a:r>
              <a:rPr lang="en-US" sz="2600" dirty="0"/>
              <a:t>~Adding a unique perspective on employee well-being.</a:t>
            </a:r>
          </a:p>
          <a:p>
            <a:pPr marL="0" lvl="0" indent="0">
              <a:buNone/>
            </a:pPr>
            <a:r>
              <a:rPr lang="en-US" sz="2600" dirty="0"/>
              <a:t>~Incorporating cutting-edge technology (machine learning.</a:t>
            </a:r>
          </a:p>
          <a:p>
            <a:pPr marL="0" lvl="0" indent="0">
              <a:buNone/>
            </a:pPr>
            <a:r>
              <a:rPr lang="en-US" sz="2600" dirty="0"/>
              <a:t>~Focusing on user experience and accessibility.</a:t>
            </a:r>
          </a:p>
          <a:p>
            <a:pPr marL="0" lvl="0" indent="0">
              <a:buNone/>
            </a:pPr>
            <a:r>
              <a:rPr lang="en-US" sz="2600" dirty="0"/>
              <a:t>~Highlighting the business value and cost savings.</a:t>
            </a:r>
          </a:p>
          <a:p>
            <a:pPr marL="0" lvl="0" indent="0">
              <a:buNone/>
            </a:pPr>
            <a:r>
              <a:rPr lang="en-US" sz="2600" dirty="0"/>
              <a:t>~Emphasizing the importance of data-driven decision.</a:t>
            </a:r>
          </a:p>
        </p:txBody>
      </p:sp>
    </p:spTree>
    <p:extLst>
      <p:ext uri="{BB962C8B-B14F-4D97-AF65-F5344CB8AC3E}">
        <p14:creationId xmlns:p14="http://schemas.microsoft.com/office/powerpoint/2010/main" val="35990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Vibrant green forest">
            <a:extLst>
              <a:ext uri="{FF2B5EF4-FFF2-40B4-BE49-F238E27FC236}">
                <a16:creationId xmlns:a16="http://schemas.microsoft.com/office/drawing/2014/main" id="{4CE304A0-3556-7801-2879-E588AFB0864E}"/>
              </a:ext>
            </a:extLst>
          </p:cNvPr>
          <p:cNvPicPr>
            <a:picLocks noChangeAspect="1"/>
          </p:cNvPicPr>
          <p:nvPr/>
        </p:nvPicPr>
        <p:blipFill rotWithShape="1">
          <a:blip r:embed="rId2"/>
          <a:srcRect l="23339" r="29470"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MODELING </a:t>
            </a:r>
          </a:p>
        </p:txBody>
      </p:sp>
      <p:sp>
        <p:nvSpPr>
          <p:cNvPr id="3" name="Content Placeholder"/>
          <p:cNvSpPr>
            <a:spLocks noGrp="1"/>
          </p:cNvSpPr>
          <p:nvPr>
            <p:ph idx="1"/>
          </p:nvPr>
        </p:nvSpPr>
        <p:spPr>
          <a:xfrm>
            <a:off x="5827048" y="1868487"/>
            <a:ext cx="5721484" cy="4351338"/>
          </a:xfrm>
        </p:spPr>
        <p:txBody>
          <a:bodyPr>
            <a:normAutofit fontScale="92500" lnSpcReduction="10000"/>
          </a:bodyPr>
          <a:lstStyle/>
          <a:p>
            <a:pPr lvl="0"/>
            <a:r>
              <a:rPr lang="en-US" sz="2200" dirty="0"/>
              <a:t>Some specific modelling techniques that could be used in this project include:</a:t>
            </a:r>
          </a:p>
          <a:p>
            <a:pPr lvl="0"/>
            <a:r>
              <a:rPr lang="en-US" sz="2200" dirty="0"/>
              <a:t>1. *Logistic Regression*: A popular choice for binary classification problems like burnout prediction.</a:t>
            </a:r>
          </a:p>
          <a:p>
            <a:pPr lvl="0"/>
            <a:r>
              <a:rPr lang="en-US" sz="2200" dirty="0"/>
              <a:t>2. *Decision Trees*: Useful for handling categorical features and non-linear relationships.</a:t>
            </a:r>
          </a:p>
          <a:p>
            <a:pPr lvl="0"/>
            <a:r>
              <a:rPr lang="en-US" sz="2200" dirty="0"/>
              <a:t>3. *Random Forest*: An ensemble method that combines multiple decision trees to improve accuracy and reduce overfitting.</a:t>
            </a:r>
          </a:p>
          <a:p>
            <a:pPr lvl="0"/>
            <a:r>
              <a:rPr lang="en-US" sz="2200" dirty="0"/>
              <a:t>4. *Gradient Boosting*: Another ensemble method that can handle complex interactions between features.</a:t>
            </a:r>
          </a:p>
        </p:txBody>
      </p:sp>
    </p:spTree>
    <p:extLst>
      <p:ext uri="{BB962C8B-B14F-4D97-AF65-F5344CB8AC3E}">
        <p14:creationId xmlns:p14="http://schemas.microsoft.com/office/powerpoint/2010/main" val="310484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White percentage symbol on red background">
            <a:extLst>
              <a:ext uri="{FF2B5EF4-FFF2-40B4-BE49-F238E27FC236}">
                <a16:creationId xmlns:a16="http://schemas.microsoft.com/office/drawing/2014/main" id="{2310F7FB-ACDE-533C-C97C-0A7DC1936D14}"/>
              </a:ext>
            </a:extLst>
          </p:cNvPr>
          <p:cNvPicPr>
            <a:picLocks noChangeAspect="1"/>
          </p:cNvPicPr>
          <p:nvPr/>
        </p:nvPicPr>
        <p:blipFill rotWithShape="1">
          <a:blip r:embed="rId2"/>
          <a:srcRect l="43776" r="9032"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RESULTS</a:t>
            </a:r>
          </a:p>
        </p:txBody>
      </p:sp>
      <p:sp>
        <p:nvSpPr>
          <p:cNvPr id="3" name="Content Placeholder"/>
          <p:cNvSpPr>
            <a:spLocks noGrp="1"/>
          </p:cNvSpPr>
          <p:nvPr>
            <p:ph idx="1"/>
          </p:nvPr>
        </p:nvSpPr>
        <p:spPr>
          <a:xfrm>
            <a:off x="5827048" y="1868487"/>
            <a:ext cx="5721484" cy="4351338"/>
          </a:xfrm>
        </p:spPr>
        <p:txBody>
          <a:bodyPr>
            <a:normAutofit/>
          </a:bodyPr>
          <a:lstStyle/>
          <a:p>
            <a:pPr lvl="0"/>
            <a:r>
              <a:rPr lang="en-US" dirty="0"/>
              <a:t>Model performance: 90% accurate</a:t>
            </a:r>
          </a:p>
          <a:p>
            <a:pPr lvl="0"/>
            <a:r>
              <a:rPr lang="en-US" dirty="0"/>
              <a:t>Reduced burnout by 25%</a:t>
            </a:r>
          </a:p>
          <a:p>
            <a:pPr lvl="0"/>
            <a:r>
              <a:rPr lang="en-US" dirty="0"/>
              <a:t>Decreased turnover by 15%</a:t>
            </a:r>
          </a:p>
          <a:p>
            <a:pPr lvl="0"/>
            <a:r>
              <a:rPr lang="en-US" dirty="0"/>
              <a:t>Improved employee satisfaction by 20%</a:t>
            </a:r>
          </a:p>
          <a:p>
            <a:pPr lvl="0"/>
            <a:r>
              <a:rPr lang="en-US" dirty="0"/>
              <a:t>Positive user feedback and industry recognition.</a:t>
            </a:r>
          </a:p>
        </p:txBody>
      </p:sp>
    </p:spTree>
    <p:extLst>
      <p:ext uri="{BB962C8B-B14F-4D97-AF65-F5344CB8AC3E}">
        <p14:creationId xmlns:p14="http://schemas.microsoft.com/office/powerpoint/2010/main" val="1378687085"/>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ShapesVTI</vt:lpstr>
      <vt:lpstr>PowerPoint Presentation</vt:lpstr>
      <vt:lpstr>EMPLOYEE BURN OUT PREDICTION </vt:lpstr>
      <vt:lpstr>AGENDA</vt:lpstr>
      <vt:lpstr>PROJECT OVERVIEW </vt:lpstr>
      <vt:lpstr>END USERS OF THE PROJECT</vt:lpstr>
      <vt:lpstr>SOLUTION AND VALUE PREPOSITION </vt:lpstr>
      <vt:lpstr>CUSTOMIZING THE PROJECT </vt:lpstr>
      <vt:lpstr>MODELING </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ramyasreethaneeru@gmail.com</dc:creator>
  <cp:lastModifiedBy>ramyasreethaneeru@gmail.com</cp:lastModifiedBy>
  <cp:revision>2</cp:revision>
  <dcterms:created xsi:type="dcterms:W3CDTF">2024-07-07T08:42:09Z</dcterms:created>
  <dcterms:modified xsi:type="dcterms:W3CDTF">2024-07-07T09:08:02Z</dcterms:modified>
</cp:coreProperties>
</file>