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ato"/>
      <p:regular r:id="rId30"/>
      <p:bold r:id="rId31"/>
      <p:italic r:id="rId32"/>
      <p:boldItalic r:id="rId33"/>
    </p:embeddedFont>
    <p:embeddedFont>
      <p:font typeface="Average"/>
      <p:regular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f271ba0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f271ba0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80a298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80a298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0a2987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0a2987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0a2987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80a2987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80a29874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80a2987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80a29874d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80a29874d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Details: LR, Reduce LR on Plateau, Adam, Batch size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80a29874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80a29874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is a confusion matrix</a:t>
            </a:r>
            <a:endParaRPr/>
          </a:p>
          <a:p>
            <a:pPr indent="0" lvl="0" marL="0" rtl="0" algn="l">
              <a:spcBef>
                <a:spcPts val="0"/>
              </a:spcBef>
              <a:spcAft>
                <a:spcPts val="0"/>
              </a:spcAft>
              <a:buNone/>
            </a:pPr>
            <a:r>
              <a:rPr lang="en"/>
              <a:t>Why are QAMs so difficult to tell apart?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80a29874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80a29874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80a29874d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80a29874d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DC1C6"/>
                </a:solidFill>
                <a:highlight>
                  <a:srgbClr val="202124"/>
                </a:highlight>
              </a:rPr>
              <a:t>Cognitive radio is </a:t>
            </a:r>
            <a:r>
              <a:rPr b="1" lang="en" sz="1200">
                <a:solidFill>
                  <a:srgbClr val="BDC1C6"/>
                </a:solidFill>
                <a:highlight>
                  <a:srgbClr val="202124"/>
                </a:highlight>
              </a:rPr>
              <a:t>a form of wireless communication in which a transceiver can intelligently detect which communication channels are in use and which are not</a:t>
            </a:r>
            <a:r>
              <a:rPr lang="en" sz="1200">
                <a:solidFill>
                  <a:srgbClr val="BDC1C6"/>
                </a:solidFill>
                <a:highlight>
                  <a:srgbClr val="202124"/>
                </a:highlight>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80a29874d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80a29874d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f271ba00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f271ba00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7f271ba0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7f271ba0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6f585b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6f585b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f271ba00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f271ba00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06ee79b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06ee79b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06ee79b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06ee79b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806ee79b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806ee79b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06ee79b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06ee79b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806ee79b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806ee79b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Motivated by the remarkable success of deep learning in various fields we have used this approach to solve the problem of modulation classification. What is different about this approach is that the input signal can be directly passed to a DL model for classification. It can work without any feature extraction, and it does not need to know anything about the parameters of the signal. The classifier can include a huge number of modulations without any significant increase in computational complexity. The most common type of neural networks used for modulation classification are Convolutional or Recurrent neural networks.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806ee79b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806ee79b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hindawi.com/journals/mpe/2020/2678310/" TargetMode="External"/><Relationship Id="rId4" Type="http://schemas.openxmlformats.org/officeDocument/2006/relationships/hyperlink" Target="https://ieeexplore.ieee.org/document/9078454" TargetMode="External"/><Relationship Id="rId9" Type="http://schemas.openxmlformats.org/officeDocument/2006/relationships/hyperlink" Target="https://ieeexplore.ieee.org/document/9420195" TargetMode="External"/><Relationship Id="rId5" Type="http://schemas.openxmlformats.org/officeDocument/2006/relationships/hyperlink" Target="https://doi.org/10.1109/ICEENG45378.2020.9171706" TargetMode="External"/><Relationship Id="rId6" Type="http://schemas.openxmlformats.org/officeDocument/2006/relationships/hyperlink" Target="https://web.njit.edu/~abdi/IEE_COM0176_WithFigures.pdf" TargetMode="External"/><Relationship Id="rId7" Type="http://schemas.openxmlformats.org/officeDocument/2006/relationships/hyperlink" Target="https://arxiv.org/abs/1901.05850" TargetMode="External"/><Relationship Id="rId8" Type="http://schemas.openxmlformats.org/officeDocument/2006/relationships/hyperlink" Target="https://arxiv.org/pdf/1712.0044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47400" y="879800"/>
            <a:ext cx="8222100" cy="2457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450">
                <a:latin typeface="Merriweather"/>
                <a:ea typeface="Merriweather"/>
                <a:cs typeface="Merriweather"/>
                <a:sym typeface="Merriweather"/>
              </a:rPr>
              <a:t>AUTOMATIC MODULATION CLASSIFICATION USING DEEP LEARNING</a:t>
            </a:r>
            <a:endParaRPr sz="345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3450">
              <a:latin typeface="Merriweather"/>
              <a:ea typeface="Merriweather"/>
              <a:cs typeface="Merriweather"/>
              <a:sym typeface="Merriweather"/>
            </a:endParaRPr>
          </a:p>
        </p:txBody>
      </p:sp>
      <p:sp>
        <p:nvSpPr>
          <p:cNvPr id="68" name="Google Shape;68;p13"/>
          <p:cNvSpPr txBox="1"/>
          <p:nvPr/>
        </p:nvSpPr>
        <p:spPr>
          <a:xfrm>
            <a:off x="730125" y="3639675"/>
            <a:ext cx="53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9" name="Google Shape;69;p13"/>
          <p:cNvSpPr txBox="1"/>
          <p:nvPr/>
        </p:nvSpPr>
        <p:spPr>
          <a:xfrm>
            <a:off x="2348300" y="3337700"/>
            <a:ext cx="4620300" cy="150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Ajasra Gupta 19095006</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Ayush Kumar Shaw 19095023</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Payal Pote 19095074</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chemeClr val="lt1"/>
                </a:solidFill>
                <a:latin typeface="Roboto"/>
                <a:ea typeface="Roboto"/>
                <a:cs typeface="Roboto"/>
                <a:sym typeface="Roboto"/>
              </a:rPr>
              <a:t>Supervisor: Dr. Amritanshu Pandey </a:t>
            </a:r>
            <a:endParaRPr b="1">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chemeClr val="lt1"/>
                </a:solidFill>
                <a:latin typeface="Roboto"/>
                <a:ea typeface="Roboto"/>
                <a:cs typeface="Roboto"/>
                <a:sym typeface="Roboto"/>
              </a:rPr>
              <a:t>Associate Professor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512175" y="337825"/>
            <a:ext cx="75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4" name="Google Shape;124;p22"/>
          <p:cNvSpPr txBox="1"/>
          <p:nvPr/>
        </p:nvSpPr>
        <p:spPr>
          <a:xfrm>
            <a:off x="569000" y="867700"/>
            <a:ext cx="7660800" cy="441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oboto"/>
                <a:ea typeface="Roboto"/>
                <a:cs typeface="Roboto"/>
                <a:sym typeface="Roboto"/>
              </a:rPr>
              <a:t>RadioML Dataset</a:t>
            </a:r>
            <a:endParaRPr b="1" sz="2100">
              <a:solidFill>
                <a:schemeClr val="lt1"/>
              </a:solidFill>
              <a:latin typeface="Roboto"/>
              <a:ea typeface="Roboto"/>
              <a:cs typeface="Roboto"/>
              <a:sym typeface="Roboto"/>
            </a:endParaRPr>
          </a:p>
          <a:p>
            <a:pPr indent="0" lvl="0" marL="45720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Created with GNU Radio software and are synthetic</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R</a:t>
            </a:r>
            <a:r>
              <a:rPr lang="en" sz="1600">
                <a:solidFill>
                  <a:schemeClr val="lt1"/>
                </a:solidFill>
                <a:latin typeface="Roboto"/>
                <a:ea typeface="Roboto"/>
                <a:cs typeface="Roboto"/>
                <a:sym typeface="Roboto"/>
              </a:rPr>
              <a:t>epresented as 2x128 vectors of in-phase and quadrature signals.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SNR ratios ranging from -20 dB to 18 dB</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Consist if 220,000 signal samples modulated using 8 digital and 3 analog modulation schemes</a:t>
            </a:r>
            <a:endParaRPr sz="1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         BPSK(digital)                               CPFSK (digital)                              WBFM  (analog)  </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QPSK(digital)                              GFSK (digital)</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8PSK (digital)                              PAM4</a:t>
            </a:r>
            <a:r>
              <a:rPr lang="en">
                <a:solidFill>
                  <a:schemeClr val="lt1"/>
                </a:solidFill>
                <a:latin typeface="Roboto"/>
                <a:ea typeface="Roboto"/>
                <a:cs typeface="Roboto"/>
                <a:sym typeface="Roboto"/>
              </a:rPr>
              <a:t> </a:t>
            </a:r>
            <a:r>
              <a:rPr lang="en" sz="1500">
                <a:solidFill>
                  <a:schemeClr val="lt1"/>
                </a:solidFill>
                <a:latin typeface="Roboto"/>
                <a:ea typeface="Roboto"/>
                <a:cs typeface="Roboto"/>
                <a:sym typeface="Roboto"/>
              </a:rPr>
              <a:t>(digital)</a:t>
            </a:r>
            <a:endParaRPr>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QAM16 (digital)                          AM-DSB (analog)</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QAM64 (digital)			      AM-SSB (analog)</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5" name="Google Shape;125;p22"/>
          <p:cNvSpPr/>
          <p:nvPr/>
        </p:nvSpPr>
        <p:spPr>
          <a:xfrm>
            <a:off x="751800" y="3294650"/>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751800" y="3523488"/>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751800" y="379557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751800" y="404432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751800" y="433972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333650" y="3251425"/>
            <a:ext cx="120000" cy="120000"/>
          </a:xfrm>
          <a:prstGeom prst="rightArrow">
            <a:avLst>
              <a:gd fmla="val 50000" name="adj1"/>
              <a:gd fmla="val 505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3333650" y="3523500"/>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3333650" y="379557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3333650" y="4067650"/>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3333650" y="433972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6089900" y="3251425"/>
            <a:ext cx="120000" cy="120000"/>
          </a:xfrm>
          <a:prstGeom prst="rightArrow">
            <a:avLst>
              <a:gd fmla="val 50000" name="adj1"/>
              <a:gd fmla="val 422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type="ctrTitle"/>
          </p:nvPr>
        </p:nvSpPr>
        <p:spPr>
          <a:xfrm>
            <a:off x="569000" y="219850"/>
            <a:ext cx="8222100" cy="724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4050">
                <a:latin typeface="Merriweather"/>
                <a:ea typeface="Merriweather"/>
                <a:cs typeface="Merriweather"/>
                <a:sym typeface="Merriweather"/>
              </a:rPr>
              <a:t>DATASET</a:t>
            </a:r>
            <a:endParaRPr sz="67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446775" y="305125"/>
            <a:ext cx="6810900" cy="19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50">
                <a:solidFill>
                  <a:schemeClr val="lt1"/>
                </a:solidFill>
                <a:latin typeface="Merriweather"/>
                <a:ea typeface="Merriweather"/>
                <a:cs typeface="Merriweather"/>
                <a:sym typeface="Merriweather"/>
              </a:rPr>
              <a:t>PROPOSED ARCHITECTURES</a:t>
            </a:r>
            <a:endParaRPr sz="335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Roboto"/>
              <a:buAutoNum type="arabicPeriod"/>
            </a:pPr>
            <a:r>
              <a:rPr b="1" lang="en" sz="2000">
                <a:solidFill>
                  <a:schemeClr val="lt1"/>
                </a:solidFill>
                <a:latin typeface="Roboto"/>
                <a:ea typeface="Roboto"/>
                <a:cs typeface="Roboto"/>
                <a:sym typeface="Roboto"/>
              </a:rPr>
              <a:t>CNN:</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pic>
        <p:nvPicPr>
          <p:cNvPr id="142" name="Google Shape;142;p23"/>
          <p:cNvPicPr preferRelativeResize="0"/>
          <p:nvPr/>
        </p:nvPicPr>
        <p:blipFill>
          <a:blip r:embed="rId3">
            <a:alphaModFix/>
          </a:blip>
          <a:stretch>
            <a:fillRect/>
          </a:stretch>
        </p:blipFill>
        <p:spPr>
          <a:xfrm>
            <a:off x="1263900" y="1678975"/>
            <a:ext cx="5993775" cy="1669907"/>
          </a:xfrm>
          <a:prstGeom prst="rect">
            <a:avLst/>
          </a:prstGeom>
          <a:noFill/>
          <a:ln>
            <a:noFill/>
          </a:ln>
        </p:spPr>
      </p:pic>
      <p:sp>
        <p:nvSpPr>
          <p:cNvPr id="143" name="Google Shape;143;p23"/>
          <p:cNvSpPr txBox="1"/>
          <p:nvPr/>
        </p:nvSpPr>
        <p:spPr>
          <a:xfrm>
            <a:off x="664725" y="3389050"/>
            <a:ext cx="7774500" cy="1773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Uses three 1D convolutional layers</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Layers are activated by ReLU ( provide a non-linearity to the layers)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Maximum pooling layers down-samples the length of the sequence</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 dropout layer is added to </a:t>
            </a:r>
            <a:r>
              <a:rPr lang="en" sz="1600">
                <a:solidFill>
                  <a:schemeClr val="lt1"/>
                </a:solidFill>
                <a:latin typeface="Roboto"/>
                <a:ea typeface="Roboto"/>
                <a:cs typeface="Roboto"/>
                <a:sym typeface="Roboto"/>
              </a:rPr>
              <a:t>prevent</a:t>
            </a:r>
            <a:r>
              <a:rPr lang="en" sz="1600">
                <a:solidFill>
                  <a:schemeClr val="lt1"/>
                </a:solidFill>
                <a:latin typeface="Roboto"/>
                <a:ea typeface="Roboto"/>
                <a:cs typeface="Roboto"/>
                <a:sym typeface="Roboto"/>
              </a:rPr>
              <a:t> overfitting</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Last dense layer activated by Softmax activation function</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 The overall number of parameters is 73,730</a:t>
            </a:r>
            <a:endParaRPr sz="16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686525" y="828200"/>
            <a:ext cx="32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49" name="Google Shape;149;p24"/>
          <p:cNvSpPr txBox="1"/>
          <p:nvPr/>
        </p:nvSpPr>
        <p:spPr>
          <a:xfrm>
            <a:off x="425000" y="294225"/>
            <a:ext cx="6483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oboto"/>
                <a:ea typeface="Roboto"/>
                <a:cs typeface="Roboto"/>
                <a:sym typeface="Roboto"/>
              </a:rPr>
              <a:t>2. CLDNN:</a:t>
            </a:r>
            <a:endParaRPr b="1" sz="2100">
              <a:solidFill>
                <a:schemeClr val="lt1"/>
              </a:solidFill>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1678175" y="955800"/>
            <a:ext cx="4980050" cy="1550575"/>
          </a:xfrm>
          <a:prstGeom prst="rect">
            <a:avLst/>
          </a:prstGeom>
          <a:noFill/>
          <a:ln>
            <a:noFill/>
          </a:ln>
        </p:spPr>
      </p:pic>
      <p:sp>
        <p:nvSpPr>
          <p:cNvPr id="151" name="Google Shape;151;p24"/>
          <p:cNvSpPr txBox="1"/>
          <p:nvPr/>
        </p:nvSpPr>
        <p:spPr>
          <a:xfrm>
            <a:off x="741025" y="2898675"/>
            <a:ext cx="6701700" cy="2432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Architecture consist of convolutional layers and maximum pooling layer followed by 2 LSTM layers.</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	</a:t>
            </a:r>
            <a:endParaRPr sz="1600">
              <a:solidFill>
                <a:schemeClr val="lt1"/>
              </a:solidFill>
              <a:latin typeface="Roboto"/>
              <a:ea typeface="Roboto"/>
              <a:cs typeface="Roboto"/>
              <a:sym typeface="Roboto"/>
            </a:endParaRPr>
          </a:p>
          <a:p>
            <a:pPr indent="0" lvl="0" marL="0" rtl="0" algn="l">
              <a:spcBef>
                <a:spcPts val="0"/>
              </a:spcBef>
              <a:spcAft>
                <a:spcPts val="0"/>
              </a:spcAft>
              <a:buNone/>
            </a:pPr>
            <a:r>
              <a:rPr b="1" lang="en" sz="1800">
                <a:solidFill>
                  <a:schemeClr val="lt1"/>
                </a:solidFill>
                <a:latin typeface="Roboto"/>
                <a:ea typeface="Roboto"/>
                <a:cs typeface="Roboto"/>
                <a:sym typeface="Roboto"/>
              </a:rPr>
              <a:t>LSTM Layer:</a:t>
            </a:r>
            <a:endParaRPr b="1" sz="18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Long Short Term Memory networks are special kind of RNN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They are capable of learning long-term dependencies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sz="16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774250" y="1106200"/>
            <a:ext cx="67998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Also 2 dropout layers are added along with LSTM layers.</a:t>
            </a:r>
            <a:endParaRPr sz="1800">
              <a:solidFill>
                <a:schemeClr val="lt1"/>
              </a:solidFill>
              <a:latin typeface="Roboto"/>
              <a:ea typeface="Roboto"/>
              <a:cs typeface="Roboto"/>
              <a:sym typeface="Roboto"/>
            </a:endParaRPr>
          </a:p>
          <a:p>
            <a:pPr indent="0" lvl="0" marL="914400" rtl="0" algn="l">
              <a:spcBef>
                <a:spcPts val="0"/>
              </a:spcBef>
              <a:spcAft>
                <a:spcPts val="0"/>
              </a:spcAft>
              <a:buNone/>
            </a:pPr>
            <a:r>
              <a:t/>
            </a:r>
            <a:endParaRPr sz="1800">
              <a:solidFill>
                <a:schemeClr val="lt1"/>
              </a:solidFill>
              <a:latin typeface="Roboto"/>
              <a:ea typeface="Roboto"/>
              <a:cs typeface="Roboto"/>
              <a:sym typeface="Roboto"/>
            </a:endParaRPr>
          </a:p>
          <a:p>
            <a:pPr indent="0" lvl="0" marL="914400" rtl="0" algn="l">
              <a:spcBef>
                <a:spcPts val="0"/>
              </a:spcBef>
              <a:spcAft>
                <a:spcPts val="0"/>
              </a:spcAft>
              <a:buNone/>
            </a:pPr>
            <a:r>
              <a:t/>
            </a:r>
            <a:endParaRPr sz="1800">
              <a:solidFill>
                <a:schemeClr val="lt1"/>
              </a:solidFill>
              <a:latin typeface="Roboto"/>
              <a:ea typeface="Roboto"/>
              <a:cs typeface="Roboto"/>
              <a:sym typeface="Roboto"/>
            </a:endParaRPr>
          </a:p>
          <a:p>
            <a:pPr indent="0" lvl="0" marL="9144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The final layer is again a dense layer activated with a Softmax function</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This architecture resulted in 105,546 parameters</a:t>
            </a:r>
            <a:endParaRPr sz="18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346900" y="2610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Experiments and Results</a:t>
            </a:r>
            <a:endParaRPr>
              <a:latin typeface="Merriweather"/>
              <a:ea typeface="Merriweather"/>
              <a:cs typeface="Merriweather"/>
              <a:sym typeface="Merriweather"/>
            </a:endParaRPr>
          </a:p>
        </p:txBody>
      </p:sp>
      <p:pic>
        <p:nvPicPr>
          <p:cNvPr id="162" name="Google Shape;162;p26"/>
          <p:cNvPicPr preferRelativeResize="0"/>
          <p:nvPr/>
        </p:nvPicPr>
        <p:blipFill>
          <a:blip r:embed="rId3">
            <a:alphaModFix/>
          </a:blip>
          <a:stretch>
            <a:fillRect/>
          </a:stretch>
        </p:blipFill>
        <p:spPr>
          <a:xfrm>
            <a:off x="250650" y="1619975"/>
            <a:ext cx="3990275" cy="2793200"/>
          </a:xfrm>
          <a:prstGeom prst="rect">
            <a:avLst/>
          </a:prstGeom>
          <a:noFill/>
          <a:ln>
            <a:noFill/>
          </a:ln>
        </p:spPr>
      </p:pic>
      <p:pic>
        <p:nvPicPr>
          <p:cNvPr id="163" name="Google Shape;163;p26"/>
          <p:cNvPicPr preferRelativeResize="0"/>
          <p:nvPr/>
        </p:nvPicPr>
        <p:blipFill>
          <a:blip r:embed="rId4">
            <a:alphaModFix/>
          </a:blip>
          <a:stretch>
            <a:fillRect/>
          </a:stretch>
        </p:blipFill>
        <p:spPr>
          <a:xfrm>
            <a:off x="4572000" y="1619975"/>
            <a:ext cx="3990275" cy="279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87463" y="1437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C</a:t>
            </a:r>
            <a:r>
              <a:rPr lang="en" sz="3350">
                <a:latin typeface="Merriweather"/>
                <a:ea typeface="Merriweather"/>
                <a:cs typeface="Merriweather"/>
                <a:sym typeface="Merriweather"/>
              </a:rPr>
              <a:t>onfusion Matrices (CNN)</a:t>
            </a:r>
            <a:endParaRPr sz="3350">
              <a:latin typeface="Merriweather"/>
              <a:ea typeface="Merriweather"/>
              <a:cs typeface="Merriweather"/>
              <a:sym typeface="Merriweather"/>
            </a:endParaRPr>
          </a:p>
        </p:txBody>
      </p:sp>
      <p:pic>
        <p:nvPicPr>
          <p:cNvPr id="169" name="Google Shape;169;p27"/>
          <p:cNvPicPr preferRelativeResize="0"/>
          <p:nvPr/>
        </p:nvPicPr>
        <p:blipFill>
          <a:blip r:embed="rId3">
            <a:alphaModFix/>
          </a:blip>
          <a:stretch>
            <a:fillRect/>
          </a:stretch>
        </p:blipFill>
        <p:spPr>
          <a:xfrm>
            <a:off x="152400" y="1514550"/>
            <a:ext cx="2905125" cy="3105150"/>
          </a:xfrm>
          <a:prstGeom prst="rect">
            <a:avLst/>
          </a:prstGeom>
          <a:noFill/>
          <a:ln>
            <a:noFill/>
          </a:ln>
        </p:spPr>
      </p:pic>
      <p:pic>
        <p:nvPicPr>
          <p:cNvPr id="170" name="Google Shape;170;p27"/>
          <p:cNvPicPr preferRelativeResize="0"/>
          <p:nvPr/>
        </p:nvPicPr>
        <p:blipFill>
          <a:blip r:embed="rId4">
            <a:alphaModFix/>
          </a:blip>
          <a:stretch>
            <a:fillRect/>
          </a:stretch>
        </p:blipFill>
        <p:spPr>
          <a:xfrm>
            <a:off x="3057525" y="1514563"/>
            <a:ext cx="2881968" cy="3105150"/>
          </a:xfrm>
          <a:prstGeom prst="rect">
            <a:avLst/>
          </a:prstGeom>
          <a:noFill/>
          <a:ln>
            <a:noFill/>
          </a:ln>
        </p:spPr>
      </p:pic>
      <p:pic>
        <p:nvPicPr>
          <p:cNvPr id="171" name="Google Shape;171;p27"/>
          <p:cNvPicPr preferRelativeResize="0"/>
          <p:nvPr/>
        </p:nvPicPr>
        <p:blipFill>
          <a:blip r:embed="rId5">
            <a:alphaModFix/>
          </a:blip>
          <a:stretch>
            <a:fillRect/>
          </a:stretch>
        </p:blipFill>
        <p:spPr>
          <a:xfrm>
            <a:off x="5939500" y="1513138"/>
            <a:ext cx="2905125" cy="31080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ctrTitle"/>
          </p:nvPr>
        </p:nvSpPr>
        <p:spPr>
          <a:xfrm>
            <a:off x="380588" y="1213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Confusion</a:t>
            </a:r>
            <a:r>
              <a:rPr lang="en" sz="3350">
                <a:latin typeface="Merriweather"/>
                <a:ea typeface="Merriweather"/>
                <a:cs typeface="Merriweather"/>
                <a:sym typeface="Merriweather"/>
              </a:rPr>
              <a:t> Matrices (CLDNN)</a:t>
            </a:r>
            <a:endParaRPr sz="3350">
              <a:latin typeface="Merriweather"/>
              <a:ea typeface="Merriweather"/>
              <a:cs typeface="Merriweather"/>
              <a:sym typeface="Merriweather"/>
            </a:endParaRPr>
          </a:p>
        </p:txBody>
      </p:sp>
      <p:pic>
        <p:nvPicPr>
          <p:cNvPr id="177" name="Google Shape;177;p28"/>
          <p:cNvPicPr preferRelativeResize="0"/>
          <p:nvPr/>
        </p:nvPicPr>
        <p:blipFill>
          <a:blip r:embed="rId3">
            <a:alphaModFix/>
          </a:blip>
          <a:stretch>
            <a:fillRect/>
          </a:stretch>
        </p:blipFill>
        <p:spPr>
          <a:xfrm>
            <a:off x="3043850" y="1544325"/>
            <a:ext cx="2895600" cy="3095625"/>
          </a:xfrm>
          <a:prstGeom prst="rect">
            <a:avLst/>
          </a:prstGeom>
          <a:noFill/>
          <a:ln>
            <a:noFill/>
          </a:ln>
        </p:spPr>
      </p:pic>
      <p:pic>
        <p:nvPicPr>
          <p:cNvPr id="178" name="Google Shape;178;p28"/>
          <p:cNvPicPr preferRelativeResize="0"/>
          <p:nvPr/>
        </p:nvPicPr>
        <p:blipFill>
          <a:blip r:embed="rId4">
            <a:alphaModFix/>
          </a:blip>
          <a:stretch>
            <a:fillRect/>
          </a:stretch>
        </p:blipFill>
        <p:spPr>
          <a:xfrm>
            <a:off x="156563" y="1544325"/>
            <a:ext cx="2887266" cy="3095625"/>
          </a:xfrm>
          <a:prstGeom prst="rect">
            <a:avLst/>
          </a:prstGeom>
          <a:noFill/>
          <a:ln>
            <a:noFill/>
          </a:ln>
        </p:spPr>
      </p:pic>
      <p:pic>
        <p:nvPicPr>
          <p:cNvPr id="179" name="Google Shape;179;p28"/>
          <p:cNvPicPr preferRelativeResize="0"/>
          <p:nvPr/>
        </p:nvPicPr>
        <p:blipFill>
          <a:blip r:embed="rId5">
            <a:alphaModFix/>
          </a:blip>
          <a:stretch>
            <a:fillRect/>
          </a:stretch>
        </p:blipFill>
        <p:spPr>
          <a:xfrm>
            <a:off x="5935275" y="1543125"/>
            <a:ext cx="2887275" cy="3098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36050" y="3699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latin typeface="Merriweather"/>
                <a:ea typeface="Merriweather"/>
                <a:cs typeface="Merriweather"/>
                <a:sym typeface="Merriweather"/>
              </a:rPr>
              <a:t>Applications</a:t>
            </a:r>
            <a:endParaRPr sz="4200">
              <a:latin typeface="Merriweather"/>
              <a:ea typeface="Merriweather"/>
              <a:cs typeface="Merriweather"/>
              <a:sym typeface="Merriweather"/>
            </a:endParaRPr>
          </a:p>
        </p:txBody>
      </p:sp>
      <p:sp>
        <p:nvSpPr>
          <p:cNvPr id="185" name="Google Shape;185;p29"/>
          <p:cNvSpPr txBox="1"/>
          <p:nvPr>
            <p:ph idx="1" type="subTitle"/>
          </p:nvPr>
        </p:nvSpPr>
        <p:spPr>
          <a:xfrm>
            <a:off x="336050" y="2004499"/>
            <a:ext cx="8222100" cy="178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AMC plays an important role in may civil and military applications such as cognitive radio and adaptive communication.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AMC has several applications in the upcoming 5g technology.</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90525" y="3699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latin typeface="Merriweather"/>
                <a:ea typeface="Merriweather"/>
                <a:cs typeface="Merriweather"/>
                <a:sym typeface="Merriweather"/>
              </a:rPr>
              <a:t>Conclusion </a:t>
            </a:r>
            <a:endParaRPr sz="4200">
              <a:latin typeface="Merriweather"/>
              <a:ea typeface="Merriweather"/>
              <a:cs typeface="Merriweather"/>
              <a:sym typeface="Merriweather"/>
            </a:endParaRPr>
          </a:p>
        </p:txBody>
      </p:sp>
      <p:sp>
        <p:nvSpPr>
          <p:cNvPr id="191" name="Google Shape;191;p30"/>
          <p:cNvSpPr txBox="1"/>
          <p:nvPr>
            <p:ph idx="1" type="subTitle"/>
          </p:nvPr>
        </p:nvSpPr>
        <p:spPr>
          <a:xfrm>
            <a:off x="390525" y="1666670"/>
            <a:ext cx="8222100" cy="287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Deep Learning is a potential approach to Automatic Modulation Classification. It has a bunch of advantages over the classical methods used for modulation recognition.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Our model uses a very small number of parameters and still </a:t>
            </a:r>
            <a:r>
              <a:rPr lang="en"/>
              <a:t>achieves classification accuracies as high as 92%. Hence, we deploy such light weight models in any embedded systems for detecting the type of modulation schemes used in various received signals, before demodulation.</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351975" y="481950"/>
            <a:ext cx="8222100" cy="583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350">
                <a:latin typeface="Merriweather"/>
                <a:ea typeface="Merriweather"/>
                <a:cs typeface="Merriweather"/>
                <a:sym typeface="Merriweather"/>
              </a:rPr>
              <a:t>References</a:t>
            </a:r>
            <a:endParaRPr sz="6000">
              <a:latin typeface="Merriweather"/>
              <a:ea typeface="Merriweather"/>
              <a:cs typeface="Merriweather"/>
              <a:sym typeface="Merriweather"/>
            </a:endParaRPr>
          </a:p>
        </p:txBody>
      </p:sp>
      <p:sp>
        <p:nvSpPr>
          <p:cNvPr id="197" name="Google Shape;197;p31"/>
          <p:cNvSpPr txBox="1"/>
          <p:nvPr/>
        </p:nvSpPr>
        <p:spPr>
          <a:xfrm>
            <a:off x="806400" y="1242275"/>
            <a:ext cx="77676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3">
                  <a:extLst>
                    <a:ext uri="{A12FA001-AC4F-418D-AE19-62706E023703}">
                      <ahyp:hlinkClr val="tx"/>
                    </a:ext>
                  </a:extLst>
                </a:hlinkClick>
              </a:rPr>
              <a:t>Automatic Modulation Classification Based on Deep Learning for Software-Defined Radio</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4">
                  <a:extLst>
                    <a:ext uri="{A12FA001-AC4F-418D-AE19-62706E023703}">
                      <ahyp:hlinkClr val="tx"/>
                    </a:ext>
                  </a:extLst>
                </a:hlinkClick>
              </a:rPr>
              <a:t>Machine Learning remakes radio</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5">
                  <a:extLst>
                    <a:ext uri="{A12FA001-AC4F-418D-AE19-62706E023703}">
                      <ahyp:hlinkClr val="tx"/>
                    </a:ext>
                  </a:extLst>
                </a:hlinkClick>
              </a:rPr>
              <a:t>A Comparative Study between CNN, LSTM, and CLDNN Models in The Context of Radio Modulation Classification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6">
                  <a:extLst>
                    <a:ext uri="{A12FA001-AC4F-418D-AE19-62706E023703}">
                      <ahyp:hlinkClr val="tx"/>
                    </a:ext>
                  </a:extLst>
                </a:hlinkClick>
              </a:rPr>
              <a:t>A Survey of Automatic Modulation Classification Techniques: Classical Approaches and New Trends Communications</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7">
                  <a:extLst>
                    <a:ext uri="{A12FA001-AC4F-418D-AE19-62706E023703}">
                      <ahyp:hlinkClr val="tx"/>
                    </a:ext>
                  </a:extLst>
                </a:hlinkClick>
              </a:rPr>
              <a:t>Fast Deep Learning for Automatic Modulation Classification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8">
                  <a:extLst>
                    <a:ext uri="{A12FA001-AC4F-418D-AE19-62706E023703}">
                      <ahyp:hlinkClr val="tx"/>
                    </a:ext>
                  </a:extLst>
                </a:hlinkClick>
              </a:rPr>
              <a:t>Deep Neural Network Architectures for Modulation Classification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9">
                  <a:extLst>
                    <a:ext uri="{A12FA001-AC4F-418D-AE19-62706E023703}">
                      <ahyp:hlinkClr val="tx"/>
                    </a:ext>
                  </a:extLst>
                </a:hlinkClick>
              </a:rPr>
              <a:t>Radio Modulation Classification Using Deep Learning Architectures</a:t>
            </a:r>
            <a:endParaRPr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96250" y="479375"/>
            <a:ext cx="8222100" cy="767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350">
                <a:latin typeface="Merriweather"/>
                <a:ea typeface="Merriweather"/>
                <a:cs typeface="Merriweather"/>
                <a:sym typeface="Merriweather"/>
              </a:rPr>
              <a:t>OVERVIEW</a:t>
            </a:r>
            <a:endParaRPr sz="6000">
              <a:latin typeface="Merriweather"/>
              <a:ea typeface="Merriweather"/>
              <a:cs typeface="Merriweather"/>
              <a:sym typeface="Merriweather"/>
            </a:endParaRPr>
          </a:p>
        </p:txBody>
      </p:sp>
      <p:sp>
        <p:nvSpPr>
          <p:cNvPr id="75" name="Google Shape;75;p14"/>
          <p:cNvSpPr txBox="1"/>
          <p:nvPr>
            <p:ph idx="1" type="body"/>
          </p:nvPr>
        </p:nvSpPr>
        <p:spPr>
          <a:xfrm>
            <a:off x="1056675" y="1945850"/>
            <a:ext cx="3634200" cy="2640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INTRODUCTION</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BACKGROUND</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WHY DEEP LEARNING?</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DATASET</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PROPOSED ARCHITECTURE</a:t>
            </a:r>
            <a:endParaRPr sz="2100">
              <a:solidFill>
                <a:schemeClr val="dk2"/>
              </a:solidFill>
              <a:latin typeface="Merriweather"/>
              <a:ea typeface="Merriweather"/>
              <a:cs typeface="Merriweather"/>
              <a:sym typeface="Merriweather"/>
            </a:endParaRPr>
          </a:p>
          <a:p>
            <a:pPr indent="0" lvl="0" marL="0" rtl="0" algn="l">
              <a:spcBef>
                <a:spcPts val="1200"/>
              </a:spcBef>
              <a:spcAft>
                <a:spcPts val="0"/>
              </a:spcAft>
              <a:buNone/>
            </a:pPr>
            <a:r>
              <a:t/>
            </a:r>
            <a:endParaRPr sz="2100">
              <a:solidFill>
                <a:schemeClr val="dk2"/>
              </a:solidFill>
              <a:latin typeface="Merriweather"/>
              <a:ea typeface="Merriweather"/>
              <a:cs typeface="Merriweather"/>
              <a:sym typeface="Merriweather"/>
            </a:endParaRPr>
          </a:p>
          <a:p>
            <a:pPr indent="0" lvl="0" marL="457200" rtl="0" algn="l">
              <a:spcBef>
                <a:spcPts val="1200"/>
              </a:spcBef>
              <a:spcAft>
                <a:spcPts val="0"/>
              </a:spcAft>
              <a:buNone/>
            </a:pPr>
            <a:r>
              <a:t/>
            </a:r>
            <a:endParaRPr sz="2100">
              <a:solidFill>
                <a:schemeClr val="dk2"/>
              </a:solidFill>
              <a:latin typeface="Merriweather"/>
              <a:ea typeface="Merriweather"/>
              <a:cs typeface="Merriweather"/>
              <a:sym typeface="Merriweather"/>
            </a:endParaRPr>
          </a:p>
          <a:p>
            <a:pPr indent="0" lvl="0" marL="457200" rtl="0" algn="l">
              <a:spcBef>
                <a:spcPts val="1200"/>
              </a:spcBef>
              <a:spcAft>
                <a:spcPts val="1200"/>
              </a:spcAft>
              <a:buNone/>
            </a:pPr>
            <a:r>
              <a:t/>
            </a:r>
            <a:endParaRPr sz="2100">
              <a:solidFill>
                <a:schemeClr val="dk2"/>
              </a:solidFill>
              <a:latin typeface="Merriweather"/>
              <a:ea typeface="Merriweather"/>
              <a:cs typeface="Merriweather"/>
              <a:sym typeface="Merriweather"/>
            </a:endParaRPr>
          </a:p>
        </p:txBody>
      </p:sp>
      <p:sp>
        <p:nvSpPr>
          <p:cNvPr id="76" name="Google Shape;76;p14"/>
          <p:cNvSpPr txBox="1"/>
          <p:nvPr>
            <p:ph idx="2" type="body"/>
          </p:nvPr>
        </p:nvSpPr>
        <p:spPr>
          <a:xfrm>
            <a:off x="4759125" y="1945850"/>
            <a:ext cx="3999900" cy="2457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RESULT </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APPLICATIONS</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CONCLUSION</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FUTURE WORK</a:t>
            </a:r>
            <a:endParaRPr sz="2100">
              <a:solidFill>
                <a:schemeClr val="dk2"/>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ctrTitle"/>
          </p:nvPr>
        </p:nvSpPr>
        <p:spPr>
          <a:xfrm>
            <a:off x="460950" y="19813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THANK YOU</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313350" y="125825"/>
            <a:ext cx="8222100" cy="64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350">
                <a:latin typeface="Merriweather"/>
                <a:ea typeface="Merriweather"/>
                <a:cs typeface="Merriweather"/>
                <a:sym typeface="Merriweather"/>
              </a:rPr>
              <a:t>INTRODUCTION</a:t>
            </a:r>
            <a:endParaRPr sz="3350">
              <a:latin typeface="Merriweather"/>
              <a:ea typeface="Merriweather"/>
              <a:cs typeface="Merriweather"/>
              <a:sym typeface="Merriweather"/>
            </a:endParaRPr>
          </a:p>
        </p:txBody>
      </p:sp>
      <p:sp>
        <p:nvSpPr>
          <p:cNvPr id="82" name="Google Shape;82;p15"/>
          <p:cNvSpPr txBox="1"/>
          <p:nvPr/>
        </p:nvSpPr>
        <p:spPr>
          <a:xfrm>
            <a:off x="932250" y="768425"/>
            <a:ext cx="74529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a:t>
            </a:r>
            <a:r>
              <a:rPr lang="en" sz="1600">
                <a:solidFill>
                  <a:schemeClr val="lt1"/>
                </a:solidFill>
                <a:latin typeface="Roboto"/>
                <a:ea typeface="Roboto"/>
                <a:cs typeface="Roboto"/>
                <a:sym typeface="Roboto"/>
              </a:rPr>
              <a:t>ommunication system consists of three basic elements :- </a:t>
            </a:r>
            <a:endParaRPr sz="16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600">
                <a:solidFill>
                  <a:schemeClr val="lt1"/>
                </a:solidFill>
                <a:latin typeface="Roboto"/>
                <a:ea typeface="Roboto"/>
                <a:cs typeface="Roboto"/>
                <a:sym typeface="Roboto"/>
              </a:rPr>
              <a:t>     Transmitter                                 Channel                                 Receiver </a:t>
            </a:r>
            <a:endParaRPr sz="1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pic>
        <p:nvPicPr>
          <p:cNvPr id="83" name="Google Shape;83;p15"/>
          <p:cNvPicPr preferRelativeResize="0"/>
          <p:nvPr/>
        </p:nvPicPr>
        <p:blipFill>
          <a:blip r:embed="rId3">
            <a:alphaModFix/>
          </a:blip>
          <a:stretch>
            <a:fillRect/>
          </a:stretch>
        </p:blipFill>
        <p:spPr>
          <a:xfrm>
            <a:off x="1927175" y="1545200"/>
            <a:ext cx="5895349" cy="1923425"/>
          </a:xfrm>
          <a:prstGeom prst="rect">
            <a:avLst/>
          </a:prstGeom>
          <a:noFill/>
          <a:ln>
            <a:noFill/>
          </a:ln>
        </p:spPr>
      </p:pic>
      <p:sp>
        <p:nvSpPr>
          <p:cNvPr id="84" name="Google Shape;84;p15"/>
          <p:cNvSpPr txBox="1"/>
          <p:nvPr/>
        </p:nvSpPr>
        <p:spPr>
          <a:xfrm>
            <a:off x="932250" y="3468625"/>
            <a:ext cx="7885200" cy="1533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When a source of information produces a signal containing a message, the transmitter will convert it to a suitable form matching the channel properties. The signal is then propagated over the channel to the receiver, which is located at a different place than the transmitter.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1" type="subTitle"/>
          </p:nvPr>
        </p:nvSpPr>
        <p:spPr>
          <a:xfrm>
            <a:off x="280350" y="450600"/>
            <a:ext cx="8583300" cy="4242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The receiver reconstructs the signal, so that an end-user gets a recognizable form of the original message.</a:t>
            </a:r>
            <a:endParaRPr sz="1600"/>
          </a:p>
          <a:p>
            <a:pPr indent="-330200" lvl="0" marL="457200" rtl="0" algn="l">
              <a:lnSpc>
                <a:spcPct val="115000"/>
              </a:lnSpc>
              <a:spcBef>
                <a:spcPts val="0"/>
              </a:spcBef>
              <a:spcAft>
                <a:spcPts val="0"/>
              </a:spcAft>
              <a:buSzPts val="1600"/>
              <a:buChar char="●"/>
            </a:pPr>
            <a:r>
              <a:rPr lang="en" sz="1600"/>
              <a:t>The numerous conditions affecting the channel such as:</a:t>
            </a:r>
            <a:endParaRPr sz="1600"/>
          </a:p>
          <a:p>
            <a:pPr indent="0" lvl="0" marL="457200" rtl="0" algn="l">
              <a:lnSpc>
                <a:spcPct val="115000"/>
              </a:lnSpc>
              <a:spcBef>
                <a:spcPts val="0"/>
              </a:spcBef>
              <a:spcAft>
                <a:spcPts val="0"/>
              </a:spcAft>
              <a:buNone/>
            </a:pPr>
            <a:r>
              <a:rPr lang="en" sz="1600"/>
              <a:t>   fading, Doppler shift, AWGN and many others are challenging for the classifier.</a:t>
            </a:r>
            <a:endParaRPr sz="1600"/>
          </a:p>
          <a:p>
            <a:pPr indent="-330200" lvl="0" marL="457200" rtl="0" algn="l">
              <a:lnSpc>
                <a:spcPct val="115000"/>
              </a:lnSpc>
              <a:spcBef>
                <a:spcPts val="0"/>
              </a:spcBef>
              <a:spcAft>
                <a:spcPts val="0"/>
              </a:spcAft>
              <a:buSzPts val="1600"/>
              <a:buChar char="●"/>
            </a:pPr>
            <a:r>
              <a:rPr lang="en" sz="1600"/>
              <a:t>Therefore the key to completing the transmission of the signal and recovering the captured message is a robust, versatile, computationally efficient, and accurate classifier. With deep learning approaches, we can build an end-to-end model for automatic modulation classification which can work efficiently even without any knowledge of the parameters of the signal.</a:t>
            </a:r>
            <a:endParaRPr sz="1600"/>
          </a:p>
          <a:p>
            <a:pPr indent="-330200" lvl="0" marL="457200" rtl="0" algn="l">
              <a:lnSpc>
                <a:spcPct val="115000"/>
              </a:lnSpc>
              <a:spcBef>
                <a:spcPts val="0"/>
              </a:spcBef>
              <a:spcAft>
                <a:spcPts val="0"/>
              </a:spcAft>
              <a:buSzPts val="1600"/>
              <a:buChar char="●"/>
            </a:pPr>
            <a:r>
              <a:rPr lang="en" sz="1600"/>
              <a:t>This thesis is focused on radio modulation classification with deep learning architectures. There are two proposed architectures - CNN, CLDNN which are trained and evaluated on a dataset. The main goal was to design architectures with a reduced number of parameters while maintaining high accuracy. The architectures proposed in this thesis have up to 50 times fewer parameters than other often-cited papers .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ctrTitle"/>
          </p:nvPr>
        </p:nvSpPr>
        <p:spPr>
          <a:xfrm>
            <a:off x="460950" y="1444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SOME </a:t>
            </a:r>
            <a:r>
              <a:rPr lang="en" sz="3350">
                <a:latin typeface="Merriweather"/>
                <a:ea typeface="Merriweather"/>
                <a:cs typeface="Merriweather"/>
                <a:sym typeface="Merriweather"/>
              </a:rPr>
              <a:t>DEFINITIONS</a:t>
            </a:r>
            <a:r>
              <a:rPr lang="en" sz="3350">
                <a:latin typeface="Merriweather"/>
                <a:ea typeface="Merriweather"/>
                <a:cs typeface="Merriweather"/>
                <a:sym typeface="Merriweather"/>
              </a:rPr>
              <a:t> </a:t>
            </a:r>
            <a:endParaRPr sz="3350">
              <a:latin typeface="Merriweather"/>
              <a:ea typeface="Merriweather"/>
              <a:cs typeface="Merriweather"/>
              <a:sym typeface="Merriweather"/>
            </a:endParaRPr>
          </a:p>
        </p:txBody>
      </p:sp>
      <p:sp>
        <p:nvSpPr>
          <p:cNvPr id="95" name="Google Shape;95;p17"/>
          <p:cNvSpPr txBox="1"/>
          <p:nvPr/>
        </p:nvSpPr>
        <p:spPr>
          <a:xfrm>
            <a:off x="399300" y="1078000"/>
            <a:ext cx="8345400" cy="1601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600">
                <a:solidFill>
                  <a:schemeClr val="lt1"/>
                </a:solidFill>
                <a:latin typeface="Roboto"/>
                <a:ea typeface="Roboto"/>
                <a:cs typeface="Roboto"/>
                <a:sym typeface="Roboto"/>
              </a:rPr>
              <a:t>Additive White Gaussian Noise Channel(AWGN) :</a:t>
            </a:r>
            <a:endParaRPr b="1"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Widely used noise model which is considered to be </a:t>
            </a:r>
            <a:r>
              <a:rPr lang="en" sz="1600">
                <a:solidFill>
                  <a:schemeClr val="lt1"/>
                </a:solidFill>
                <a:latin typeface="Roboto"/>
                <a:ea typeface="Roboto"/>
                <a:cs typeface="Roboto"/>
                <a:sym typeface="Roboto"/>
              </a:rPr>
              <a:t>limitation</a:t>
            </a:r>
            <a:r>
              <a:rPr lang="en" sz="1600">
                <a:solidFill>
                  <a:schemeClr val="lt1"/>
                </a:solidFill>
                <a:latin typeface="Roboto"/>
                <a:ea typeface="Roboto"/>
                <a:cs typeface="Roboto"/>
                <a:sym typeface="Roboto"/>
              </a:rPr>
              <a:t> to accurate modulation </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It allows modeling channels with predominant thermal noise. </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channel does not cause fading and the channel only adds the AWGN to the passing signal.</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96" name="Google Shape;96;p17"/>
          <p:cNvSpPr txBox="1"/>
          <p:nvPr/>
        </p:nvSpPr>
        <p:spPr>
          <a:xfrm>
            <a:off x="399300" y="2773800"/>
            <a:ext cx="83454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Fading</a:t>
            </a:r>
            <a:endParaRPr b="1" sz="17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Fading can be generally categorized as slow and fast.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Slow fading occurs when the transmitted signal is obscured by a large object and can be referred to as shadowing.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cause of fast fading is interference between multiple versions of the transmitted signal.</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390525" y="1768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 BACKGROUND</a:t>
            </a:r>
            <a:endParaRPr sz="3350">
              <a:latin typeface="Merriweather"/>
              <a:ea typeface="Merriweather"/>
              <a:cs typeface="Merriweather"/>
              <a:sym typeface="Merriweather"/>
            </a:endParaRPr>
          </a:p>
        </p:txBody>
      </p:sp>
      <p:sp>
        <p:nvSpPr>
          <p:cNvPr id="102" name="Google Shape;102;p18"/>
          <p:cNvSpPr txBox="1"/>
          <p:nvPr>
            <p:ph idx="1" type="subTitle"/>
          </p:nvPr>
        </p:nvSpPr>
        <p:spPr>
          <a:xfrm>
            <a:off x="390525" y="1221050"/>
            <a:ext cx="8222100" cy="374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Previous research work in wireless communication related to modulation recognition is mainly based on signal processing tools for communication , such as cyclostationary feature detection , sometimes combined with traditional machine learning techniques (e.g, decision tree, support vector machine (SVM) , and naive Bayes ).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It turns out that the design of these professional solutions is very time-consuming, because they usually rely on manual extraction of expert features and require a lot of domain knowledge.</a:t>
            </a:r>
            <a:endParaRPr sz="1600"/>
          </a:p>
          <a:p>
            <a:pPr indent="0" lvl="0" marL="0" rtl="0" algn="l">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subTitle"/>
          </p:nvPr>
        </p:nvSpPr>
        <p:spPr>
          <a:xfrm>
            <a:off x="460950" y="1058950"/>
            <a:ext cx="8222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enable a fully automatic feature extraction, several deep neural network- (DNN-) based proposals have been put forward recently, including back propagation (BP) neural network , long short-term Memory (LSTM) and CGDNet.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However, extensive experiments on the open dataset have shown that the recognition accuracy of existing proposals is still unsatisfactory since they cannot fully capture the temporal-spatial characteristics of the signals.</a:t>
            </a:r>
            <a:endParaRPr/>
          </a:p>
          <a:p>
            <a:pPr indent="0" lvl="0" marL="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90525" y="292375"/>
            <a:ext cx="8222100" cy="76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WHY DEEP LEARNING ?</a:t>
            </a:r>
            <a:endParaRPr sz="3350">
              <a:latin typeface="Merriweather"/>
              <a:ea typeface="Merriweather"/>
              <a:cs typeface="Merriweather"/>
              <a:sym typeface="Merriweather"/>
            </a:endParaRPr>
          </a:p>
        </p:txBody>
      </p:sp>
      <p:sp>
        <p:nvSpPr>
          <p:cNvPr id="113" name="Google Shape;113;p20"/>
          <p:cNvSpPr txBox="1"/>
          <p:nvPr>
            <p:ph idx="1" type="subTitle"/>
          </p:nvPr>
        </p:nvSpPr>
        <p:spPr>
          <a:xfrm>
            <a:off x="390525" y="1201475"/>
            <a:ext cx="8222100" cy="335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Motivated by the remarkable success of deep learning, especially convolutional neural networks (CNN), the image recognition, speech recognition, machine translation, and other aspects have made great progress.</a:t>
            </a:r>
            <a:endParaRPr sz="1600"/>
          </a:p>
          <a:p>
            <a:pPr indent="-330200" lvl="0" marL="457200" rtl="0" algn="l">
              <a:spcBef>
                <a:spcPts val="0"/>
              </a:spcBef>
              <a:spcAft>
                <a:spcPts val="0"/>
              </a:spcAft>
              <a:buSzPts val="1600"/>
              <a:buChar char="●"/>
            </a:pPr>
            <a:r>
              <a:rPr lang="en" sz="1600"/>
              <a:t>Wireless communication can also be improved by  similar methods to improve the state of the technology in the modulation recognition task and thereby </a:t>
            </a:r>
            <a:r>
              <a:rPr lang="en" sz="1600"/>
              <a:t>further</a:t>
            </a:r>
            <a:r>
              <a:rPr lang="en" sz="1600"/>
              <a:t> </a:t>
            </a:r>
            <a:r>
              <a:rPr lang="en" sz="1600"/>
              <a:t>research</a:t>
            </a:r>
            <a:r>
              <a:rPr lang="en" sz="1600"/>
              <a:t> in this field is needed.</a:t>
            </a:r>
            <a:endParaRPr sz="1600"/>
          </a:p>
          <a:p>
            <a:pPr indent="-330200" lvl="0" marL="457200" rtl="0" algn="l">
              <a:spcBef>
                <a:spcPts val="0"/>
              </a:spcBef>
              <a:spcAft>
                <a:spcPts val="0"/>
              </a:spcAft>
              <a:buSzPts val="1600"/>
              <a:buChar char="●"/>
            </a:pPr>
            <a:r>
              <a:rPr lang="en" sz="1600"/>
              <a:t>AMC plays a critical role in understanding the signals transmitted in an interested area in non-cooperative communications . </a:t>
            </a:r>
            <a:endParaRPr sz="1600"/>
          </a:p>
          <a:p>
            <a:pPr indent="-330200" lvl="0" marL="457200" rtl="0" algn="l">
              <a:spcBef>
                <a:spcPts val="0"/>
              </a:spcBef>
              <a:spcAft>
                <a:spcPts val="0"/>
              </a:spcAft>
              <a:buSzPts val="1600"/>
              <a:buChar char="●"/>
            </a:pPr>
            <a:r>
              <a:rPr lang="en" sz="1600"/>
              <a:t>Traditional modulation recognition algorithms, including maximum likelihood hypothesis and statistical pattern recognition, are labor-intensive in their feature extraction process, and their recognition accuracy severely relies on the prior knowledge about the signals .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390525" y="410625"/>
            <a:ext cx="8222100" cy="443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accuracy and robustness of these two types of methods can be extremely low when limited or non-representative features are adopted for recognition.</a:t>
            </a:r>
            <a:endParaRPr sz="1600"/>
          </a:p>
          <a:p>
            <a:pPr indent="-330200" lvl="0" marL="457200" rtl="0" algn="l">
              <a:spcBef>
                <a:spcPts val="0"/>
              </a:spcBef>
              <a:spcAft>
                <a:spcPts val="0"/>
              </a:spcAft>
              <a:buSzPts val="1600"/>
              <a:buChar char="●"/>
            </a:pPr>
            <a:r>
              <a:rPr lang="en" sz="1600"/>
              <a:t>Recently, DNN-based AMC has been popular due to their unique capability for automatic feature extraction as mentioned above, but their accuracy and latency is still unsatisfactory when applying to complicated and diversified modulation modes.</a:t>
            </a:r>
            <a:endParaRPr sz="1600"/>
          </a:p>
          <a:p>
            <a:pPr indent="-330200" lvl="0" marL="457200" rtl="0" algn="l">
              <a:spcBef>
                <a:spcPts val="0"/>
              </a:spcBef>
              <a:spcAft>
                <a:spcPts val="0"/>
              </a:spcAft>
              <a:buSzPts val="1600"/>
              <a:buChar char="●"/>
            </a:pPr>
            <a:r>
              <a:rPr lang="en" sz="1600"/>
              <a:t>To promote the recognition accuracy and the computation efficiency, we developed and trained a framework utilizing CNN and CLDNN as the pattern-digger and multilevel attention to select the salient feature for classifying different modulation modes.</a:t>
            </a:r>
            <a:endParaRPr sz="1600"/>
          </a:p>
          <a:p>
            <a:pPr indent="-330200" lvl="0" marL="457200" rtl="0" algn="l">
              <a:spcBef>
                <a:spcPts val="0"/>
              </a:spcBef>
              <a:spcAft>
                <a:spcPts val="0"/>
              </a:spcAft>
              <a:buSzPts val="1600"/>
              <a:buChar char="●"/>
            </a:pPr>
            <a:r>
              <a:rPr lang="en" sz="1600"/>
              <a:t>The inphase and quadrature-phase (IQ) data of modulated signal is intended as a two-dimensional image and is adopted as the input data.</a:t>
            </a:r>
            <a:endParaRPr sz="1600"/>
          </a:p>
          <a:p>
            <a:pPr indent="-330200" lvl="0" marL="457200" rtl="0" algn="l">
              <a:spcBef>
                <a:spcPts val="0"/>
              </a:spcBef>
              <a:spcAft>
                <a:spcPts val="0"/>
              </a:spcAft>
              <a:buSzPts val="1600"/>
              <a:buChar char="●"/>
            </a:pPr>
            <a:r>
              <a:rPr lang="en" sz="1600"/>
              <a:t>Existing efforts usually classify different modulation modes through extracting the spatial or temporal features from the input IQ data. However, experimental results have shown that relying solely on the features in one domain could not achieve high accuracy. This motivates us to develop our hybrid DNN framework.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