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Lato"/>
      <p:regular r:id="rId29"/>
      <p:bold r:id="rId30"/>
      <p:italic r:id="rId31"/>
      <p:boldItalic r:id="rId32"/>
    </p:embeddedFont>
    <p:embeddedFont>
      <p:font typeface="Average"/>
      <p:regular r:id="rId33"/>
    </p:embeddedFont>
    <p:embeddedFont>
      <p:font typeface="Merriweather"/>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Average-regular.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35" Type="http://schemas.openxmlformats.org/officeDocument/2006/relationships/font" Target="fonts/Merriweather-bold.fntdata"/><Relationship Id="rId12" Type="http://schemas.openxmlformats.org/officeDocument/2006/relationships/slide" Target="slides/slide7.xml"/><Relationship Id="rId34" Type="http://schemas.openxmlformats.org/officeDocument/2006/relationships/font" Target="fonts/Merriweather-regular.fntdata"/><Relationship Id="rId15" Type="http://schemas.openxmlformats.org/officeDocument/2006/relationships/slide" Target="slides/slide10.xml"/><Relationship Id="rId37" Type="http://schemas.openxmlformats.org/officeDocument/2006/relationships/font" Target="fonts/Merriweather-boldItalic.fntdata"/><Relationship Id="rId14" Type="http://schemas.openxmlformats.org/officeDocument/2006/relationships/slide" Target="slides/slide9.xml"/><Relationship Id="rId36" Type="http://schemas.openxmlformats.org/officeDocument/2006/relationships/font" Target="fonts/Merriweather-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7f271ba00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27f271ba00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80a2987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80a2987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80a29874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80a29874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80a29874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80a29874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80a29874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80a29874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80a29874d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80a29874d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80a29874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80a29874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80a29874d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80a29874d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80a29874d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80a29874d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80a29874d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280a29874d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7f271ba00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7f271ba00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7f271ba00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7f271ba00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7f271ba00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7f271ba00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806ee79b2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806ee79b2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806ee79b2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806ee79b2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806ee79b2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806ee79b2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806ee79b2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806ee79b2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806ee79b2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806ee79b2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806ee79b2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806ee79b2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www.hindawi.com/journals/mpe/2020/2678310/" TargetMode="External"/><Relationship Id="rId4" Type="http://schemas.openxmlformats.org/officeDocument/2006/relationships/hyperlink" Target="https://ieeexplore.ieee.org/document/9078454" TargetMode="External"/><Relationship Id="rId9" Type="http://schemas.openxmlformats.org/officeDocument/2006/relationships/hyperlink" Target="https://ieeexplore.ieee.org/document/9420195" TargetMode="External"/><Relationship Id="rId5" Type="http://schemas.openxmlformats.org/officeDocument/2006/relationships/hyperlink" Target="https://doi.org/10.1109/ICEENG45378.2020.9171706" TargetMode="External"/><Relationship Id="rId6" Type="http://schemas.openxmlformats.org/officeDocument/2006/relationships/hyperlink" Target="https://web.njit.edu/~abdi/IEE_COM0176_WithFigures.pdf" TargetMode="External"/><Relationship Id="rId7" Type="http://schemas.openxmlformats.org/officeDocument/2006/relationships/hyperlink" Target="https://arxiv.org/abs/1901.05850" TargetMode="External"/><Relationship Id="rId8" Type="http://schemas.openxmlformats.org/officeDocument/2006/relationships/hyperlink" Target="https://arxiv.org/pdf/1712.00443.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547400" y="879800"/>
            <a:ext cx="8222100" cy="24579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3450">
                <a:latin typeface="Merriweather"/>
                <a:ea typeface="Merriweather"/>
                <a:cs typeface="Merriweather"/>
                <a:sym typeface="Merriweather"/>
              </a:rPr>
              <a:t>AUTOMATIC MODULATION CLASSIFICATION USING DEEP LEARNING</a:t>
            </a:r>
            <a:endParaRPr sz="3450">
              <a:latin typeface="Merriweather"/>
              <a:ea typeface="Merriweather"/>
              <a:cs typeface="Merriweather"/>
              <a:sym typeface="Merriweather"/>
            </a:endParaRPr>
          </a:p>
          <a:p>
            <a:pPr indent="0" lvl="0" marL="0" rtl="0" algn="ctr">
              <a:lnSpc>
                <a:spcPct val="115000"/>
              </a:lnSpc>
              <a:spcBef>
                <a:spcPts val="0"/>
              </a:spcBef>
              <a:spcAft>
                <a:spcPts val="0"/>
              </a:spcAft>
              <a:buNone/>
            </a:pPr>
            <a:r>
              <a:t/>
            </a:r>
            <a:endParaRPr sz="3450">
              <a:latin typeface="Merriweather"/>
              <a:ea typeface="Merriweather"/>
              <a:cs typeface="Merriweather"/>
              <a:sym typeface="Merriweather"/>
            </a:endParaRPr>
          </a:p>
        </p:txBody>
      </p:sp>
      <p:sp>
        <p:nvSpPr>
          <p:cNvPr id="68" name="Google Shape;68;p13"/>
          <p:cNvSpPr txBox="1"/>
          <p:nvPr/>
        </p:nvSpPr>
        <p:spPr>
          <a:xfrm>
            <a:off x="730125" y="3639675"/>
            <a:ext cx="533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69" name="Google Shape;69;p13"/>
          <p:cNvSpPr txBox="1"/>
          <p:nvPr/>
        </p:nvSpPr>
        <p:spPr>
          <a:xfrm>
            <a:off x="2348300" y="3337700"/>
            <a:ext cx="4620300" cy="150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a:ea typeface="Roboto"/>
                <a:cs typeface="Roboto"/>
                <a:sym typeface="Roboto"/>
              </a:rPr>
              <a:t>Ajasra Gupta 19095006</a:t>
            </a:r>
            <a:endParaRPr>
              <a:solidFill>
                <a:schemeClr val="lt1"/>
              </a:solidFill>
              <a:latin typeface="Roboto"/>
              <a:ea typeface="Roboto"/>
              <a:cs typeface="Roboto"/>
              <a:sym typeface="Roboto"/>
            </a:endParaRPr>
          </a:p>
          <a:p>
            <a:pPr indent="0" lvl="0" marL="0" rtl="0" algn="ctr">
              <a:spcBef>
                <a:spcPts val="0"/>
              </a:spcBef>
              <a:spcAft>
                <a:spcPts val="0"/>
              </a:spcAft>
              <a:buNone/>
            </a:pPr>
            <a:r>
              <a:rPr lang="en">
                <a:solidFill>
                  <a:schemeClr val="lt1"/>
                </a:solidFill>
                <a:latin typeface="Roboto"/>
                <a:ea typeface="Roboto"/>
                <a:cs typeface="Roboto"/>
                <a:sym typeface="Roboto"/>
              </a:rPr>
              <a:t>Ayush Kumar Shaw 19095023</a:t>
            </a:r>
            <a:endParaRPr>
              <a:solidFill>
                <a:schemeClr val="lt1"/>
              </a:solidFill>
              <a:latin typeface="Roboto"/>
              <a:ea typeface="Roboto"/>
              <a:cs typeface="Roboto"/>
              <a:sym typeface="Roboto"/>
            </a:endParaRPr>
          </a:p>
          <a:p>
            <a:pPr indent="0" lvl="0" marL="0" rtl="0" algn="ctr">
              <a:spcBef>
                <a:spcPts val="0"/>
              </a:spcBef>
              <a:spcAft>
                <a:spcPts val="0"/>
              </a:spcAft>
              <a:buNone/>
            </a:pPr>
            <a:r>
              <a:rPr lang="en">
                <a:solidFill>
                  <a:schemeClr val="lt1"/>
                </a:solidFill>
                <a:latin typeface="Roboto"/>
                <a:ea typeface="Roboto"/>
                <a:cs typeface="Roboto"/>
                <a:sym typeface="Roboto"/>
              </a:rPr>
              <a:t>Payal Pote 19095074</a:t>
            </a:r>
            <a:endParaRPr>
              <a:solidFill>
                <a:schemeClr val="lt1"/>
              </a:solidFill>
              <a:latin typeface="Roboto"/>
              <a:ea typeface="Roboto"/>
              <a:cs typeface="Roboto"/>
              <a:sym typeface="Roboto"/>
            </a:endParaRPr>
          </a:p>
          <a:p>
            <a:pPr indent="0" lvl="0" marL="0" rtl="0" algn="ctr">
              <a:spcBef>
                <a:spcPts val="0"/>
              </a:spcBef>
              <a:spcAft>
                <a:spcPts val="0"/>
              </a:spcAft>
              <a:buNone/>
            </a:pPr>
            <a:r>
              <a:t/>
            </a:r>
            <a:endParaRPr>
              <a:solidFill>
                <a:schemeClr val="lt1"/>
              </a:solidFill>
              <a:latin typeface="Roboto"/>
              <a:ea typeface="Roboto"/>
              <a:cs typeface="Roboto"/>
              <a:sym typeface="Roboto"/>
            </a:endParaRPr>
          </a:p>
          <a:p>
            <a:pPr indent="0" lvl="0" marL="0" rtl="0" algn="ctr">
              <a:lnSpc>
                <a:spcPct val="115000"/>
              </a:lnSpc>
              <a:spcBef>
                <a:spcPts val="0"/>
              </a:spcBef>
              <a:spcAft>
                <a:spcPts val="0"/>
              </a:spcAft>
              <a:buNone/>
            </a:pPr>
            <a:r>
              <a:rPr b="1" lang="en">
                <a:solidFill>
                  <a:schemeClr val="lt1"/>
                </a:solidFill>
                <a:latin typeface="Roboto"/>
                <a:ea typeface="Roboto"/>
                <a:cs typeface="Roboto"/>
                <a:sym typeface="Roboto"/>
              </a:rPr>
              <a:t>Supervisor: Dr. Amritanshu Pandey </a:t>
            </a:r>
            <a:endParaRPr b="1">
              <a:solidFill>
                <a:schemeClr val="lt1"/>
              </a:solidFill>
              <a:latin typeface="Roboto"/>
              <a:ea typeface="Roboto"/>
              <a:cs typeface="Roboto"/>
              <a:sym typeface="Roboto"/>
            </a:endParaRPr>
          </a:p>
          <a:p>
            <a:pPr indent="0" lvl="0" marL="0" rtl="0" algn="ctr">
              <a:lnSpc>
                <a:spcPct val="115000"/>
              </a:lnSpc>
              <a:spcBef>
                <a:spcPts val="0"/>
              </a:spcBef>
              <a:spcAft>
                <a:spcPts val="0"/>
              </a:spcAft>
              <a:buNone/>
            </a:pPr>
            <a:r>
              <a:rPr b="1" lang="en">
                <a:solidFill>
                  <a:schemeClr val="lt1"/>
                </a:solidFill>
                <a:latin typeface="Roboto"/>
                <a:ea typeface="Roboto"/>
                <a:cs typeface="Roboto"/>
                <a:sym typeface="Roboto"/>
              </a:rPr>
              <a:t>Associate Professor   </a:t>
            </a:r>
            <a:endParaRPr>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nvSpPr>
        <p:spPr>
          <a:xfrm>
            <a:off x="512175" y="337825"/>
            <a:ext cx="757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24" name="Google Shape;124;p22"/>
          <p:cNvSpPr txBox="1"/>
          <p:nvPr/>
        </p:nvSpPr>
        <p:spPr>
          <a:xfrm>
            <a:off x="569000" y="867700"/>
            <a:ext cx="7660800" cy="441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lt1"/>
                </a:solidFill>
                <a:latin typeface="Roboto"/>
                <a:ea typeface="Roboto"/>
                <a:cs typeface="Roboto"/>
                <a:sym typeface="Roboto"/>
              </a:rPr>
              <a:t>RadioML Dataset</a:t>
            </a:r>
            <a:endParaRPr b="1" sz="2100">
              <a:solidFill>
                <a:schemeClr val="lt1"/>
              </a:solidFill>
              <a:latin typeface="Roboto"/>
              <a:ea typeface="Roboto"/>
              <a:cs typeface="Roboto"/>
              <a:sym typeface="Roboto"/>
            </a:endParaRPr>
          </a:p>
          <a:p>
            <a:pPr indent="0" lvl="0" marL="457200" rtl="0" algn="l">
              <a:spcBef>
                <a:spcPts val="0"/>
              </a:spcBef>
              <a:spcAft>
                <a:spcPts val="0"/>
              </a:spcAft>
              <a:buNone/>
            </a:pPr>
            <a:r>
              <a:t/>
            </a:r>
            <a:endParaRPr sz="2000">
              <a:solidFill>
                <a:schemeClr val="lt1"/>
              </a:solidFill>
              <a:latin typeface="Times New Roman"/>
              <a:ea typeface="Times New Roman"/>
              <a:cs typeface="Times New Roman"/>
              <a:sym typeface="Times New Roman"/>
            </a:endParaRPr>
          </a:p>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Created with GNU Radio software and are synthetic</a:t>
            </a:r>
            <a:endParaRPr sz="1600">
              <a:solidFill>
                <a:schemeClr val="lt1"/>
              </a:solidFill>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R</a:t>
            </a:r>
            <a:r>
              <a:rPr lang="en" sz="1600">
                <a:solidFill>
                  <a:schemeClr val="lt1"/>
                </a:solidFill>
                <a:latin typeface="Roboto"/>
                <a:ea typeface="Roboto"/>
                <a:cs typeface="Roboto"/>
                <a:sym typeface="Roboto"/>
              </a:rPr>
              <a:t>epresented as 2x128 vectors of in-phase.</a:t>
            </a:r>
            <a:endParaRPr sz="1600">
              <a:solidFill>
                <a:schemeClr val="lt1"/>
              </a:solidFill>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SNR ratios ranging from -20 dB to 18 dB</a:t>
            </a:r>
            <a:endParaRPr sz="1600">
              <a:solidFill>
                <a:schemeClr val="lt1"/>
              </a:solidFill>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Consist if 220,000 signal samples modulated using 8 digital and 3 analog modulation schemes</a:t>
            </a:r>
            <a:endParaRPr sz="16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lt1"/>
                </a:solidFill>
                <a:latin typeface="Roboto"/>
                <a:ea typeface="Roboto"/>
                <a:cs typeface="Roboto"/>
                <a:sym typeface="Roboto"/>
              </a:rPr>
              <a:t>         BPSK(digital)                               CPFSK (digital)                              WBFM  (analog)  </a:t>
            </a:r>
            <a:endParaRPr sz="1500">
              <a:solidFill>
                <a:schemeClr val="lt1"/>
              </a:solidFill>
              <a:latin typeface="Roboto"/>
              <a:ea typeface="Roboto"/>
              <a:cs typeface="Roboto"/>
              <a:sym typeface="Roboto"/>
            </a:endParaRPr>
          </a:p>
          <a:p>
            <a:pPr indent="0" lvl="0" marL="457200" rtl="0" algn="l">
              <a:lnSpc>
                <a:spcPct val="115000"/>
              </a:lnSpc>
              <a:spcBef>
                <a:spcPts val="0"/>
              </a:spcBef>
              <a:spcAft>
                <a:spcPts val="0"/>
              </a:spcAft>
              <a:buNone/>
            </a:pPr>
            <a:r>
              <a:rPr lang="en" sz="1500">
                <a:solidFill>
                  <a:schemeClr val="lt1"/>
                </a:solidFill>
                <a:latin typeface="Roboto"/>
                <a:ea typeface="Roboto"/>
                <a:cs typeface="Roboto"/>
                <a:sym typeface="Roboto"/>
              </a:rPr>
              <a:t>QPSK(digital)                              GFSK (digital)</a:t>
            </a:r>
            <a:endParaRPr sz="1500">
              <a:solidFill>
                <a:schemeClr val="lt1"/>
              </a:solidFill>
              <a:latin typeface="Roboto"/>
              <a:ea typeface="Roboto"/>
              <a:cs typeface="Roboto"/>
              <a:sym typeface="Roboto"/>
            </a:endParaRPr>
          </a:p>
          <a:p>
            <a:pPr indent="0" lvl="0" marL="457200" rtl="0" algn="l">
              <a:lnSpc>
                <a:spcPct val="115000"/>
              </a:lnSpc>
              <a:spcBef>
                <a:spcPts val="0"/>
              </a:spcBef>
              <a:spcAft>
                <a:spcPts val="0"/>
              </a:spcAft>
              <a:buNone/>
            </a:pPr>
            <a:r>
              <a:rPr lang="en" sz="1500">
                <a:solidFill>
                  <a:schemeClr val="lt1"/>
                </a:solidFill>
                <a:latin typeface="Roboto"/>
                <a:ea typeface="Roboto"/>
                <a:cs typeface="Roboto"/>
                <a:sym typeface="Roboto"/>
              </a:rPr>
              <a:t>8PSK (digital)                              PAM4</a:t>
            </a:r>
            <a:r>
              <a:rPr lang="en">
                <a:solidFill>
                  <a:schemeClr val="lt1"/>
                </a:solidFill>
                <a:latin typeface="Roboto"/>
                <a:ea typeface="Roboto"/>
                <a:cs typeface="Roboto"/>
                <a:sym typeface="Roboto"/>
              </a:rPr>
              <a:t> </a:t>
            </a:r>
            <a:r>
              <a:rPr lang="en" sz="1500">
                <a:solidFill>
                  <a:schemeClr val="lt1"/>
                </a:solidFill>
                <a:latin typeface="Roboto"/>
                <a:ea typeface="Roboto"/>
                <a:cs typeface="Roboto"/>
                <a:sym typeface="Roboto"/>
              </a:rPr>
              <a:t>(digital)</a:t>
            </a:r>
            <a:endParaRPr>
              <a:solidFill>
                <a:schemeClr val="lt1"/>
              </a:solidFill>
              <a:latin typeface="Roboto"/>
              <a:ea typeface="Roboto"/>
              <a:cs typeface="Roboto"/>
              <a:sym typeface="Roboto"/>
            </a:endParaRPr>
          </a:p>
          <a:p>
            <a:pPr indent="0" lvl="0" marL="457200" rtl="0" algn="l">
              <a:lnSpc>
                <a:spcPct val="115000"/>
              </a:lnSpc>
              <a:spcBef>
                <a:spcPts val="0"/>
              </a:spcBef>
              <a:spcAft>
                <a:spcPts val="0"/>
              </a:spcAft>
              <a:buNone/>
            </a:pPr>
            <a:r>
              <a:rPr lang="en" sz="1500">
                <a:solidFill>
                  <a:schemeClr val="lt1"/>
                </a:solidFill>
                <a:latin typeface="Roboto"/>
                <a:ea typeface="Roboto"/>
                <a:cs typeface="Roboto"/>
                <a:sym typeface="Roboto"/>
              </a:rPr>
              <a:t>QAM16 (digital)                          AM-DSB (analog)</a:t>
            </a:r>
            <a:endParaRPr sz="1500">
              <a:solidFill>
                <a:schemeClr val="lt1"/>
              </a:solidFill>
              <a:latin typeface="Roboto"/>
              <a:ea typeface="Roboto"/>
              <a:cs typeface="Roboto"/>
              <a:sym typeface="Roboto"/>
            </a:endParaRPr>
          </a:p>
          <a:p>
            <a:pPr indent="0" lvl="0" marL="457200" rtl="0" algn="l">
              <a:lnSpc>
                <a:spcPct val="115000"/>
              </a:lnSpc>
              <a:spcBef>
                <a:spcPts val="0"/>
              </a:spcBef>
              <a:spcAft>
                <a:spcPts val="0"/>
              </a:spcAft>
              <a:buNone/>
            </a:pPr>
            <a:r>
              <a:rPr lang="en" sz="1500">
                <a:solidFill>
                  <a:schemeClr val="lt1"/>
                </a:solidFill>
                <a:latin typeface="Roboto"/>
                <a:ea typeface="Roboto"/>
                <a:cs typeface="Roboto"/>
                <a:sym typeface="Roboto"/>
              </a:rPr>
              <a:t>QAM64 (digital)			      AM-SSB (analog)</a:t>
            </a:r>
            <a:endParaRPr sz="15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20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25" name="Google Shape;125;p22"/>
          <p:cNvSpPr/>
          <p:nvPr/>
        </p:nvSpPr>
        <p:spPr>
          <a:xfrm>
            <a:off x="751800" y="3294650"/>
            <a:ext cx="120000" cy="12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2"/>
          <p:cNvSpPr/>
          <p:nvPr/>
        </p:nvSpPr>
        <p:spPr>
          <a:xfrm>
            <a:off x="751800" y="3523488"/>
            <a:ext cx="120000" cy="12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2"/>
          <p:cNvSpPr/>
          <p:nvPr/>
        </p:nvSpPr>
        <p:spPr>
          <a:xfrm>
            <a:off x="751800" y="3795575"/>
            <a:ext cx="120000" cy="12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2"/>
          <p:cNvSpPr/>
          <p:nvPr/>
        </p:nvSpPr>
        <p:spPr>
          <a:xfrm>
            <a:off x="751800" y="4044325"/>
            <a:ext cx="120000" cy="12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p:nvPr/>
        </p:nvSpPr>
        <p:spPr>
          <a:xfrm>
            <a:off x="751800" y="4339725"/>
            <a:ext cx="120000" cy="12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p:nvPr/>
        </p:nvSpPr>
        <p:spPr>
          <a:xfrm>
            <a:off x="3333650" y="3251425"/>
            <a:ext cx="120000" cy="120000"/>
          </a:xfrm>
          <a:prstGeom prst="rightArrow">
            <a:avLst>
              <a:gd fmla="val 50000" name="adj1"/>
              <a:gd fmla="val 5056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p:nvPr/>
        </p:nvSpPr>
        <p:spPr>
          <a:xfrm>
            <a:off x="3333650" y="3523500"/>
            <a:ext cx="120000" cy="12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p:nvPr/>
        </p:nvSpPr>
        <p:spPr>
          <a:xfrm>
            <a:off x="3333650" y="3795575"/>
            <a:ext cx="120000" cy="12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p:nvPr/>
        </p:nvSpPr>
        <p:spPr>
          <a:xfrm>
            <a:off x="3333650" y="4067650"/>
            <a:ext cx="120000" cy="12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p:nvPr/>
        </p:nvSpPr>
        <p:spPr>
          <a:xfrm>
            <a:off x="3333650" y="4339725"/>
            <a:ext cx="120000" cy="12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p:nvPr/>
        </p:nvSpPr>
        <p:spPr>
          <a:xfrm>
            <a:off x="6089900" y="3251425"/>
            <a:ext cx="120000" cy="120000"/>
          </a:xfrm>
          <a:prstGeom prst="rightArrow">
            <a:avLst>
              <a:gd fmla="val 50000" name="adj1"/>
              <a:gd fmla="val 42208"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2"/>
          <p:cNvSpPr txBox="1"/>
          <p:nvPr>
            <p:ph type="ctrTitle"/>
          </p:nvPr>
        </p:nvSpPr>
        <p:spPr>
          <a:xfrm>
            <a:off x="569000" y="219850"/>
            <a:ext cx="8222100" cy="7242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4050">
                <a:latin typeface="Merriweather"/>
                <a:ea typeface="Merriweather"/>
                <a:cs typeface="Merriweather"/>
                <a:sym typeface="Merriweather"/>
              </a:rPr>
              <a:t>DATASET</a:t>
            </a:r>
            <a:endParaRPr sz="6700">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nvSpPr>
        <p:spPr>
          <a:xfrm>
            <a:off x="446775" y="305125"/>
            <a:ext cx="6810900" cy="193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350">
                <a:solidFill>
                  <a:schemeClr val="lt1"/>
                </a:solidFill>
                <a:latin typeface="Merriweather"/>
                <a:ea typeface="Merriweather"/>
                <a:cs typeface="Merriweather"/>
                <a:sym typeface="Merriweather"/>
              </a:rPr>
              <a:t>PROPOSED ARCHITECTURES</a:t>
            </a:r>
            <a:endParaRPr sz="335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sz="2000">
              <a:solidFill>
                <a:schemeClr val="lt1"/>
              </a:solidFill>
              <a:latin typeface="Times New Roman"/>
              <a:ea typeface="Times New Roman"/>
              <a:cs typeface="Times New Roman"/>
              <a:sym typeface="Times New Roman"/>
            </a:endParaRPr>
          </a:p>
          <a:p>
            <a:pPr indent="-355600" lvl="0" marL="457200" rtl="0" algn="l">
              <a:spcBef>
                <a:spcPts val="0"/>
              </a:spcBef>
              <a:spcAft>
                <a:spcPts val="0"/>
              </a:spcAft>
              <a:buClr>
                <a:schemeClr val="lt1"/>
              </a:buClr>
              <a:buSzPts val="2000"/>
              <a:buFont typeface="Roboto"/>
              <a:buAutoNum type="arabicPeriod"/>
            </a:pPr>
            <a:r>
              <a:rPr b="1" lang="en" sz="2000">
                <a:solidFill>
                  <a:schemeClr val="lt1"/>
                </a:solidFill>
                <a:latin typeface="Roboto"/>
                <a:ea typeface="Roboto"/>
                <a:cs typeface="Roboto"/>
                <a:sym typeface="Roboto"/>
              </a:rPr>
              <a:t>CNN:</a:t>
            </a:r>
            <a:endParaRPr b="1" sz="2000">
              <a:solidFill>
                <a:schemeClr val="lt1"/>
              </a:solidFill>
              <a:latin typeface="Roboto"/>
              <a:ea typeface="Roboto"/>
              <a:cs typeface="Roboto"/>
              <a:sym typeface="Roboto"/>
            </a:endParaRPr>
          </a:p>
          <a:p>
            <a:pPr indent="0" lvl="0" marL="0" rtl="0" algn="l">
              <a:spcBef>
                <a:spcPts val="0"/>
              </a:spcBef>
              <a:spcAft>
                <a:spcPts val="0"/>
              </a:spcAft>
              <a:buNone/>
            </a:pPr>
            <a:r>
              <a:t/>
            </a:r>
            <a:endParaRPr sz="2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lt1"/>
              </a:solidFill>
              <a:latin typeface="Times New Roman"/>
              <a:ea typeface="Times New Roman"/>
              <a:cs typeface="Times New Roman"/>
              <a:sym typeface="Times New Roman"/>
            </a:endParaRPr>
          </a:p>
        </p:txBody>
      </p:sp>
      <p:pic>
        <p:nvPicPr>
          <p:cNvPr id="142" name="Google Shape;142;p23"/>
          <p:cNvPicPr preferRelativeResize="0"/>
          <p:nvPr/>
        </p:nvPicPr>
        <p:blipFill>
          <a:blip r:embed="rId3">
            <a:alphaModFix/>
          </a:blip>
          <a:stretch>
            <a:fillRect/>
          </a:stretch>
        </p:blipFill>
        <p:spPr>
          <a:xfrm>
            <a:off x="1263900" y="1678975"/>
            <a:ext cx="5993775" cy="1669907"/>
          </a:xfrm>
          <a:prstGeom prst="rect">
            <a:avLst/>
          </a:prstGeom>
          <a:noFill/>
          <a:ln>
            <a:noFill/>
          </a:ln>
        </p:spPr>
      </p:pic>
      <p:sp>
        <p:nvSpPr>
          <p:cNvPr id="143" name="Google Shape;143;p23"/>
          <p:cNvSpPr txBox="1"/>
          <p:nvPr/>
        </p:nvSpPr>
        <p:spPr>
          <a:xfrm>
            <a:off x="664725" y="3389050"/>
            <a:ext cx="7774500" cy="1490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Uses three 1D convolutional layers</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Layers are activated by ReLU ( provide a non-linearity to the layers)</a:t>
            </a:r>
            <a:endParaRPr sz="1600">
              <a:solidFill>
                <a:schemeClr val="lt1"/>
              </a:solidFill>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Maximum pooling layers down-samples the length of the sequence</a:t>
            </a:r>
            <a:endParaRPr sz="1600">
              <a:solidFill>
                <a:schemeClr val="lt1"/>
              </a:solidFill>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A dropout layer is added to </a:t>
            </a:r>
            <a:r>
              <a:rPr lang="en" sz="1600">
                <a:solidFill>
                  <a:schemeClr val="lt1"/>
                </a:solidFill>
                <a:latin typeface="Roboto"/>
                <a:ea typeface="Roboto"/>
                <a:cs typeface="Roboto"/>
                <a:sym typeface="Roboto"/>
              </a:rPr>
              <a:t>prevent</a:t>
            </a:r>
            <a:r>
              <a:rPr lang="en" sz="1600">
                <a:solidFill>
                  <a:schemeClr val="lt1"/>
                </a:solidFill>
                <a:latin typeface="Roboto"/>
                <a:ea typeface="Roboto"/>
                <a:cs typeface="Roboto"/>
                <a:sym typeface="Roboto"/>
              </a:rPr>
              <a:t> overfitting</a:t>
            </a:r>
            <a:endParaRPr sz="1600">
              <a:solidFill>
                <a:schemeClr val="lt1"/>
              </a:solidFill>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Last dense layer activated by Softmax activation function</a:t>
            </a:r>
            <a:endParaRPr sz="1600">
              <a:solidFill>
                <a:schemeClr val="lt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nvSpPr>
        <p:spPr>
          <a:xfrm>
            <a:off x="686525" y="828200"/>
            <a:ext cx="322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49" name="Google Shape;149;p24"/>
          <p:cNvSpPr txBox="1"/>
          <p:nvPr/>
        </p:nvSpPr>
        <p:spPr>
          <a:xfrm>
            <a:off x="425000" y="294225"/>
            <a:ext cx="6483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lt1"/>
                </a:solidFill>
                <a:latin typeface="Roboto"/>
                <a:ea typeface="Roboto"/>
                <a:cs typeface="Roboto"/>
                <a:sym typeface="Roboto"/>
              </a:rPr>
              <a:t>2. CLDNN:</a:t>
            </a:r>
            <a:endParaRPr b="1" sz="2100">
              <a:solidFill>
                <a:schemeClr val="lt1"/>
              </a:solidFill>
              <a:latin typeface="Roboto"/>
              <a:ea typeface="Roboto"/>
              <a:cs typeface="Roboto"/>
              <a:sym typeface="Roboto"/>
            </a:endParaRPr>
          </a:p>
        </p:txBody>
      </p:sp>
      <p:pic>
        <p:nvPicPr>
          <p:cNvPr id="150" name="Google Shape;150;p24"/>
          <p:cNvPicPr preferRelativeResize="0"/>
          <p:nvPr/>
        </p:nvPicPr>
        <p:blipFill>
          <a:blip r:embed="rId3">
            <a:alphaModFix/>
          </a:blip>
          <a:stretch>
            <a:fillRect/>
          </a:stretch>
        </p:blipFill>
        <p:spPr>
          <a:xfrm>
            <a:off x="1678175" y="955800"/>
            <a:ext cx="4980050" cy="1550575"/>
          </a:xfrm>
          <a:prstGeom prst="rect">
            <a:avLst/>
          </a:prstGeom>
          <a:noFill/>
          <a:ln>
            <a:noFill/>
          </a:ln>
        </p:spPr>
      </p:pic>
      <p:sp>
        <p:nvSpPr>
          <p:cNvPr id="151" name="Google Shape;151;p24"/>
          <p:cNvSpPr txBox="1"/>
          <p:nvPr/>
        </p:nvSpPr>
        <p:spPr>
          <a:xfrm>
            <a:off x="741025" y="2898675"/>
            <a:ext cx="6701700" cy="2432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Architecture consist of convolutional layers and maximum pooling layer followed by 2 LSTM layers.</a:t>
            </a:r>
            <a:endParaRPr sz="1600">
              <a:solidFill>
                <a:schemeClr val="lt1"/>
              </a:solidFill>
              <a:latin typeface="Roboto"/>
              <a:ea typeface="Roboto"/>
              <a:cs typeface="Roboto"/>
              <a:sym typeface="Roboto"/>
            </a:endParaRPr>
          </a:p>
          <a:p>
            <a:pPr indent="0" lvl="0" marL="0" rtl="0" algn="l">
              <a:spcBef>
                <a:spcPts val="0"/>
              </a:spcBef>
              <a:spcAft>
                <a:spcPts val="0"/>
              </a:spcAft>
              <a:buNone/>
            </a:pPr>
            <a:r>
              <a:rPr lang="en" sz="1600">
                <a:solidFill>
                  <a:schemeClr val="lt1"/>
                </a:solidFill>
                <a:latin typeface="Roboto"/>
                <a:ea typeface="Roboto"/>
                <a:cs typeface="Roboto"/>
                <a:sym typeface="Roboto"/>
              </a:rPr>
              <a:t>	</a:t>
            </a:r>
            <a:endParaRPr sz="1600">
              <a:solidFill>
                <a:schemeClr val="lt1"/>
              </a:solidFill>
              <a:latin typeface="Roboto"/>
              <a:ea typeface="Roboto"/>
              <a:cs typeface="Roboto"/>
              <a:sym typeface="Roboto"/>
            </a:endParaRPr>
          </a:p>
          <a:p>
            <a:pPr indent="0" lvl="0" marL="0" rtl="0" algn="l">
              <a:spcBef>
                <a:spcPts val="0"/>
              </a:spcBef>
              <a:spcAft>
                <a:spcPts val="0"/>
              </a:spcAft>
              <a:buNone/>
            </a:pPr>
            <a:r>
              <a:rPr b="1" lang="en" sz="1800">
                <a:solidFill>
                  <a:schemeClr val="lt1"/>
                </a:solidFill>
                <a:latin typeface="Roboto"/>
                <a:ea typeface="Roboto"/>
                <a:cs typeface="Roboto"/>
                <a:sym typeface="Roboto"/>
              </a:rPr>
              <a:t>LSTM Layer:</a:t>
            </a:r>
            <a:endParaRPr b="1" sz="18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Long Short Term Memory networks are special kind of RNN </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They are capable of learning long-term dependencies </a:t>
            </a:r>
            <a:endParaRPr sz="1600">
              <a:solidFill>
                <a:schemeClr val="lt1"/>
              </a:solidFill>
              <a:latin typeface="Roboto"/>
              <a:ea typeface="Roboto"/>
              <a:cs typeface="Roboto"/>
              <a:sym typeface="Roboto"/>
            </a:endParaRPr>
          </a:p>
          <a:p>
            <a:pPr indent="0" lvl="0" marL="0" rtl="0" algn="l">
              <a:spcBef>
                <a:spcPts val="0"/>
              </a:spcBef>
              <a:spcAft>
                <a:spcPts val="0"/>
              </a:spcAft>
              <a:buNone/>
            </a:pPr>
            <a:r>
              <a:t/>
            </a:r>
            <a:endParaRPr sz="1600">
              <a:solidFill>
                <a:schemeClr val="lt1"/>
              </a:solidFill>
              <a:latin typeface="Roboto"/>
              <a:ea typeface="Roboto"/>
              <a:cs typeface="Roboto"/>
              <a:sym typeface="Roboto"/>
            </a:endParaRPr>
          </a:p>
          <a:p>
            <a:pPr indent="0" lvl="0" marL="457200" rtl="0" algn="l">
              <a:spcBef>
                <a:spcPts val="0"/>
              </a:spcBef>
              <a:spcAft>
                <a:spcPts val="0"/>
              </a:spcAft>
              <a:buNone/>
            </a:pPr>
            <a:r>
              <a:t/>
            </a:r>
            <a:endParaRPr sz="1600">
              <a:solidFill>
                <a:schemeClr val="lt1"/>
              </a:solidFill>
              <a:latin typeface="Roboto"/>
              <a:ea typeface="Roboto"/>
              <a:cs typeface="Roboto"/>
              <a:sym typeface="Roboto"/>
            </a:endParaRPr>
          </a:p>
          <a:p>
            <a:pPr indent="0" lvl="0" marL="457200" rtl="0" algn="l">
              <a:spcBef>
                <a:spcPts val="0"/>
              </a:spcBef>
              <a:spcAft>
                <a:spcPts val="0"/>
              </a:spcAft>
              <a:buNone/>
            </a:pPr>
            <a:r>
              <a:t/>
            </a:r>
            <a:endParaRPr sz="1600">
              <a:solidFill>
                <a:schemeClr val="l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nvSpPr>
        <p:spPr>
          <a:xfrm>
            <a:off x="774250" y="1106200"/>
            <a:ext cx="6799800" cy="2955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Also 2 dropout layers are added along with LSTM layers.</a:t>
            </a:r>
            <a:endParaRPr sz="1800">
              <a:solidFill>
                <a:schemeClr val="lt1"/>
              </a:solidFill>
              <a:latin typeface="Roboto"/>
              <a:ea typeface="Roboto"/>
              <a:cs typeface="Roboto"/>
              <a:sym typeface="Roboto"/>
            </a:endParaRPr>
          </a:p>
          <a:p>
            <a:pPr indent="0" lvl="0" marL="914400" rtl="0" algn="l">
              <a:spcBef>
                <a:spcPts val="0"/>
              </a:spcBef>
              <a:spcAft>
                <a:spcPts val="0"/>
              </a:spcAft>
              <a:buNone/>
            </a:pPr>
            <a:r>
              <a:t/>
            </a:r>
            <a:endParaRPr sz="1800">
              <a:solidFill>
                <a:schemeClr val="lt1"/>
              </a:solidFill>
              <a:latin typeface="Roboto"/>
              <a:ea typeface="Roboto"/>
              <a:cs typeface="Roboto"/>
              <a:sym typeface="Roboto"/>
            </a:endParaRPr>
          </a:p>
          <a:p>
            <a:pPr indent="0" lvl="0" marL="914400" rtl="0" algn="l">
              <a:spcBef>
                <a:spcPts val="0"/>
              </a:spcBef>
              <a:spcAft>
                <a:spcPts val="0"/>
              </a:spcAft>
              <a:buNone/>
            </a:pPr>
            <a:r>
              <a:t/>
            </a:r>
            <a:endParaRPr sz="1800">
              <a:solidFill>
                <a:schemeClr val="lt1"/>
              </a:solidFill>
              <a:latin typeface="Roboto"/>
              <a:ea typeface="Roboto"/>
              <a:cs typeface="Roboto"/>
              <a:sym typeface="Roboto"/>
            </a:endParaRPr>
          </a:p>
          <a:p>
            <a:pPr indent="0" lvl="0" marL="914400" rtl="0" algn="l">
              <a:spcBef>
                <a:spcPts val="0"/>
              </a:spcBef>
              <a:spcAft>
                <a:spcPts val="0"/>
              </a:spcAft>
              <a:buNone/>
            </a:pPr>
            <a:r>
              <a:t/>
            </a:r>
            <a:endParaRPr sz="18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The final layer is again a dense layer activated with a Softmax function</a:t>
            </a:r>
            <a:endParaRPr sz="1800">
              <a:solidFill>
                <a:schemeClr val="lt1"/>
              </a:solidFill>
              <a:latin typeface="Roboto"/>
              <a:ea typeface="Roboto"/>
              <a:cs typeface="Roboto"/>
              <a:sym typeface="Roboto"/>
            </a:endParaRPr>
          </a:p>
          <a:p>
            <a:pPr indent="0" lvl="0" marL="457200" rtl="0" algn="l">
              <a:spcBef>
                <a:spcPts val="0"/>
              </a:spcBef>
              <a:spcAft>
                <a:spcPts val="0"/>
              </a:spcAft>
              <a:buNone/>
            </a:pPr>
            <a:r>
              <a:t/>
            </a:r>
            <a:endParaRPr sz="1800">
              <a:solidFill>
                <a:schemeClr val="lt1"/>
              </a:solidFill>
              <a:latin typeface="Roboto"/>
              <a:ea typeface="Roboto"/>
              <a:cs typeface="Roboto"/>
              <a:sym typeface="Roboto"/>
            </a:endParaRPr>
          </a:p>
          <a:p>
            <a:pPr indent="0" lvl="0" marL="457200" rtl="0" algn="l">
              <a:spcBef>
                <a:spcPts val="0"/>
              </a:spcBef>
              <a:spcAft>
                <a:spcPts val="0"/>
              </a:spcAft>
              <a:buNone/>
            </a:pPr>
            <a:r>
              <a:t/>
            </a:r>
            <a:endParaRPr sz="1800">
              <a:solidFill>
                <a:schemeClr val="lt1"/>
              </a:solidFill>
              <a:latin typeface="Roboto"/>
              <a:ea typeface="Roboto"/>
              <a:cs typeface="Roboto"/>
              <a:sym typeface="Roboto"/>
            </a:endParaRPr>
          </a:p>
          <a:p>
            <a:pPr indent="0" lvl="0" marL="457200" rtl="0" algn="l">
              <a:spcBef>
                <a:spcPts val="0"/>
              </a:spcBef>
              <a:spcAft>
                <a:spcPts val="0"/>
              </a:spcAft>
              <a:buNone/>
            </a:pPr>
            <a:r>
              <a:t/>
            </a:r>
            <a:endParaRPr sz="18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This architecture resulted in 105,546 parameters</a:t>
            </a:r>
            <a:endParaRPr sz="1800">
              <a:solidFill>
                <a:schemeClr val="lt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ctrTitle"/>
          </p:nvPr>
        </p:nvSpPr>
        <p:spPr>
          <a:xfrm>
            <a:off x="346900" y="261000"/>
            <a:ext cx="8222100" cy="9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Merriweather"/>
                <a:ea typeface="Merriweather"/>
                <a:cs typeface="Merriweather"/>
                <a:sym typeface="Merriweather"/>
              </a:rPr>
              <a:t>Experiments and Results</a:t>
            </a:r>
            <a:endParaRPr>
              <a:latin typeface="Merriweather"/>
              <a:ea typeface="Merriweather"/>
              <a:cs typeface="Merriweather"/>
              <a:sym typeface="Merriweather"/>
            </a:endParaRPr>
          </a:p>
        </p:txBody>
      </p:sp>
      <p:pic>
        <p:nvPicPr>
          <p:cNvPr id="162" name="Google Shape;162;p26"/>
          <p:cNvPicPr preferRelativeResize="0"/>
          <p:nvPr/>
        </p:nvPicPr>
        <p:blipFill>
          <a:blip r:embed="rId3">
            <a:alphaModFix/>
          </a:blip>
          <a:stretch>
            <a:fillRect/>
          </a:stretch>
        </p:blipFill>
        <p:spPr>
          <a:xfrm>
            <a:off x="250650" y="1619975"/>
            <a:ext cx="3990275" cy="2793200"/>
          </a:xfrm>
          <a:prstGeom prst="rect">
            <a:avLst/>
          </a:prstGeom>
          <a:noFill/>
          <a:ln>
            <a:noFill/>
          </a:ln>
        </p:spPr>
      </p:pic>
      <p:pic>
        <p:nvPicPr>
          <p:cNvPr id="163" name="Google Shape;163;p26"/>
          <p:cNvPicPr preferRelativeResize="0"/>
          <p:nvPr/>
        </p:nvPicPr>
        <p:blipFill>
          <a:blip r:embed="rId4">
            <a:alphaModFix/>
          </a:blip>
          <a:stretch>
            <a:fillRect/>
          </a:stretch>
        </p:blipFill>
        <p:spPr>
          <a:xfrm>
            <a:off x="4572000" y="1619975"/>
            <a:ext cx="3990275" cy="2793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ctrTitle"/>
          </p:nvPr>
        </p:nvSpPr>
        <p:spPr>
          <a:xfrm>
            <a:off x="387463" y="143750"/>
            <a:ext cx="8222100" cy="9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350">
                <a:latin typeface="Merriweather"/>
                <a:ea typeface="Merriweather"/>
                <a:cs typeface="Merriweather"/>
                <a:sym typeface="Merriweather"/>
              </a:rPr>
              <a:t>C</a:t>
            </a:r>
            <a:r>
              <a:rPr lang="en" sz="3350">
                <a:latin typeface="Merriweather"/>
                <a:ea typeface="Merriweather"/>
                <a:cs typeface="Merriweather"/>
                <a:sym typeface="Merriweather"/>
              </a:rPr>
              <a:t>onfusion Matrices (CNN)</a:t>
            </a:r>
            <a:endParaRPr sz="3350">
              <a:latin typeface="Merriweather"/>
              <a:ea typeface="Merriweather"/>
              <a:cs typeface="Merriweather"/>
              <a:sym typeface="Merriweather"/>
            </a:endParaRPr>
          </a:p>
        </p:txBody>
      </p:sp>
      <p:pic>
        <p:nvPicPr>
          <p:cNvPr id="169" name="Google Shape;169;p27"/>
          <p:cNvPicPr preferRelativeResize="0"/>
          <p:nvPr/>
        </p:nvPicPr>
        <p:blipFill>
          <a:blip r:embed="rId3">
            <a:alphaModFix/>
          </a:blip>
          <a:stretch>
            <a:fillRect/>
          </a:stretch>
        </p:blipFill>
        <p:spPr>
          <a:xfrm>
            <a:off x="152400" y="1514550"/>
            <a:ext cx="2905125" cy="3105150"/>
          </a:xfrm>
          <a:prstGeom prst="rect">
            <a:avLst/>
          </a:prstGeom>
          <a:noFill/>
          <a:ln>
            <a:noFill/>
          </a:ln>
        </p:spPr>
      </p:pic>
      <p:pic>
        <p:nvPicPr>
          <p:cNvPr id="170" name="Google Shape;170;p27"/>
          <p:cNvPicPr preferRelativeResize="0"/>
          <p:nvPr/>
        </p:nvPicPr>
        <p:blipFill>
          <a:blip r:embed="rId4">
            <a:alphaModFix/>
          </a:blip>
          <a:stretch>
            <a:fillRect/>
          </a:stretch>
        </p:blipFill>
        <p:spPr>
          <a:xfrm>
            <a:off x="3057525" y="1514563"/>
            <a:ext cx="2881968" cy="3105150"/>
          </a:xfrm>
          <a:prstGeom prst="rect">
            <a:avLst/>
          </a:prstGeom>
          <a:noFill/>
          <a:ln>
            <a:noFill/>
          </a:ln>
        </p:spPr>
      </p:pic>
      <p:pic>
        <p:nvPicPr>
          <p:cNvPr id="171" name="Google Shape;171;p27"/>
          <p:cNvPicPr preferRelativeResize="0"/>
          <p:nvPr/>
        </p:nvPicPr>
        <p:blipFill>
          <a:blip r:embed="rId5">
            <a:alphaModFix/>
          </a:blip>
          <a:stretch>
            <a:fillRect/>
          </a:stretch>
        </p:blipFill>
        <p:spPr>
          <a:xfrm>
            <a:off x="5939500" y="1513138"/>
            <a:ext cx="2905125" cy="310801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ctrTitle"/>
          </p:nvPr>
        </p:nvSpPr>
        <p:spPr>
          <a:xfrm>
            <a:off x="380588" y="121300"/>
            <a:ext cx="8222100" cy="9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350">
                <a:latin typeface="Merriweather"/>
                <a:ea typeface="Merriweather"/>
                <a:cs typeface="Merriweather"/>
                <a:sym typeface="Merriweather"/>
              </a:rPr>
              <a:t>Confusion</a:t>
            </a:r>
            <a:r>
              <a:rPr lang="en" sz="3350">
                <a:latin typeface="Merriweather"/>
                <a:ea typeface="Merriweather"/>
                <a:cs typeface="Merriweather"/>
                <a:sym typeface="Merriweather"/>
              </a:rPr>
              <a:t> Matrices (CLDNN)</a:t>
            </a:r>
            <a:endParaRPr sz="3350">
              <a:latin typeface="Merriweather"/>
              <a:ea typeface="Merriweather"/>
              <a:cs typeface="Merriweather"/>
              <a:sym typeface="Merriweather"/>
            </a:endParaRPr>
          </a:p>
        </p:txBody>
      </p:sp>
      <p:pic>
        <p:nvPicPr>
          <p:cNvPr id="177" name="Google Shape;177;p28"/>
          <p:cNvPicPr preferRelativeResize="0"/>
          <p:nvPr/>
        </p:nvPicPr>
        <p:blipFill>
          <a:blip r:embed="rId3">
            <a:alphaModFix/>
          </a:blip>
          <a:stretch>
            <a:fillRect/>
          </a:stretch>
        </p:blipFill>
        <p:spPr>
          <a:xfrm>
            <a:off x="152400" y="1543125"/>
            <a:ext cx="2895600" cy="3095625"/>
          </a:xfrm>
          <a:prstGeom prst="rect">
            <a:avLst/>
          </a:prstGeom>
          <a:noFill/>
          <a:ln>
            <a:noFill/>
          </a:ln>
        </p:spPr>
      </p:pic>
      <p:pic>
        <p:nvPicPr>
          <p:cNvPr id="178" name="Google Shape;178;p28"/>
          <p:cNvPicPr preferRelativeResize="0"/>
          <p:nvPr/>
        </p:nvPicPr>
        <p:blipFill>
          <a:blip r:embed="rId4">
            <a:alphaModFix/>
          </a:blip>
          <a:stretch>
            <a:fillRect/>
          </a:stretch>
        </p:blipFill>
        <p:spPr>
          <a:xfrm>
            <a:off x="3048000" y="1544325"/>
            <a:ext cx="2887266" cy="3095625"/>
          </a:xfrm>
          <a:prstGeom prst="rect">
            <a:avLst/>
          </a:prstGeom>
          <a:noFill/>
          <a:ln>
            <a:noFill/>
          </a:ln>
        </p:spPr>
      </p:pic>
      <p:pic>
        <p:nvPicPr>
          <p:cNvPr id="179" name="Google Shape;179;p28"/>
          <p:cNvPicPr preferRelativeResize="0"/>
          <p:nvPr/>
        </p:nvPicPr>
        <p:blipFill>
          <a:blip r:embed="rId5">
            <a:alphaModFix/>
          </a:blip>
          <a:stretch>
            <a:fillRect/>
          </a:stretch>
        </p:blipFill>
        <p:spPr>
          <a:xfrm>
            <a:off x="5935275" y="1543125"/>
            <a:ext cx="2887275" cy="30980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ctrTitle"/>
          </p:nvPr>
        </p:nvSpPr>
        <p:spPr>
          <a:xfrm>
            <a:off x="336050" y="369950"/>
            <a:ext cx="8222100" cy="9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200">
                <a:latin typeface="Merriweather"/>
                <a:ea typeface="Merriweather"/>
                <a:cs typeface="Merriweather"/>
                <a:sym typeface="Merriweather"/>
              </a:rPr>
              <a:t>Applications</a:t>
            </a:r>
            <a:endParaRPr sz="4200">
              <a:latin typeface="Merriweather"/>
              <a:ea typeface="Merriweather"/>
              <a:cs typeface="Merriweather"/>
              <a:sym typeface="Merriweather"/>
            </a:endParaRPr>
          </a:p>
        </p:txBody>
      </p:sp>
      <p:sp>
        <p:nvSpPr>
          <p:cNvPr id="185" name="Google Shape;185;p29"/>
          <p:cNvSpPr txBox="1"/>
          <p:nvPr>
            <p:ph idx="1" type="subTitle"/>
          </p:nvPr>
        </p:nvSpPr>
        <p:spPr>
          <a:xfrm>
            <a:off x="336050" y="1677571"/>
            <a:ext cx="8222100" cy="2779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AMC plays an important role in may civil and military applications such as cognitive radio and adaptive communication.</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a:t>AMC has several applications in the upcoming 5g technology.</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a:t>Essential in many areas such as spectrum management and </a:t>
            </a:r>
            <a:r>
              <a:rPr lang="en"/>
              <a:t>interference</a:t>
            </a:r>
            <a:r>
              <a:rPr lang="en"/>
              <a:t> identification.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ctrTitle"/>
          </p:nvPr>
        </p:nvSpPr>
        <p:spPr>
          <a:xfrm>
            <a:off x="390525" y="369950"/>
            <a:ext cx="8222100" cy="9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200">
                <a:latin typeface="Merriweather"/>
                <a:ea typeface="Merriweather"/>
                <a:cs typeface="Merriweather"/>
                <a:sym typeface="Merriweather"/>
              </a:rPr>
              <a:t>Conclusion </a:t>
            </a:r>
            <a:endParaRPr sz="4200">
              <a:latin typeface="Merriweather"/>
              <a:ea typeface="Merriweather"/>
              <a:cs typeface="Merriweather"/>
              <a:sym typeface="Merriweather"/>
            </a:endParaRPr>
          </a:p>
        </p:txBody>
      </p:sp>
      <p:sp>
        <p:nvSpPr>
          <p:cNvPr id="191" name="Google Shape;191;p30"/>
          <p:cNvSpPr txBox="1"/>
          <p:nvPr>
            <p:ph idx="1" type="subTitle"/>
          </p:nvPr>
        </p:nvSpPr>
        <p:spPr>
          <a:xfrm>
            <a:off x="390525" y="1666670"/>
            <a:ext cx="8222100" cy="2877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Deep Learning is a potential approach to Automatic Modulation Classification. It has a bunch of advantages over the classical methods used for modulation recognition.</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Our model uses a very small number of parameters and still </a:t>
            </a:r>
            <a:r>
              <a:rPr lang="en"/>
              <a:t>achieves classification accuracies as high as 92%. Hence, we deploy such light weight models in any embedded systems for detecting the type of modulation schemes used in various received signals, before demodulation.</a:t>
            </a:r>
            <a:r>
              <a:rPr lang="en"/>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ctrTitle"/>
          </p:nvPr>
        </p:nvSpPr>
        <p:spPr>
          <a:xfrm>
            <a:off x="351975" y="481950"/>
            <a:ext cx="8222100" cy="5835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3350">
                <a:latin typeface="Merriweather"/>
                <a:ea typeface="Merriweather"/>
                <a:cs typeface="Merriweather"/>
                <a:sym typeface="Merriweather"/>
              </a:rPr>
              <a:t>References</a:t>
            </a:r>
            <a:endParaRPr sz="6000">
              <a:latin typeface="Merriweather"/>
              <a:ea typeface="Merriweather"/>
              <a:cs typeface="Merriweather"/>
              <a:sym typeface="Merriweather"/>
            </a:endParaRPr>
          </a:p>
        </p:txBody>
      </p:sp>
      <p:sp>
        <p:nvSpPr>
          <p:cNvPr id="197" name="Google Shape;197;p31"/>
          <p:cNvSpPr txBox="1"/>
          <p:nvPr/>
        </p:nvSpPr>
        <p:spPr>
          <a:xfrm>
            <a:off x="806400" y="1242275"/>
            <a:ext cx="7767600" cy="33294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lt1"/>
              </a:buClr>
              <a:buSzPts val="1800"/>
              <a:buFont typeface="Roboto"/>
              <a:buChar char="●"/>
            </a:pPr>
            <a:r>
              <a:rPr lang="en" sz="1800" u="sng">
                <a:solidFill>
                  <a:schemeClr val="lt1"/>
                </a:solidFill>
                <a:latin typeface="Roboto"/>
                <a:ea typeface="Roboto"/>
                <a:cs typeface="Roboto"/>
                <a:sym typeface="Roboto"/>
                <a:hlinkClick r:id="rId3">
                  <a:extLst>
                    <a:ext uri="{A12FA001-AC4F-418D-AE19-62706E023703}">
                      <ahyp:hlinkClr val="tx"/>
                    </a:ext>
                  </a:extLst>
                </a:hlinkClick>
              </a:rPr>
              <a:t>Automatic Modulation Classification Based on Deep Learning for Software-Defined Radio</a:t>
            </a:r>
            <a:endParaRPr sz="1800">
              <a:solidFill>
                <a:schemeClr val="lt1"/>
              </a:solidFill>
              <a:latin typeface="Roboto"/>
              <a:ea typeface="Roboto"/>
              <a:cs typeface="Roboto"/>
              <a:sym typeface="Roboto"/>
            </a:endParaRPr>
          </a:p>
          <a:p>
            <a:pPr indent="-342900" lvl="0" marL="457200" rtl="0" algn="l">
              <a:lnSpc>
                <a:spcPct val="115000"/>
              </a:lnSpc>
              <a:spcBef>
                <a:spcPts val="0"/>
              </a:spcBef>
              <a:spcAft>
                <a:spcPts val="0"/>
              </a:spcAft>
              <a:buClr>
                <a:schemeClr val="lt1"/>
              </a:buClr>
              <a:buSzPts val="1800"/>
              <a:buFont typeface="Roboto"/>
              <a:buChar char="●"/>
            </a:pPr>
            <a:r>
              <a:rPr lang="en" sz="1800" u="sng">
                <a:solidFill>
                  <a:schemeClr val="lt1"/>
                </a:solidFill>
                <a:latin typeface="Roboto"/>
                <a:ea typeface="Roboto"/>
                <a:cs typeface="Roboto"/>
                <a:sym typeface="Roboto"/>
                <a:hlinkClick r:id="rId4">
                  <a:extLst>
                    <a:ext uri="{A12FA001-AC4F-418D-AE19-62706E023703}">
                      <ahyp:hlinkClr val="tx"/>
                    </a:ext>
                  </a:extLst>
                </a:hlinkClick>
              </a:rPr>
              <a:t>Machine Learning remakes radio</a:t>
            </a:r>
            <a:endParaRPr sz="1800">
              <a:solidFill>
                <a:schemeClr val="lt1"/>
              </a:solidFill>
              <a:latin typeface="Roboto"/>
              <a:ea typeface="Roboto"/>
              <a:cs typeface="Roboto"/>
              <a:sym typeface="Roboto"/>
            </a:endParaRPr>
          </a:p>
          <a:p>
            <a:pPr indent="-342900" lvl="0" marL="457200" rtl="0" algn="l">
              <a:lnSpc>
                <a:spcPct val="115000"/>
              </a:lnSpc>
              <a:spcBef>
                <a:spcPts val="0"/>
              </a:spcBef>
              <a:spcAft>
                <a:spcPts val="0"/>
              </a:spcAft>
              <a:buClr>
                <a:schemeClr val="lt1"/>
              </a:buClr>
              <a:buSzPts val="1800"/>
              <a:buFont typeface="Roboto"/>
              <a:buChar char="●"/>
            </a:pPr>
            <a:r>
              <a:rPr lang="en" sz="1800" u="sng">
                <a:solidFill>
                  <a:schemeClr val="lt1"/>
                </a:solidFill>
                <a:latin typeface="Roboto"/>
                <a:ea typeface="Roboto"/>
                <a:cs typeface="Roboto"/>
                <a:sym typeface="Roboto"/>
                <a:hlinkClick r:id="rId5">
                  <a:extLst>
                    <a:ext uri="{A12FA001-AC4F-418D-AE19-62706E023703}">
                      <ahyp:hlinkClr val="tx"/>
                    </a:ext>
                  </a:extLst>
                </a:hlinkClick>
              </a:rPr>
              <a:t>A Comparative Study between CNN, LSTM, and CLDNN Models in The Context of Radio Modulation Classification</a:t>
            </a:r>
            <a:endParaRPr sz="1800">
              <a:solidFill>
                <a:schemeClr val="lt1"/>
              </a:solidFill>
              <a:latin typeface="Roboto"/>
              <a:ea typeface="Roboto"/>
              <a:cs typeface="Roboto"/>
              <a:sym typeface="Roboto"/>
            </a:endParaRPr>
          </a:p>
          <a:p>
            <a:pPr indent="-342900" lvl="0" marL="457200" rtl="0" algn="l">
              <a:lnSpc>
                <a:spcPct val="115000"/>
              </a:lnSpc>
              <a:spcBef>
                <a:spcPts val="0"/>
              </a:spcBef>
              <a:spcAft>
                <a:spcPts val="0"/>
              </a:spcAft>
              <a:buClr>
                <a:schemeClr val="lt1"/>
              </a:buClr>
              <a:buSzPts val="1800"/>
              <a:buFont typeface="Roboto"/>
              <a:buChar char="●"/>
            </a:pPr>
            <a:r>
              <a:rPr lang="en" sz="1800" u="sng">
                <a:solidFill>
                  <a:schemeClr val="lt1"/>
                </a:solidFill>
                <a:latin typeface="Roboto"/>
                <a:ea typeface="Roboto"/>
                <a:cs typeface="Roboto"/>
                <a:sym typeface="Roboto"/>
                <a:hlinkClick r:id="rId6">
                  <a:extLst>
                    <a:ext uri="{A12FA001-AC4F-418D-AE19-62706E023703}">
                      <ahyp:hlinkClr val="tx"/>
                    </a:ext>
                  </a:extLst>
                </a:hlinkClick>
              </a:rPr>
              <a:t>A Survey of Automatic Modulation Classification Techniques: Classical Approaches and New Trends Communications</a:t>
            </a:r>
            <a:endParaRPr sz="1800">
              <a:solidFill>
                <a:schemeClr val="lt1"/>
              </a:solidFill>
              <a:latin typeface="Roboto"/>
              <a:ea typeface="Roboto"/>
              <a:cs typeface="Roboto"/>
              <a:sym typeface="Roboto"/>
            </a:endParaRPr>
          </a:p>
          <a:p>
            <a:pPr indent="-342900" lvl="0" marL="457200" rtl="0" algn="l">
              <a:lnSpc>
                <a:spcPct val="115000"/>
              </a:lnSpc>
              <a:spcBef>
                <a:spcPts val="0"/>
              </a:spcBef>
              <a:spcAft>
                <a:spcPts val="0"/>
              </a:spcAft>
              <a:buClr>
                <a:schemeClr val="lt1"/>
              </a:buClr>
              <a:buSzPts val="1800"/>
              <a:buFont typeface="Roboto"/>
              <a:buChar char="●"/>
            </a:pPr>
            <a:r>
              <a:rPr lang="en" sz="1800" u="sng">
                <a:solidFill>
                  <a:schemeClr val="lt1"/>
                </a:solidFill>
                <a:latin typeface="Roboto"/>
                <a:ea typeface="Roboto"/>
                <a:cs typeface="Roboto"/>
                <a:sym typeface="Roboto"/>
                <a:hlinkClick r:id="rId7">
                  <a:extLst>
                    <a:ext uri="{A12FA001-AC4F-418D-AE19-62706E023703}">
                      <ahyp:hlinkClr val="tx"/>
                    </a:ext>
                  </a:extLst>
                </a:hlinkClick>
              </a:rPr>
              <a:t>Fast Deep Learning for Automatic Modulation Classification</a:t>
            </a:r>
            <a:endParaRPr sz="1800">
              <a:solidFill>
                <a:schemeClr val="lt1"/>
              </a:solidFill>
              <a:latin typeface="Roboto"/>
              <a:ea typeface="Roboto"/>
              <a:cs typeface="Roboto"/>
              <a:sym typeface="Roboto"/>
            </a:endParaRPr>
          </a:p>
          <a:p>
            <a:pPr indent="-342900" lvl="0" marL="457200" rtl="0" algn="l">
              <a:lnSpc>
                <a:spcPct val="115000"/>
              </a:lnSpc>
              <a:spcBef>
                <a:spcPts val="0"/>
              </a:spcBef>
              <a:spcAft>
                <a:spcPts val="0"/>
              </a:spcAft>
              <a:buClr>
                <a:schemeClr val="lt1"/>
              </a:buClr>
              <a:buSzPts val="1800"/>
              <a:buFont typeface="Roboto"/>
              <a:buChar char="●"/>
            </a:pPr>
            <a:r>
              <a:rPr lang="en" sz="1800" u="sng">
                <a:solidFill>
                  <a:schemeClr val="lt1"/>
                </a:solidFill>
                <a:latin typeface="Roboto"/>
                <a:ea typeface="Roboto"/>
                <a:cs typeface="Roboto"/>
                <a:sym typeface="Roboto"/>
                <a:hlinkClick r:id="rId8">
                  <a:extLst>
                    <a:ext uri="{A12FA001-AC4F-418D-AE19-62706E023703}">
                      <ahyp:hlinkClr val="tx"/>
                    </a:ext>
                  </a:extLst>
                </a:hlinkClick>
              </a:rPr>
              <a:t>Deep Neural Network Architectures for Modulation Classification</a:t>
            </a:r>
            <a:endParaRPr sz="1800">
              <a:solidFill>
                <a:schemeClr val="lt1"/>
              </a:solidFill>
              <a:latin typeface="Roboto"/>
              <a:ea typeface="Roboto"/>
              <a:cs typeface="Roboto"/>
              <a:sym typeface="Roboto"/>
            </a:endParaRPr>
          </a:p>
          <a:p>
            <a:pPr indent="-342900" lvl="0" marL="457200" rtl="0" algn="l">
              <a:lnSpc>
                <a:spcPct val="115000"/>
              </a:lnSpc>
              <a:spcBef>
                <a:spcPts val="0"/>
              </a:spcBef>
              <a:spcAft>
                <a:spcPts val="0"/>
              </a:spcAft>
              <a:buClr>
                <a:schemeClr val="lt1"/>
              </a:buClr>
              <a:buSzPts val="1800"/>
              <a:buFont typeface="Roboto"/>
              <a:buChar char="●"/>
            </a:pPr>
            <a:r>
              <a:rPr lang="en" sz="1800" u="sng">
                <a:solidFill>
                  <a:schemeClr val="lt1"/>
                </a:solidFill>
                <a:latin typeface="Roboto"/>
                <a:ea typeface="Roboto"/>
                <a:cs typeface="Roboto"/>
                <a:sym typeface="Roboto"/>
                <a:hlinkClick r:id="rId9">
                  <a:extLst>
                    <a:ext uri="{A12FA001-AC4F-418D-AE19-62706E023703}">
                      <ahyp:hlinkClr val="tx"/>
                    </a:ext>
                  </a:extLst>
                </a:hlinkClick>
              </a:rPr>
              <a:t>Radio Modulation Classification Using Deep Learning Architectures</a:t>
            </a:r>
            <a:endParaRPr sz="1800">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96250" y="479375"/>
            <a:ext cx="8222100" cy="7677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3350">
                <a:latin typeface="Merriweather"/>
                <a:ea typeface="Merriweather"/>
                <a:cs typeface="Merriweather"/>
                <a:sym typeface="Merriweather"/>
              </a:rPr>
              <a:t>OVERVIEW</a:t>
            </a:r>
            <a:endParaRPr sz="6000">
              <a:latin typeface="Merriweather"/>
              <a:ea typeface="Merriweather"/>
              <a:cs typeface="Merriweather"/>
              <a:sym typeface="Merriweather"/>
            </a:endParaRPr>
          </a:p>
        </p:txBody>
      </p:sp>
      <p:sp>
        <p:nvSpPr>
          <p:cNvPr id="75" name="Google Shape;75;p14"/>
          <p:cNvSpPr txBox="1"/>
          <p:nvPr>
            <p:ph idx="1" type="body"/>
          </p:nvPr>
        </p:nvSpPr>
        <p:spPr>
          <a:xfrm>
            <a:off x="1056675" y="1945850"/>
            <a:ext cx="3634200" cy="26409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chemeClr val="dk2"/>
              </a:buClr>
              <a:buSzPts val="2100"/>
              <a:buFont typeface="Merriweather"/>
              <a:buChar char="●"/>
            </a:pPr>
            <a:r>
              <a:rPr lang="en" sz="2100">
                <a:solidFill>
                  <a:schemeClr val="dk2"/>
                </a:solidFill>
                <a:latin typeface="Merriweather"/>
                <a:ea typeface="Merriweather"/>
                <a:cs typeface="Merriweather"/>
                <a:sym typeface="Merriweather"/>
              </a:rPr>
              <a:t>INTRODUCTION</a:t>
            </a:r>
            <a:endParaRPr sz="2100">
              <a:solidFill>
                <a:schemeClr val="dk2"/>
              </a:solidFill>
              <a:latin typeface="Merriweather"/>
              <a:ea typeface="Merriweather"/>
              <a:cs typeface="Merriweather"/>
              <a:sym typeface="Merriweather"/>
            </a:endParaRPr>
          </a:p>
          <a:p>
            <a:pPr indent="-361950" lvl="0" marL="457200" rtl="0" algn="l">
              <a:spcBef>
                <a:spcPts val="0"/>
              </a:spcBef>
              <a:spcAft>
                <a:spcPts val="0"/>
              </a:spcAft>
              <a:buClr>
                <a:schemeClr val="dk2"/>
              </a:buClr>
              <a:buSzPts val="2100"/>
              <a:buFont typeface="Merriweather"/>
              <a:buChar char="●"/>
            </a:pPr>
            <a:r>
              <a:rPr lang="en" sz="2100">
                <a:solidFill>
                  <a:schemeClr val="dk2"/>
                </a:solidFill>
                <a:latin typeface="Merriweather"/>
                <a:ea typeface="Merriweather"/>
                <a:cs typeface="Merriweather"/>
                <a:sym typeface="Merriweather"/>
              </a:rPr>
              <a:t>BACKGROUND</a:t>
            </a:r>
            <a:endParaRPr sz="2100">
              <a:solidFill>
                <a:schemeClr val="dk2"/>
              </a:solidFill>
              <a:latin typeface="Merriweather"/>
              <a:ea typeface="Merriweather"/>
              <a:cs typeface="Merriweather"/>
              <a:sym typeface="Merriweather"/>
            </a:endParaRPr>
          </a:p>
          <a:p>
            <a:pPr indent="-361950" lvl="0" marL="457200" rtl="0" algn="l">
              <a:spcBef>
                <a:spcPts val="0"/>
              </a:spcBef>
              <a:spcAft>
                <a:spcPts val="0"/>
              </a:spcAft>
              <a:buClr>
                <a:schemeClr val="dk2"/>
              </a:buClr>
              <a:buSzPts val="2100"/>
              <a:buFont typeface="Merriweather"/>
              <a:buChar char="●"/>
            </a:pPr>
            <a:r>
              <a:rPr lang="en" sz="2100">
                <a:solidFill>
                  <a:schemeClr val="dk2"/>
                </a:solidFill>
                <a:latin typeface="Merriweather"/>
                <a:ea typeface="Merriweather"/>
                <a:cs typeface="Merriweather"/>
                <a:sym typeface="Merriweather"/>
              </a:rPr>
              <a:t>WHY DEEP LEARNING?</a:t>
            </a:r>
            <a:endParaRPr sz="2100">
              <a:solidFill>
                <a:schemeClr val="dk2"/>
              </a:solidFill>
              <a:latin typeface="Merriweather"/>
              <a:ea typeface="Merriweather"/>
              <a:cs typeface="Merriweather"/>
              <a:sym typeface="Merriweather"/>
            </a:endParaRPr>
          </a:p>
          <a:p>
            <a:pPr indent="-361950" lvl="0" marL="457200" rtl="0" algn="l">
              <a:spcBef>
                <a:spcPts val="0"/>
              </a:spcBef>
              <a:spcAft>
                <a:spcPts val="0"/>
              </a:spcAft>
              <a:buClr>
                <a:schemeClr val="dk2"/>
              </a:buClr>
              <a:buSzPts val="2100"/>
              <a:buFont typeface="Merriweather"/>
              <a:buChar char="●"/>
            </a:pPr>
            <a:r>
              <a:rPr lang="en" sz="2100">
                <a:solidFill>
                  <a:schemeClr val="dk2"/>
                </a:solidFill>
                <a:latin typeface="Merriweather"/>
                <a:ea typeface="Merriweather"/>
                <a:cs typeface="Merriweather"/>
                <a:sym typeface="Merriweather"/>
              </a:rPr>
              <a:t>DATASET</a:t>
            </a:r>
            <a:endParaRPr sz="2100">
              <a:solidFill>
                <a:schemeClr val="dk2"/>
              </a:solidFill>
              <a:latin typeface="Merriweather"/>
              <a:ea typeface="Merriweather"/>
              <a:cs typeface="Merriweather"/>
              <a:sym typeface="Merriweather"/>
            </a:endParaRPr>
          </a:p>
          <a:p>
            <a:pPr indent="-361950" lvl="0" marL="457200" rtl="0" algn="l">
              <a:spcBef>
                <a:spcPts val="0"/>
              </a:spcBef>
              <a:spcAft>
                <a:spcPts val="0"/>
              </a:spcAft>
              <a:buClr>
                <a:schemeClr val="dk2"/>
              </a:buClr>
              <a:buSzPts val="2100"/>
              <a:buFont typeface="Merriweather"/>
              <a:buChar char="●"/>
            </a:pPr>
            <a:r>
              <a:rPr lang="en" sz="2100">
                <a:solidFill>
                  <a:schemeClr val="dk2"/>
                </a:solidFill>
                <a:latin typeface="Merriweather"/>
                <a:ea typeface="Merriweather"/>
                <a:cs typeface="Merriweather"/>
                <a:sym typeface="Merriweather"/>
              </a:rPr>
              <a:t>PROPOSED ARCHITECTURE</a:t>
            </a:r>
            <a:endParaRPr sz="2100">
              <a:solidFill>
                <a:schemeClr val="dk2"/>
              </a:solidFill>
              <a:latin typeface="Merriweather"/>
              <a:ea typeface="Merriweather"/>
              <a:cs typeface="Merriweather"/>
              <a:sym typeface="Merriweather"/>
            </a:endParaRPr>
          </a:p>
          <a:p>
            <a:pPr indent="0" lvl="0" marL="0" rtl="0" algn="l">
              <a:spcBef>
                <a:spcPts val="1200"/>
              </a:spcBef>
              <a:spcAft>
                <a:spcPts val="0"/>
              </a:spcAft>
              <a:buNone/>
            </a:pPr>
            <a:r>
              <a:t/>
            </a:r>
            <a:endParaRPr sz="2100">
              <a:solidFill>
                <a:schemeClr val="dk2"/>
              </a:solidFill>
              <a:latin typeface="Merriweather"/>
              <a:ea typeface="Merriweather"/>
              <a:cs typeface="Merriweather"/>
              <a:sym typeface="Merriweather"/>
            </a:endParaRPr>
          </a:p>
          <a:p>
            <a:pPr indent="0" lvl="0" marL="457200" rtl="0" algn="l">
              <a:spcBef>
                <a:spcPts val="1200"/>
              </a:spcBef>
              <a:spcAft>
                <a:spcPts val="0"/>
              </a:spcAft>
              <a:buNone/>
            </a:pPr>
            <a:r>
              <a:t/>
            </a:r>
            <a:endParaRPr sz="2100">
              <a:solidFill>
                <a:schemeClr val="dk2"/>
              </a:solidFill>
              <a:latin typeface="Merriweather"/>
              <a:ea typeface="Merriweather"/>
              <a:cs typeface="Merriweather"/>
              <a:sym typeface="Merriweather"/>
            </a:endParaRPr>
          </a:p>
          <a:p>
            <a:pPr indent="0" lvl="0" marL="457200" rtl="0" algn="l">
              <a:spcBef>
                <a:spcPts val="1200"/>
              </a:spcBef>
              <a:spcAft>
                <a:spcPts val="1200"/>
              </a:spcAft>
              <a:buNone/>
            </a:pPr>
            <a:r>
              <a:t/>
            </a:r>
            <a:endParaRPr sz="2100">
              <a:solidFill>
                <a:schemeClr val="dk2"/>
              </a:solidFill>
              <a:latin typeface="Merriweather"/>
              <a:ea typeface="Merriweather"/>
              <a:cs typeface="Merriweather"/>
              <a:sym typeface="Merriweather"/>
            </a:endParaRPr>
          </a:p>
        </p:txBody>
      </p:sp>
      <p:sp>
        <p:nvSpPr>
          <p:cNvPr id="76" name="Google Shape;76;p14"/>
          <p:cNvSpPr txBox="1"/>
          <p:nvPr>
            <p:ph idx="2" type="body"/>
          </p:nvPr>
        </p:nvSpPr>
        <p:spPr>
          <a:xfrm>
            <a:off x="4759125" y="1945850"/>
            <a:ext cx="3999900" cy="24570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dk2"/>
              </a:buClr>
              <a:buSzPts val="2100"/>
              <a:buFont typeface="Merriweather"/>
              <a:buChar char="●"/>
            </a:pPr>
            <a:r>
              <a:rPr lang="en" sz="2100">
                <a:solidFill>
                  <a:schemeClr val="dk2"/>
                </a:solidFill>
                <a:latin typeface="Merriweather"/>
                <a:ea typeface="Merriweather"/>
                <a:cs typeface="Merriweather"/>
                <a:sym typeface="Merriweather"/>
              </a:rPr>
              <a:t>RESULT </a:t>
            </a:r>
            <a:endParaRPr sz="2100">
              <a:solidFill>
                <a:schemeClr val="dk2"/>
              </a:solidFill>
              <a:latin typeface="Merriweather"/>
              <a:ea typeface="Merriweather"/>
              <a:cs typeface="Merriweather"/>
              <a:sym typeface="Merriweather"/>
            </a:endParaRPr>
          </a:p>
          <a:p>
            <a:pPr indent="-361950" lvl="0" marL="457200" rtl="0" algn="l">
              <a:spcBef>
                <a:spcPts val="0"/>
              </a:spcBef>
              <a:spcAft>
                <a:spcPts val="0"/>
              </a:spcAft>
              <a:buClr>
                <a:schemeClr val="dk2"/>
              </a:buClr>
              <a:buSzPts val="2100"/>
              <a:buFont typeface="Merriweather"/>
              <a:buChar char="●"/>
            </a:pPr>
            <a:r>
              <a:rPr lang="en" sz="2100">
                <a:solidFill>
                  <a:schemeClr val="dk2"/>
                </a:solidFill>
                <a:latin typeface="Merriweather"/>
                <a:ea typeface="Merriweather"/>
                <a:cs typeface="Merriweather"/>
                <a:sym typeface="Merriweather"/>
              </a:rPr>
              <a:t>APPLICATION</a:t>
            </a:r>
            <a:endParaRPr sz="2100">
              <a:solidFill>
                <a:schemeClr val="dk2"/>
              </a:solidFill>
              <a:latin typeface="Merriweather"/>
              <a:ea typeface="Merriweather"/>
              <a:cs typeface="Merriweather"/>
              <a:sym typeface="Merriweather"/>
            </a:endParaRPr>
          </a:p>
          <a:p>
            <a:pPr indent="-361950" lvl="0" marL="457200" rtl="0" algn="l">
              <a:spcBef>
                <a:spcPts val="0"/>
              </a:spcBef>
              <a:spcAft>
                <a:spcPts val="0"/>
              </a:spcAft>
              <a:buClr>
                <a:schemeClr val="dk2"/>
              </a:buClr>
              <a:buSzPts val="2100"/>
              <a:buFont typeface="Merriweather"/>
              <a:buChar char="●"/>
            </a:pPr>
            <a:r>
              <a:rPr lang="en" sz="2100">
                <a:solidFill>
                  <a:schemeClr val="dk2"/>
                </a:solidFill>
                <a:latin typeface="Merriweather"/>
                <a:ea typeface="Merriweather"/>
                <a:cs typeface="Merriweather"/>
                <a:sym typeface="Merriweather"/>
              </a:rPr>
              <a:t>CONCLUSION</a:t>
            </a:r>
            <a:endParaRPr sz="2100">
              <a:solidFill>
                <a:schemeClr val="dk2"/>
              </a:solidFill>
              <a:latin typeface="Merriweather"/>
              <a:ea typeface="Merriweather"/>
              <a:cs typeface="Merriweather"/>
              <a:sym typeface="Merriweather"/>
            </a:endParaRPr>
          </a:p>
          <a:p>
            <a:pPr indent="-361950" lvl="0" marL="457200" rtl="0" algn="l">
              <a:spcBef>
                <a:spcPts val="0"/>
              </a:spcBef>
              <a:spcAft>
                <a:spcPts val="0"/>
              </a:spcAft>
              <a:buClr>
                <a:schemeClr val="dk2"/>
              </a:buClr>
              <a:buSzPts val="2100"/>
              <a:buFont typeface="Merriweather"/>
              <a:buChar char="●"/>
            </a:pPr>
            <a:r>
              <a:rPr lang="en" sz="2100">
                <a:solidFill>
                  <a:schemeClr val="dk2"/>
                </a:solidFill>
                <a:latin typeface="Merriweather"/>
                <a:ea typeface="Merriweather"/>
                <a:cs typeface="Merriweather"/>
                <a:sym typeface="Merriweather"/>
              </a:rPr>
              <a:t>FUTURE WORK</a:t>
            </a:r>
            <a:endParaRPr sz="2100">
              <a:solidFill>
                <a:schemeClr val="dk2"/>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ctrTitle"/>
          </p:nvPr>
        </p:nvSpPr>
        <p:spPr>
          <a:xfrm>
            <a:off x="313350" y="125825"/>
            <a:ext cx="8222100" cy="642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3350">
                <a:latin typeface="Merriweather"/>
                <a:ea typeface="Merriweather"/>
                <a:cs typeface="Merriweather"/>
                <a:sym typeface="Merriweather"/>
              </a:rPr>
              <a:t>INTRODUCTION</a:t>
            </a:r>
            <a:endParaRPr sz="3350">
              <a:latin typeface="Merriweather"/>
              <a:ea typeface="Merriweather"/>
              <a:cs typeface="Merriweather"/>
              <a:sym typeface="Merriweather"/>
            </a:endParaRPr>
          </a:p>
        </p:txBody>
      </p:sp>
      <p:sp>
        <p:nvSpPr>
          <p:cNvPr id="82" name="Google Shape;82;p15"/>
          <p:cNvSpPr txBox="1"/>
          <p:nvPr/>
        </p:nvSpPr>
        <p:spPr>
          <a:xfrm>
            <a:off x="932250" y="768425"/>
            <a:ext cx="74529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C</a:t>
            </a:r>
            <a:r>
              <a:rPr lang="en" sz="1600">
                <a:solidFill>
                  <a:schemeClr val="lt1"/>
                </a:solidFill>
                <a:latin typeface="Roboto"/>
                <a:ea typeface="Roboto"/>
                <a:cs typeface="Roboto"/>
                <a:sym typeface="Roboto"/>
              </a:rPr>
              <a:t>ommunication system consists of three basic elements :- </a:t>
            </a:r>
            <a:endParaRPr sz="1600">
              <a:solidFill>
                <a:schemeClr val="lt1"/>
              </a:solidFill>
              <a:latin typeface="Roboto"/>
              <a:ea typeface="Roboto"/>
              <a:cs typeface="Roboto"/>
              <a:sym typeface="Roboto"/>
            </a:endParaRPr>
          </a:p>
          <a:p>
            <a:pPr indent="0" lvl="0" marL="457200" rtl="0" algn="l">
              <a:lnSpc>
                <a:spcPct val="115000"/>
              </a:lnSpc>
              <a:spcBef>
                <a:spcPts val="0"/>
              </a:spcBef>
              <a:spcAft>
                <a:spcPts val="0"/>
              </a:spcAft>
              <a:buNone/>
            </a:pPr>
            <a:r>
              <a:rPr lang="en" sz="1600">
                <a:solidFill>
                  <a:schemeClr val="lt1"/>
                </a:solidFill>
                <a:latin typeface="Roboto"/>
                <a:ea typeface="Roboto"/>
                <a:cs typeface="Roboto"/>
                <a:sym typeface="Roboto"/>
              </a:rPr>
              <a:t>     Transmitter                                 Channel                                 Receiver </a:t>
            </a:r>
            <a:endParaRPr sz="16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600">
              <a:solidFill>
                <a:schemeClr val="lt1"/>
              </a:solidFill>
              <a:latin typeface="Times New Roman"/>
              <a:ea typeface="Times New Roman"/>
              <a:cs typeface="Times New Roman"/>
              <a:sym typeface="Times New Roman"/>
            </a:endParaRPr>
          </a:p>
        </p:txBody>
      </p:sp>
      <p:pic>
        <p:nvPicPr>
          <p:cNvPr id="83" name="Google Shape;83;p15"/>
          <p:cNvPicPr preferRelativeResize="0"/>
          <p:nvPr/>
        </p:nvPicPr>
        <p:blipFill>
          <a:blip r:embed="rId3">
            <a:alphaModFix/>
          </a:blip>
          <a:stretch>
            <a:fillRect/>
          </a:stretch>
        </p:blipFill>
        <p:spPr>
          <a:xfrm>
            <a:off x="1927175" y="1545200"/>
            <a:ext cx="5895349" cy="1923425"/>
          </a:xfrm>
          <a:prstGeom prst="rect">
            <a:avLst/>
          </a:prstGeom>
          <a:noFill/>
          <a:ln>
            <a:noFill/>
          </a:ln>
        </p:spPr>
      </p:pic>
      <p:sp>
        <p:nvSpPr>
          <p:cNvPr id="84" name="Google Shape;84;p15"/>
          <p:cNvSpPr txBox="1"/>
          <p:nvPr/>
        </p:nvSpPr>
        <p:spPr>
          <a:xfrm>
            <a:off x="932250" y="3468625"/>
            <a:ext cx="7885200" cy="15330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When a source of information produces a signal containing a message, the transmitter will convert it to a suitable form matching the channel properties. The signal is then propagated over the channel to the receiver, which is located at a different place than the transmitter. </a:t>
            </a:r>
            <a:endParaRPr sz="1600">
              <a:solidFill>
                <a:schemeClr val="lt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idx="1" type="subTitle"/>
          </p:nvPr>
        </p:nvSpPr>
        <p:spPr>
          <a:xfrm>
            <a:off x="299100" y="263800"/>
            <a:ext cx="8583300" cy="4825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The receiver reconstructs the signal, so that an end-user gets a recognizable form of the original message.</a:t>
            </a:r>
            <a:endParaRPr sz="1600"/>
          </a:p>
          <a:p>
            <a:pPr indent="-330200" lvl="0" marL="457200" rtl="0" algn="l">
              <a:lnSpc>
                <a:spcPct val="115000"/>
              </a:lnSpc>
              <a:spcBef>
                <a:spcPts val="0"/>
              </a:spcBef>
              <a:spcAft>
                <a:spcPts val="0"/>
              </a:spcAft>
              <a:buSzPts val="1600"/>
              <a:buChar char="●"/>
            </a:pPr>
            <a:r>
              <a:rPr lang="en" sz="1600"/>
              <a:t>The numerous conditions affecting the channel such as:</a:t>
            </a:r>
            <a:endParaRPr sz="1600"/>
          </a:p>
          <a:p>
            <a:pPr indent="0" lvl="0" marL="457200" rtl="0" algn="l">
              <a:lnSpc>
                <a:spcPct val="115000"/>
              </a:lnSpc>
              <a:spcBef>
                <a:spcPts val="0"/>
              </a:spcBef>
              <a:spcAft>
                <a:spcPts val="0"/>
              </a:spcAft>
              <a:buNone/>
            </a:pPr>
            <a:r>
              <a:rPr lang="en" sz="1600"/>
              <a:t>   fading, Doppler shift, AWGN and many others are challenging for the classifier.</a:t>
            </a:r>
            <a:endParaRPr sz="1600"/>
          </a:p>
          <a:p>
            <a:pPr indent="-330200" lvl="0" marL="457200" rtl="0" algn="l">
              <a:lnSpc>
                <a:spcPct val="115000"/>
              </a:lnSpc>
              <a:spcBef>
                <a:spcPts val="0"/>
              </a:spcBef>
              <a:spcAft>
                <a:spcPts val="0"/>
              </a:spcAft>
              <a:buSzPts val="1600"/>
              <a:buChar char="●"/>
            </a:pPr>
            <a:r>
              <a:rPr lang="en" sz="1600"/>
              <a:t>Therefore the key to completing the transmission of the signal and recovering the captured message is a robust, versatile, computationally efficient, and accurate classifier. With deep learning approaches, we can build an end-to-end model for automatic modulation classification which can work efficiently even without any knowledge of the parameters of the signal.</a:t>
            </a:r>
            <a:endParaRPr sz="1600"/>
          </a:p>
          <a:p>
            <a:pPr indent="-330200" lvl="0" marL="457200" rtl="0" algn="l">
              <a:lnSpc>
                <a:spcPct val="115000"/>
              </a:lnSpc>
              <a:spcBef>
                <a:spcPts val="0"/>
              </a:spcBef>
              <a:spcAft>
                <a:spcPts val="0"/>
              </a:spcAft>
              <a:buSzPts val="1600"/>
              <a:buChar char="●"/>
            </a:pPr>
            <a:r>
              <a:rPr lang="en" sz="1600"/>
              <a:t>This thesis is focused on radio modulation classification with deep learning architectures. There are two proposed architectures - CNN, CLDNN which are trained and evaluated on a dataset. The main goal was to design architectures with a reduced number of parameters while maintaining high accuracy. The architectures proposed in this thesis have up to 50 times fewer parameters than other often-cited papers . </a:t>
            </a:r>
            <a:endParaRPr sz="1600"/>
          </a:p>
          <a:p>
            <a:pPr indent="-330200" lvl="0" marL="457200" rtl="0" algn="l">
              <a:lnSpc>
                <a:spcPct val="115000"/>
              </a:lnSpc>
              <a:spcBef>
                <a:spcPts val="0"/>
              </a:spcBef>
              <a:spcAft>
                <a:spcPts val="0"/>
              </a:spcAft>
              <a:buSzPts val="1600"/>
              <a:buChar char="●"/>
            </a:pPr>
            <a:r>
              <a:rPr lang="en" sz="1600"/>
              <a:t>They are evaluated on multiple datasets to get a better overview of their performance. </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ctrTitle"/>
          </p:nvPr>
        </p:nvSpPr>
        <p:spPr>
          <a:xfrm>
            <a:off x="460950" y="144400"/>
            <a:ext cx="8222100" cy="9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350">
                <a:latin typeface="Merriweather"/>
                <a:ea typeface="Merriweather"/>
                <a:cs typeface="Merriweather"/>
                <a:sym typeface="Merriweather"/>
              </a:rPr>
              <a:t>SOME </a:t>
            </a:r>
            <a:r>
              <a:rPr lang="en" sz="3350">
                <a:latin typeface="Merriweather"/>
                <a:ea typeface="Merriweather"/>
                <a:cs typeface="Merriweather"/>
                <a:sym typeface="Merriweather"/>
              </a:rPr>
              <a:t>DEFINITIONS</a:t>
            </a:r>
            <a:r>
              <a:rPr lang="en" sz="3350">
                <a:latin typeface="Merriweather"/>
                <a:ea typeface="Merriweather"/>
                <a:cs typeface="Merriweather"/>
                <a:sym typeface="Merriweather"/>
              </a:rPr>
              <a:t> </a:t>
            </a:r>
            <a:endParaRPr sz="3350">
              <a:latin typeface="Merriweather"/>
              <a:ea typeface="Merriweather"/>
              <a:cs typeface="Merriweather"/>
              <a:sym typeface="Merriweather"/>
            </a:endParaRPr>
          </a:p>
        </p:txBody>
      </p:sp>
      <p:sp>
        <p:nvSpPr>
          <p:cNvPr id="95" name="Google Shape;95;p17"/>
          <p:cNvSpPr txBox="1"/>
          <p:nvPr/>
        </p:nvSpPr>
        <p:spPr>
          <a:xfrm>
            <a:off x="399300" y="1078000"/>
            <a:ext cx="8345400" cy="16017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b="1" lang="en" sz="1600">
                <a:solidFill>
                  <a:schemeClr val="lt1"/>
                </a:solidFill>
                <a:latin typeface="Roboto"/>
                <a:ea typeface="Roboto"/>
                <a:cs typeface="Roboto"/>
                <a:sym typeface="Roboto"/>
              </a:rPr>
              <a:t>Additive White Gaussian Noise Channel(AWGN) :</a:t>
            </a:r>
            <a:endParaRPr b="1" sz="1600">
              <a:solidFill>
                <a:schemeClr val="lt1"/>
              </a:solidFill>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Widely used noise model which is considered to be </a:t>
            </a:r>
            <a:r>
              <a:rPr lang="en" sz="1600">
                <a:solidFill>
                  <a:schemeClr val="lt1"/>
                </a:solidFill>
                <a:latin typeface="Roboto"/>
                <a:ea typeface="Roboto"/>
                <a:cs typeface="Roboto"/>
                <a:sym typeface="Roboto"/>
              </a:rPr>
              <a:t>limitation</a:t>
            </a:r>
            <a:r>
              <a:rPr lang="en" sz="1600">
                <a:solidFill>
                  <a:schemeClr val="lt1"/>
                </a:solidFill>
                <a:latin typeface="Roboto"/>
                <a:ea typeface="Roboto"/>
                <a:cs typeface="Roboto"/>
                <a:sym typeface="Roboto"/>
              </a:rPr>
              <a:t> to accurate modulation </a:t>
            </a:r>
            <a:endParaRPr sz="1600">
              <a:solidFill>
                <a:schemeClr val="lt1"/>
              </a:solidFill>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It allows modeling channels with predominant thermal noise. </a:t>
            </a:r>
            <a:endParaRPr sz="1600">
              <a:solidFill>
                <a:schemeClr val="lt1"/>
              </a:solidFill>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The channel does not cause fading and the channel only adds the AWGN to the passing signal.</a:t>
            </a:r>
            <a:endParaRPr sz="1600">
              <a:solidFill>
                <a:schemeClr val="lt1"/>
              </a:solidFill>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p:txBody>
      </p:sp>
      <p:sp>
        <p:nvSpPr>
          <p:cNvPr id="96" name="Google Shape;96;p17"/>
          <p:cNvSpPr txBox="1"/>
          <p:nvPr/>
        </p:nvSpPr>
        <p:spPr>
          <a:xfrm>
            <a:off x="399300" y="2773800"/>
            <a:ext cx="8345400" cy="189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Roboto"/>
                <a:ea typeface="Roboto"/>
                <a:cs typeface="Roboto"/>
                <a:sym typeface="Roboto"/>
              </a:rPr>
              <a:t>Fading</a:t>
            </a:r>
            <a:endParaRPr b="1" sz="17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Fading can be generally categorized as slow and fast. </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Slow fading occurs when the transmitted signal is obscured by a large object and can be referred to as shadowing. </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The cause of fast fading is interference between multiple versions of the transmitted signal.</a:t>
            </a:r>
            <a:endParaRPr sz="1600">
              <a:solidFill>
                <a:schemeClr val="lt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ctrTitle"/>
          </p:nvPr>
        </p:nvSpPr>
        <p:spPr>
          <a:xfrm>
            <a:off x="390525" y="176800"/>
            <a:ext cx="8222100" cy="9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350">
                <a:latin typeface="Merriweather"/>
                <a:ea typeface="Merriweather"/>
                <a:cs typeface="Merriweather"/>
                <a:sym typeface="Merriweather"/>
              </a:rPr>
              <a:t> BACKGROUND</a:t>
            </a:r>
            <a:endParaRPr sz="3350">
              <a:latin typeface="Merriweather"/>
              <a:ea typeface="Merriweather"/>
              <a:cs typeface="Merriweather"/>
              <a:sym typeface="Merriweather"/>
            </a:endParaRPr>
          </a:p>
        </p:txBody>
      </p:sp>
      <p:sp>
        <p:nvSpPr>
          <p:cNvPr id="102" name="Google Shape;102;p18"/>
          <p:cNvSpPr txBox="1"/>
          <p:nvPr>
            <p:ph idx="1" type="subTitle"/>
          </p:nvPr>
        </p:nvSpPr>
        <p:spPr>
          <a:xfrm>
            <a:off x="390525" y="1221050"/>
            <a:ext cx="8222100" cy="3749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Previous research work in wireless communication related to modulation recognition is mainly based on signal processing tools for communication , such as cyclostationary feature detection , sometimes combined with traditional machine learning techniques (e.g, decision tree, support vector machine (SVM) , and naive Bayes ).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It turns out that the design of these professional solutions is very time-consuming, because they usually rely on manual extraction of expert features and require a lot of domain knowledge.</a:t>
            </a:r>
            <a:endParaRPr sz="1600"/>
          </a:p>
          <a:p>
            <a:pPr indent="0" lvl="0" marL="0" rtl="0" algn="l">
              <a:spcBef>
                <a:spcPts val="0"/>
              </a:spcBef>
              <a:spcAft>
                <a:spcPts val="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idx="1" type="subTitle"/>
          </p:nvPr>
        </p:nvSpPr>
        <p:spPr>
          <a:xfrm>
            <a:off x="460950" y="1058950"/>
            <a:ext cx="82221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enable a fully automatic feature extraction, several deep neural network- (DNN-) based proposals have been put forward recently, including back propagation (BP) neural network , convolutional neural network (CNN) , long short-term Memory (LSTM) and CGDNet.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However, extensive experiments on the open dataset have shown that the recognition accuracy of existing proposals is still unsatisfactory since they cannot fully capture the temporal-spatial characteristics of the signals.</a:t>
            </a:r>
            <a:endParaRPr/>
          </a:p>
          <a:p>
            <a:pPr indent="0" lvl="0" marL="0" rtl="0" algn="l">
              <a:spcBef>
                <a:spcPts val="0"/>
              </a:spcBef>
              <a:spcAft>
                <a:spcPts val="0"/>
              </a:spcAft>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ctrTitle"/>
          </p:nvPr>
        </p:nvSpPr>
        <p:spPr>
          <a:xfrm>
            <a:off x="390525" y="292375"/>
            <a:ext cx="8222100" cy="764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350">
                <a:latin typeface="Merriweather"/>
                <a:ea typeface="Merriweather"/>
                <a:cs typeface="Merriweather"/>
                <a:sym typeface="Merriweather"/>
              </a:rPr>
              <a:t>WHY DEEP LEARNING ?</a:t>
            </a:r>
            <a:endParaRPr sz="3350">
              <a:latin typeface="Merriweather"/>
              <a:ea typeface="Merriweather"/>
              <a:cs typeface="Merriweather"/>
              <a:sym typeface="Merriweather"/>
            </a:endParaRPr>
          </a:p>
        </p:txBody>
      </p:sp>
      <p:sp>
        <p:nvSpPr>
          <p:cNvPr id="113" name="Google Shape;113;p20"/>
          <p:cNvSpPr txBox="1"/>
          <p:nvPr>
            <p:ph idx="1" type="subTitle"/>
          </p:nvPr>
        </p:nvSpPr>
        <p:spPr>
          <a:xfrm>
            <a:off x="390525" y="1201475"/>
            <a:ext cx="8222100" cy="3359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Motivated by the remarkable success of deep learning, especially convolutional neural networks (CNN), the image recognition, speech recognition, machine translation, and other aspects have made great progress.</a:t>
            </a:r>
            <a:endParaRPr sz="1600"/>
          </a:p>
          <a:p>
            <a:pPr indent="-330200" lvl="0" marL="457200" rtl="0" algn="l">
              <a:spcBef>
                <a:spcPts val="0"/>
              </a:spcBef>
              <a:spcAft>
                <a:spcPts val="0"/>
              </a:spcAft>
              <a:buSzPts val="1600"/>
              <a:buChar char="●"/>
            </a:pPr>
            <a:r>
              <a:rPr lang="en" sz="1600"/>
              <a:t>Wireless communication can also be improved by  similar methods to improve the state of the technology in the modulation recognition task and thereby </a:t>
            </a:r>
            <a:r>
              <a:rPr lang="en" sz="1600"/>
              <a:t>further</a:t>
            </a:r>
            <a:r>
              <a:rPr lang="en" sz="1600"/>
              <a:t> </a:t>
            </a:r>
            <a:r>
              <a:rPr lang="en" sz="1600"/>
              <a:t>research</a:t>
            </a:r>
            <a:r>
              <a:rPr lang="en" sz="1600"/>
              <a:t> in this field is needed.</a:t>
            </a:r>
            <a:endParaRPr sz="1600"/>
          </a:p>
          <a:p>
            <a:pPr indent="-330200" lvl="0" marL="457200" rtl="0" algn="l">
              <a:spcBef>
                <a:spcPts val="0"/>
              </a:spcBef>
              <a:spcAft>
                <a:spcPts val="0"/>
              </a:spcAft>
              <a:buSzPts val="1600"/>
              <a:buChar char="●"/>
            </a:pPr>
            <a:r>
              <a:rPr lang="en" sz="1600"/>
              <a:t>AMC plays a critical role in understanding the signals transmitted in an interested area in non-cooperative communications . </a:t>
            </a:r>
            <a:endParaRPr sz="1600"/>
          </a:p>
          <a:p>
            <a:pPr indent="-330200" lvl="0" marL="457200" rtl="0" algn="l">
              <a:spcBef>
                <a:spcPts val="0"/>
              </a:spcBef>
              <a:spcAft>
                <a:spcPts val="0"/>
              </a:spcAft>
              <a:buSzPts val="1600"/>
              <a:buChar char="●"/>
            </a:pPr>
            <a:r>
              <a:rPr lang="en" sz="1600"/>
              <a:t>Traditional modulation recognition algorithms, including maximum likelihood hypothesis and statistical pattern recognition, are labor-intensive in their feature extraction process, and their recognition accuracy severely relies on the prior knowledge about the signals .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idx="1" type="subTitle"/>
          </p:nvPr>
        </p:nvSpPr>
        <p:spPr>
          <a:xfrm>
            <a:off x="390525" y="410625"/>
            <a:ext cx="8222100" cy="4430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The accuracy and robustness of these two types of methods can be extremely low when limited or non-representative features are adopted for recognition.</a:t>
            </a:r>
            <a:endParaRPr sz="1600"/>
          </a:p>
          <a:p>
            <a:pPr indent="-330200" lvl="0" marL="457200" rtl="0" algn="l">
              <a:spcBef>
                <a:spcPts val="0"/>
              </a:spcBef>
              <a:spcAft>
                <a:spcPts val="0"/>
              </a:spcAft>
              <a:buSzPts val="1600"/>
              <a:buChar char="●"/>
            </a:pPr>
            <a:r>
              <a:rPr lang="en" sz="1600"/>
              <a:t>Recently, DNN-based AMC has been popular due to their unique capability for automatic feature extraction as mentioned above, but their accuracy and latency is still unsatisfactory when applying to complicated and diversified modulation modes.</a:t>
            </a:r>
            <a:endParaRPr sz="1600"/>
          </a:p>
          <a:p>
            <a:pPr indent="-330200" lvl="0" marL="457200" rtl="0" algn="l">
              <a:spcBef>
                <a:spcPts val="0"/>
              </a:spcBef>
              <a:spcAft>
                <a:spcPts val="0"/>
              </a:spcAft>
              <a:buSzPts val="1600"/>
              <a:buChar char="●"/>
            </a:pPr>
            <a:r>
              <a:rPr lang="en" sz="1600"/>
              <a:t>To promote the recognition accuracy and the computation efficiency, we developed and trained a framework utilizing CNN and CLDNN as the pattern-digger and multilevel attention to select the salient feature for classifying different modulation modes.</a:t>
            </a:r>
            <a:endParaRPr sz="1600"/>
          </a:p>
          <a:p>
            <a:pPr indent="-330200" lvl="0" marL="457200" rtl="0" algn="l">
              <a:spcBef>
                <a:spcPts val="0"/>
              </a:spcBef>
              <a:spcAft>
                <a:spcPts val="0"/>
              </a:spcAft>
              <a:buSzPts val="1600"/>
              <a:buChar char="●"/>
            </a:pPr>
            <a:r>
              <a:rPr lang="en" sz="1600"/>
              <a:t>The inphase and quadrature-phase (IQ) data of modulated signal is intended as a two-dimensional image and is adopted as the input data as existing efforts do.</a:t>
            </a:r>
            <a:endParaRPr sz="1600"/>
          </a:p>
          <a:p>
            <a:pPr indent="-330200" lvl="0" marL="457200" rtl="0" algn="l">
              <a:spcBef>
                <a:spcPts val="0"/>
              </a:spcBef>
              <a:spcAft>
                <a:spcPts val="0"/>
              </a:spcAft>
              <a:buSzPts val="1600"/>
              <a:buChar char="●"/>
            </a:pPr>
            <a:r>
              <a:rPr lang="en" sz="1600"/>
              <a:t>Existing efforts usually classify different modulation modes through extracting the spatial or temporal features from the input IQ data. However, experimental results have shown that relying solely on the features in one domain could not achieve high accuracy. This motivates us to develop our hybrid DNN framework, called MCBL.</a:t>
            </a:r>
            <a:endParaRPr sz="1600"/>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