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7" r:id="rId3"/>
    <p:sldId id="283" r:id="rId4"/>
    <p:sldId id="285" r:id="rId5"/>
    <p:sldId id="310" r:id="rId6"/>
    <p:sldId id="328" r:id="rId7"/>
    <p:sldId id="288" r:id="rId8"/>
    <p:sldId id="326" r:id="rId9"/>
    <p:sldId id="311" r:id="rId10"/>
    <p:sldId id="312" r:id="rId11"/>
    <p:sldId id="313" r:id="rId12"/>
    <p:sldId id="314" r:id="rId13"/>
    <p:sldId id="315" r:id="rId14"/>
    <p:sldId id="316" r:id="rId15"/>
    <p:sldId id="317" r:id="rId16"/>
    <p:sldId id="318" r:id="rId17"/>
    <p:sldId id="319" r:id="rId18"/>
    <p:sldId id="320" r:id="rId19"/>
    <p:sldId id="321" r:id="rId20"/>
    <p:sldId id="332" r:id="rId21"/>
    <p:sldId id="333" r:id="rId22"/>
    <p:sldId id="289" r:id="rId23"/>
    <p:sldId id="329" r:id="rId24"/>
    <p:sldId id="334" r:id="rId25"/>
    <p:sldId id="268" r:id="rId26"/>
    <p:sldId id="286" r:id="rId27"/>
    <p:sldId id="257" r:id="rId28"/>
    <p:sldId id="330" r:id="rId29"/>
    <p:sldId id="290" r:id="rId30"/>
    <p:sldId id="291" r:id="rId31"/>
    <p:sldId id="292" r:id="rId32"/>
    <p:sldId id="293" r:id="rId33"/>
    <p:sldId id="294" r:id="rId34"/>
    <p:sldId id="295" r:id="rId35"/>
    <p:sldId id="296" r:id="rId36"/>
    <p:sldId id="297" r:id="rId37"/>
    <p:sldId id="298" r:id="rId38"/>
    <p:sldId id="299" r:id="rId39"/>
    <p:sldId id="300" r:id="rId40"/>
    <p:sldId id="258" r:id="rId41"/>
    <p:sldId id="259" r:id="rId42"/>
    <p:sldId id="265" r:id="rId43"/>
    <p:sldId id="264" r:id="rId44"/>
    <p:sldId id="261" r:id="rId45"/>
    <p:sldId id="272" r:id="rId46"/>
    <p:sldId id="262" r:id="rId47"/>
    <p:sldId id="277" r:id="rId48"/>
    <p:sldId id="278" r:id="rId49"/>
    <p:sldId id="279" r:id="rId50"/>
    <p:sldId id="280" r:id="rId51"/>
    <p:sldId id="324" r:id="rId52"/>
    <p:sldId id="281" r:id="rId53"/>
    <p:sldId id="282" r:id="rId54"/>
    <p:sldId id="308" r:id="rId55"/>
    <p:sldId id="323" r:id="rId56"/>
    <p:sldId id="302" r:id="rId57"/>
    <p:sldId id="33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54" autoAdjust="0"/>
  </p:normalViewPr>
  <p:slideViewPr>
    <p:cSldViewPr snapToGrid="0">
      <p:cViewPr varScale="1">
        <p:scale>
          <a:sx n="75" d="100"/>
          <a:sy n="75" d="100"/>
        </p:scale>
        <p:origin x="146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sg248\My%20Documents\gupta\KIVA\Diffusion%20Model%20to%20Predict%20New%20Lenders.xlsm"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1" i="0" u="none" strike="noStrike" baseline="0">
                <a:solidFill>
                  <a:srgbClr val="000000"/>
                </a:solidFill>
                <a:latin typeface="Arial"/>
                <a:ea typeface="Arial"/>
                <a:cs typeface="Arial"/>
              </a:defRPr>
            </a:pPr>
            <a:r>
              <a:rPr lang="en-US" sz="1800" dirty="0" smtClean="0">
                <a:solidFill>
                  <a:srgbClr val="FF0000"/>
                </a:solidFill>
              </a:rPr>
              <a:t>Forecasting</a:t>
            </a:r>
            <a:r>
              <a:rPr lang="en-US" sz="1800" dirty="0" smtClean="0"/>
              <a:t> Cumulative </a:t>
            </a:r>
            <a:r>
              <a:rPr lang="en-US" sz="1800" dirty="0"/>
              <a:t>Number of New Lenders </a:t>
            </a:r>
            <a:r>
              <a:rPr lang="en-US" sz="1800" dirty="0" smtClean="0"/>
              <a:t>for Microfinance</a:t>
            </a:r>
            <a:r>
              <a:rPr lang="en-US" sz="1800" baseline="0" dirty="0" smtClean="0"/>
              <a:t> site</a:t>
            </a:r>
            <a:r>
              <a:rPr lang="en-US" sz="1800" dirty="0" smtClean="0"/>
              <a:t> using </a:t>
            </a:r>
            <a:r>
              <a:rPr lang="en-US" sz="1800" dirty="0"/>
              <a:t>Bass Diffusion </a:t>
            </a:r>
            <a:r>
              <a:rPr lang="en-US" sz="1800" dirty="0" smtClean="0"/>
              <a:t>Model</a:t>
            </a:r>
          </a:p>
          <a:p>
            <a:pPr>
              <a:defRPr sz="1400" b="1" i="0" u="none" strike="noStrike" baseline="0">
                <a:solidFill>
                  <a:srgbClr val="000000"/>
                </a:solidFill>
                <a:latin typeface="Arial"/>
                <a:ea typeface="Arial"/>
                <a:cs typeface="Arial"/>
              </a:defRPr>
            </a:pPr>
            <a:r>
              <a:rPr lang="en-US" sz="1400" dirty="0" smtClean="0"/>
              <a:t>(name</a:t>
            </a:r>
            <a:r>
              <a:rPr lang="en-US" sz="1400" baseline="0" dirty="0" smtClean="0"/>
              <a:t> of organization and scale disguised)</a:t>
            </a:r>
            <a:endParaRPr lang="en-US" sz="1400" dirty="0"/>
          </a:p>
        </c:rich>
      </c:tx>
      <c:layout>
        <c:manualLayout>
          <c:xMode val="edge"/>
          <c:yMode val="edge"/>
          <c:x val="0.16177136563228539"/>
          <c:y val="2.1581798943830751E-3"/>
        </c:manualLayout>
      </c:layout>
      <c:overlay val="0"/>
      <c:spPr>
        <a:noFill/>
        <a:ln w="25400">
          <a:noFill/>
        </a:ln>
      </c:spPr>
    </c:title>
    <c:autoTitleDeleted val="0"/>
    <c:plotArea>
      <c:layout>
        <c:manualLayout>
          <c:layoutTarget val="inner"/>
          <c:xMode val="edge"/>
          <c:yMode val="edge"/>
          <c:x val="0.14828104309072423"/>
          <c:y val="0.14355847846345959"/>
          <c:w val="0.79282278949315577"/>
          <c:h val="0.7498640565524769"/>
        </c:manualLayout>
      </c:layout>
      <c:lineChart>
        <c:grouping val="standard"/>
        <c:varyColors val="0"/>
        <c:ser>
          <c:idx val="0"/>
          <c:order val="0"/>
          <c:tx>
            <c:strRef>
              <c:f>Data!$J$2</c:f>
              <c:strCache>
                <c:ptCount val="1"/>
                <c:pt idx="0">
                  <c:v>Cum New Lenders (predicted)</c:v>
                </c:pt>
              </c:strCache>
            </c:strRef>
          </c:tx>
          <c:spPr>
            <a:ln w="12700">
              <a:solidFill>
                <a:srgbClr val="000080"/>
              </a:solidFill>
              <a:prstDash val="solid"/>
            </a:ln>
          </c:spPr>
          <c:marker>
            <c:symbol val="diamond"/>
            <c:size val="8"/>
            <c:spPr>
              <a:solidFill>
                <a:srgbClr val="000080"/>
              </a:solidFill>
              <a:ln>
                <a:solidFill>
                  <a:srgbClr val="000080"/>
                </a:solidFill>
                <a:prstDash val="solid"/>
              </a:ln>
            </c:spPr>
          </c:marker>
          <c:cat>
            <c:strRef>
              <c:f>Data!$C$3:$C$28</c:f>
              <c:strCache>
                <c:ptCount val="26"/>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pt idx="24">
                  <c:v>Apr</c:v>
                </c:pt>
                <c:pt idx="25">
                  <c:v>May</c:v>
                </c:pt>
              </c:strCache>
            </c:strRef>
          </c:cat>
          <c:val>
            <c:numRef>
              <c:f>Data!$J$3:$J$28</c:f>
              <c:numCache>
                <c:formatCode>0.0</c:formatCode>
                <c:ptCount val="26"/>
                <c:pt idx="0">
                  <c:v>595.33547717229612</c:v>
                </c:pt>
                <c:pt idx="1">
                  <c:v>1220.3260273619351</c:v>
                </c:pt>
                <c:pt idx="2">
                  <c:v>1893.8871151223109</c:v>
                </c:pt>
                <c:pt idx="3">
                  <c:v>2602.4552003247095</c:v>
                </c:pt>
                <c:pt idx="4">
                  <c:v>3413.4333297709732</c:v>
                </c:pt>
                <c:pt idx="5">
                  <c:v>4322.2950657665224</c:v>
                </c:pt>
                <c:pt idx="6">
                  <c:v>5306.6266287844146</c:v>
                </c:pt>
                <c:pt idx="7">
                  <c:v>6425.9237979875052</c:v>
                </c:pt>
                <c:pt idx="8">
                  <c:v>9038.5317784369727</c:v>
                </c:pt>
                <c:pt idx="9">
                  <c:v>13066.340939061805</c:v>
                </c:pt>
                <c:pt idx="10">
                  <c:v>18009.514861315256</c:v>
                </c:pt>
                <c:pt idx="11">
                  <c:v>23515.334582357686</c:v>
                </c:pt>
                <c:pt idx="12">
                  <c:v>30221.073228821097</c:v>
                </c:pt>
                <c:pt idx="13">
                  <c:v>38770.398757324292</c:v>
                </c:pt>
                <c:pt idx="14">
                  <c:v>48140.231319451086</c:v>
                </c:pt>
                <c:pt idx="15">
                  <c:v>58431.339049649199</c:v>
                </c:pt>
                <c:pt idx="16">
                  <c:v>69273.488705711163</c:v>
                </c:pt>
                <c:pt idx="17">
                  <c:v>80615.085083466518</c:v>
                </c:pt>
                <c:pt idx="18">
                  <c:v>93311.716375354314</c:v>
                </c:pt>
                <c:pt idx="19">
                  <c:v>106480.18507990427</c:v>
                </c:pt>
                <c:pt idx="20">
                  <c:v>119917.31843063579</c:v>
                </c:pt>
                <c:pt idx="21">
                  <c:v>132792.48954448308</c:v>
                </c:pt>
                <c:pt idx="22">
                  <c:v>144197.70567113411</c:v>
                </c:pt>
                <c:pt idx="23">
                  <c:v>154393.80366418645</c:v>
                </c:pt>
                <c:pt idx="24">
                  <c:v>163301</c:v>
                </c:pt>
                <c:pt idx="25">
                  <c:v>171252.76351000828</c:v>
                </c:pt>
              </c:numCache>
            </c:numRef>
          </c:val>
          <c:smooth val="0"/>
        </c:ser>
        <c:ser>
          <c:idx val="1"/>
          <c:order val="1"/>
          <c:tx>
            <c:strRef>
              <c:f>Data!$H$2</c:f>
              <c:strCache>
                <c:ptCount val="1"/>
                <c:pt idx="0">
                  <c:v>Cum New Lenders (actual)</c:v>
                </c:pt>
              </c:strCache>
            </c:strRef>
          </c:tx>
          <c:spPr>
            <a:ln w="12700">
              <a:solidFill>
                <a:srgbClr val="000000"/>
              </a:solidFill>
              <a:prstDash val="solid"/>
            </a:ln>
          </c:spPr>
          <c:marker>
            <c:symbol val="triangle"/>
            <c:size val="8"/>
            <c:spPr>
              <a:solidFill>
                <a:srgbClr val="FF0000"/>
              </a:solidFill>
              <a:ln>
                <a:solidFill>
                  <a:srgbClr val="000000"/>
                </a:solidFill>
                <a:prstDash val="solid"/>
              </a:ln>
            </c:spPr>
          </c:marker>
          <c:cat>
            <c:strRef>
              <c:f>Data!$C$3:$C$28</c:f>
              <c:strCache>
                <c:ptCount val="26"/>
                <c:pt idx="0">
                  <c:v>Apr</c:v>
                </c:pt>
                <c:pt idx="1">
                  <c:v>May</c:v>
                </c:pt>
                <c:pt idx="2">
                  <c:v>Jun</c:v>
                </c:pt>
                <c:pt idx="3">
                  <c:v>Jul</c:v>
                </c:pt>
                <c:pt idx="4">
                  <c:v>Aug</c:v>
                </c:pt>
                <c:pt idx="5">
                  <c:v>Sep</c:v>
                </c:pt>
                <c:pt idx="6">
                  <c:v>Oct</c:v>
                </c:pt>
                <c:pt idx="7">
                  <c:v>Nov</c:v>
                </c:pt>
                <c:pt idx="8">
                  <c:v>Dec</c:v>
                </c:pt>
                <c:pt idx="9">
                  <c:v>Jan</c:v>
                </c:pt>
                <c:pt idx="10">
                  <c:v>Feb</c:v>
                </c:pt>
                <c:pt idx="11">
                  <c:v>Mar</c:v>
                </c:pt>
                <c:pt idx="12">
                  <c:v>Apr</c:v>
                </c:pt>
                <c:pt idx="13">
                  <c:v>May</c:v>
                </c:pt>
                <c:pt idx="14">
                  <c:v>Jun</c:v>
                </c:pt>
                <c:pt idx="15">
                  <c:v>Jul</c:v>
                </c:pt>
                <c:pt idx="16">
                  <c:v>Aug</c:v>
                </c:pt>
                <c:pt idx="17">
                  <c:v>Sep</c:v>
                </c:pt>
                <c:pt idx="18">
                  <c:v>Oct</c:v>
                </c:pt>
                <c:pt idx="19">
                  <c:v>Nov</c:v>
                </c:pt>
                <c:pt idx="20">
                  <c:v>Dec</c:v>
                </c:pt>
                <c:pt idx="21">
                  <c:v>Jan</c:v>
                </c:pt>
                <c:pt idx="22">
                  <c:v>Feb</c:v>
                </c:pt>
                <c:pt idx="23">
                  <c:v>Mar</c:v>
                </c:pt>
                <c:pt idx="24">
                  <c:v>Apr</c:v>
                </c:pt>
                <c:pt idx="25">
                  <c:v>May</c:v>
                </c:pt>
              </c:strCache>
            </c:strRef>
          </c:cat>
          <c:val>
            <c:numRef>
              <c:f>Data!$H$3:$H$27</c:f>
              <c:numCache>
                <c:formatCode>_(* #,##0_);_(* \(#,##0\);_(* "-"??_);_(@_)</c:formatCode>
                <c:ptCount val="25"/>
                <c:pt idx="0">
                  <c:v>114</c:v>
                </c:pt>
                <c:pt idx="1">
                  <c:v>301</c:v>
                </c:pt>
                <c:pt idx="2">
                  <c:v>436</c:v>
                </c:pt>
                <c:pt idx="3">
                  <c:v>832</c:v>
                </c:pt>
                <c:pt idx="4">
                  <c:v>1212</c:v>
                </c:pt>
                <c:pt idx="5">
                  <c:v>1506</c:v>
                </c:pt>
                <c:pt idx="6">
                  <c:v>2034</c:v>
                </c:pt>
                <c:pt idx="7">
                  <c:v>8081</c:v>
                </c:pt>
                <c:pt idx="8">
                  <c:v>14210</c:v>
                </c:pt>
                <c:pt idx="9">
                  <c:v>18423</c:v>
                </c:pt>
                <c:pt idx="10">
                  <c:v>21126</c:v>
                </c:pt>
                <c:pt idx="11">
                  <c:v>27231</c:v>
                </c:pt>
                <c:pt idx="12">
                  <c:v>37791</c:v>
                </c:pt>
                <c:pt idx="13">
                  <c:v>43132</c:v>
                </c:pt>
                <c:pt idx="14">
                  <c:v>49819</c:v>
                </c:pt>
                <c:pt idx="15">
                  <c:v>54297</c:v>
                </c:pt>
                <c:pt idx="16">
                  <c:v>58787</c:v>
                </c:pt>
                <c:pt idx="17">
                  <c:v>74904</c:v>
                </c:pt>
                <c:pt idx="18">
                  <c:v>84243</c:v>
                </c:pt>
                <c:pt idx="19">
                  <c:v>96226</c:v>
                </c:pt>
                <c:pt idx="20">
                  <c:v>119541</c:v>
                </c:pt>
                <c:pt idx="21">
                  <c:v>138084</c:v>
                </c:pt>
                <c:pt idx="22">
                  <c:v>148392</c:v>
                </c:pt>
                <c:pt idx="23">
                  <c:v>157419</c:v>
                </c:pt>
                <c:pt idx="24">
                  <c:v>163301</c:v>
                </c:pt>
              </c:numCache>
            </c:numRef>
          </c:val>
          <c:smooth val="0"/>
        </c:ser>
        <c:dLbls>
          <c:showLegendKey val="0"/>
          <c:showVal val="0"/>
          <c:showCatName val="0"/>
          <c:showSerName val="0"/>
          <c:showPercent val="0"/>
          <c:showBubbleSize val="0"/>
        </c:dLbls>
        <c:marker val="1"/>
        <c:smooth val="0"/>
        <c:axId val="1401971424"/>
        <c:axId val="1401975776"/>
      </c:lineChart>
      <c:catAx>
        <c:axId val="1401971424"/>
        <c:scaling>
          <c:orientation val="minMax"/>
        </c:scaling>
        <c:delete val="0"/>
        <c:axPos val="b"/>
        <c:numFmt formatCode="General" sourceLinked="1"/>
        <c:majorTickMark val="out"/>
        <c:minorTickMark val="none"/>
        <c:tickLblPos val="nextTo"/>
        <c:spPr>
          <a:ln w="3175">
            <a:solidFill>
              <a:srgbClr val="000000"/>
            </a:solidFill>
            <a:prstDash val="solid"/>
          </a:ln>
        </c:spPr>
        <c:txPr>
          <a:bodyPr rot="-2700000" vert="horz"/>
          <a:lstStyle/>
          <a:p>
            <a:pPr>
              <a:defRPr sz="1100" b="0" i="0" u="none" strike="noStrike" baseline="0">
                <a:solidFill>
                  <a:srgbClr val="000000"/>
                </a:solidFill>
                <a:latin typeface="Arial"/>
                <a:ea typeface="Arial"/>
                <a:cs typeface="Arial"/>
              </a:defRPr>
            </a:pPr>
            <a:endParaRPr lang="en-US"/>
          </a:p>
        </c:txPr>
        <c:crossAx val="1401975776"/>
        <c:crosses val="autoZero"/>
        <c:auto val="1"/>
        <c:lblAlgn val="ctr"/>
        <c:lblOffset val="100"/>
        <c:tickLblSkip val="2"/>
        <c:tickMarkSkip val="1"/>
        <c:noMultiLvlLbl val="0"/>
      </c:catAx>
      <c:valAx>
        <c:axId val="1401975776"/>
        <c:scaling>
          <c:orientation val="minMax"/>
        </c:scaling>
        <c:delete val="1"/>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Cumulative Number of New Lenders</a:t>
                </a:r>
              </a:p>
            </c:rich>
          </c:tx>
          <c:layout>
            <c:manualLayout>
              <c:xMode val="edge"/>
              <c:yMode val="edge"/>
              <c:x val="7.0303178361382695E-2"/>
              <c:y val="0.19784692883235083"/>
            </c:manualLayout>
          </c:layout>
          <c:overlay val="0"/>
          <c:spPr>
            <a:noFill/>
            <a:ln w="25400">
              <a:noFill/>
            </a:ln>
          </c:spPr>
        </c:title>
        <c:numFmt formatCode="0.0" sourceLinked="1"/>
        <c:majorTickMark val="out"/>
        <c:minorTickMark val="none"/>
        <c:tickLblPos val="none"/>
        <c:crossAx val="1401971424"/>
        <c:crosses val="autoZero"/>
        <c:crossBetween val="between"/>
      </c:valAx>
      <c:spPr>
        <a:solidFill>
          <a:srgbClr val="C0C0C0"/>
        </a:solidFill>
        <a:ln w="12700">
          <a:solidFill>
            <a:srgbClr val="808080"/>
          </a:solidFill>
          <a:prstDash val="solid"/>
        </a:ln>
      </c:spPr>
    </c:plotArea>
    <c:legend>
      <c:legendPos val="r"/>
      <c:layout>
        <c:manualLayout>
          <c:xMode val="edge"/>
          <c:yMode val="edge"/>
          <c:x val="0.15008248090291706"/>
          <c:y val="0.22231687271864492"/>
          <c:w val="0.4173733970992784"/>
          <c:h val="0.16756897981127197"/>
        </c:manualLayout>
      </c:layout>
      <c:overlay val="0"/>
      <c:spPr>
        <a:solidFill>
          <a:srgbClr val="FFFFFF"/>
        </a:solidFill>
        <a:ln w="3175">
          <a:solidFill>
            <a:srgbClr val="000000"/>
          </a:solidFill>
          <a:prstDash val="solid"/>
        </a:ln>
      </c:spPr>
      <c:txPr>
        <a:bodyPr/>
        <a:lstStyle/>
        <a:p>
          <a:pPr>
            <a:defRPr sz="16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100" b="0" i="0" u="none" strike="noStrike" baseline="0">
          <a:solidFill>
            <a:srgbClr val="000000"/>
          </a:solidFill>
          <a:latin typeface="Arial"/>
          <a:ea typeface="Arial"/>
          <a:cs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240A4-3E0F-47DD-A4EC-3E13B70A054B}" type="datetimeFigureOut">
              <a:rPr lang="en-US" smtClean="0"/>
              <a:t>3/15/2016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3838A-4364-4F58-AE4C-FA48978C0970}" type="slidenum">
              <a:rPr lang="en-US" smtClean="0"/>
              <a:t>‹#›</a:t>
            </a:fld>
            <a:endParaRPr lang="en-US"/>
          </a:p>
        </p:txBody>
      </p:sp>
    </p:spTree>
    <p:extLst>
      <p:ext uri="{BB962C8B-B14F-4D97-AF65-F5344CB8AC3E}">
        <p14:creationId xmlns:p14="http://schemas.microsoft.com/office/powerpoint/2010/main" val="304266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Tim_Robbins"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en.wikipedia.org/wiki/Stock" TargetMode="External"/><Relationship Id="rId5" Type="http://schemas.openxmlformats.org/officeDocument/2006/relationships/hyperlink" Target="http://en.wikipedia.org/wiki/Paul_Newman" TargetMode="External"/><Relationship Id="rId4" Type="http://schemas.openxmlformats.org/officeDocument/2006/relationships/hyperlink" Target="http://en.wikipedia.org/wiki/Jennifer_Jason_Leigh"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Basic knowledge of Excel is assumed. I will show a bunch of spreadsheets in class, and often have video-recorded versions of the demo on BB.</a:t>
            </a:r>
          </a:p>
        </p:txBody>
      </p:sp>
      <p:sp>
        <p:nvSpPr>
          <p:cNvPr id="56324" name="Footer Placeholder 3"/>
          <p:cNvSpPr>
            <a:spLocks noGrp="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a:defRPr sz="2400">
                <a:solidFill>
                  <a:schemeClr val="tx1"/>
                </a:solidFill>
                <a:latin typeface="Times New Roman" panose="02020603050405020304" pitchFamily="18" charset="0"/>
              </a:defRPr>
            </a:lvl1pPr>
            <a:lvl2pPr marL="771525" indent="-296863">
              <a:defRPr sz="2400">
                <a:solidFill>
                  <a:schemeClr val="tx1"/>
                </a:solidFill>
                <a:latin typeface="Times New Roman" panose="02020603050405020304" pitchFamily="18" charset="0"/>
              </a:defRPr>
            </a:lvl2pPr>
            <a:lvl3pPr marL="1187450" indent="-236538">
              <a:defRPr sz="2400">
                <a:solidFill>
                  <a:schemeClr val="tx1"/>
                </a:solidFill>
                <a:latin typeface="Times New Roman" panose="02020603050405020304" pitchFamily="18" charset="0"/>
              </a:defRPr>
            </a:lvl3pPr>
            <a:lvl4pPr marL="1662113" indent="-236538">
              <a:defRPr sz="2400">
                <a:solidFill>
                  <a:schemeClr val="tx1"/>
                </a:solidFill>
                <a:latin typeface="Times New Roman" panose="02020603050405020304" pitchFamily="18" charset="0"/>
              </a:defRPr>
            </a:lvl4pPr>
            <a:lvl5pPr marL="2136775" indent="-236538">
              <a:defRPr sz="2400">
                <a:solidFill>
                  <a:schemeClr val="tx1"/>
                </a:solidFill>
                <a:latin typeface="Times New Roman" panose="02020603050405020304" pitchFamily="18" charset="0"/>
              </a:defRPr>
            </a:lvl5pPr>
            <a:lvl6pPr marL="2593975" indent="-236538"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t>© Sachin Gupta 2000</a:t>
            </a:r>
          </a:p>
        </p:txBody>
      </p:sp>
    </p:spTree>
    <p:extLst>
      <p:ext uri="{BB962C8B-B14F-4D97-AF65-F5344CB8AC3E}">
        <p14:creationId xmlns:p14="http://schemas.microsoft.com/office/powerpoint/2010/main" val="52556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25603"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4"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12</a:t>
            </a:r>
          </a:p>
        </p:txBody>
      </p:sp>
      <p:sp>
        <p:nvSpPr>
          <p:cNvPr id="2560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6"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6"/>
          <p:cNvSpPr>
            <a:spLocks noGrp="1" noChangeArrowheads="1"/>
          </p:cNvSpPr>
          <p:nvPr>
            <p:ph type="body" idx="1"/>
          </p:nvPr>
        </p:nvSpPr>
        <p:spPr>
          <a:xfrm>
            <a:off x="636588" y="4427538"/>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smtClean="0"/>
              <a:t>Changes in x over time are determined by this mathematical process. How does it capture the phenomena that we described in the verbal and graphical models? What is (N-x_t)? What will happen to that over time? </a:t>
            </a:r>
          </a:p>
          <a:p>
            <a:endParaRPr lang="en-US" altLang="en-US" smtClean="0"/>
          </a:p>
          <a:p>
            <a:r>
              <a:rPr lang="en-US" altLang="en-US" smtClean="0"/>
              <a:t>(a+b*x_t) is the fraction of the remaining market that buys in period t. The first part, a, is called the coefficient of innovation. The second part, b*x_t, is the part due to imitation. B is the coefficient of imitation. As x_t grows, b*x_t grows. So there is increasing pressure to imitate.</a:t>
            </a:r>
          </a:p>
          <a:p>
            <a:endParaRPr lang="en-US" altLang="en-US" smtClean="0"/>
          </a:p>
          <a:p>
            <a:r>
              <a:rPr lang="en-US" altLang="en-US" b="1" smtClean="0"/>
              <a:t>If a and b are positive, what causes sales growth to slow down? </a:t>
            </a:r>
          </a:p>
          <a:p>
            <a:r>
              <a:rPr lang="en-US" altLang="en-US" smtClean="0"/>
              <a:t>Answer: Remaining potential (N-x_t) shrinks since N is fixed.</a:t>
            </a:r>
          </a:p>
          <a:p>
            <a:endParaRPr lang="en-US" altLang="en-US" smtClean="0"/>
          </a:p>
          <a:p>
            <a:r>
              <a:rPr lang="en-US" altLang="en-US" smtClean="0"/>
              <a:t>As x_t grows, b*x_t grows (if b is positive), therefore the pressure to imitate is large. This causes sales to grow in later periods.</a:t>
            </a:r>
          </a:p>
        </p:txBody>
      </p:sp>
      <p:sp>
        <p:nvSpPr>
          <p:cNvPr id="25608"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151249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KIVA</a:t>
            </a:r>
          </a:p>
          <a:p>
            <a:r>
              <a:rPr lang="en-US" altLang="en-US" smtClean="0"/>
              <a:t>Useful in this case for one-period ahead. If had only the first few months of data, we could still try to forecast how big this will ever become (i.e. Max possible number of adopters).</a:t>
            </a:r>
          </a:p>
        </p:txBody>
      </p:sp>
      <p:sp>
        <p:nvSpPr>
          <p:cNvPr id="27652" name="Footer Placeholder 3"/>
          <p:cNvSpPr>
            <a:spLocks noGrp="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Tree>
    <p:extLst>
      <p:ext uri="{BB962C8B-B14F-4D97-AF65-F5344CB8AC3E}">
        <p14:creationId xmlns:p14="http://schemas.microsoft.com/office/powerpoint/2010/main" val="77409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solidFill>
                  <a:srgbClr val="FF0000"/>
                </a:solidFill>
              </a:rPr>
              <a:t>The film stars </a:t>
            </a:r>
            <a:r>
              <a:rPr lang="en-US" altLang="en-US" smtClean="0">
                <a:solidFill>
                  <a:srgbClr val="FF0000"/>
                </a:solidFill>
                <a:hlinkClick r:id="rId3" tooltip="Tim Robbins"/>
              </a:rPr>
              <a:t>Tim Robbins</a:t>
            </a:r>
            <a:r>
              <a:rPr lang="en-US" altLang="en-US" smtClean="0">
                <a:solidFill>
                  <a:srgbClr val="FF0000"/>
                </a:solidFill>
              </a:rPr>
              <a:t> as a naïve business-school graduate who is installed as president of a manufacturing company, </a:t>
            </a:r>
            <a:r>
              <a:rPr lang="en-US" altLang="en-US" smtClean="0">
                <a:solidFill>
                  <a:srgbClr val="FF0000"/>
                </a:solidFill>
                <a:hlinkClick r:id="rId4" tooltip="Jennifer Jason Leigh"/>
              </a:rPr>
              <a:t>Jennifer Jason Leigh</a:t>
            </a:r>
            <a:r>
              <a:rPr lang="en-US" altLang="en-US" smtClean="0">
                <a:solidFill>
                  <a:srgbClr val="FF0000"/>
                </a:solidFill>
              </a:rPr>
              <a:t> as a newspaper reporter, and </a:t>
            </a:r>
            <a:r>
              <a:rPr lang="en-US" altLang="en-US" smtClean="0">
                <a:solidFill>
                  <a:srgbClr val="FF0000"/>
                </a:solidFill>
                <a:hlinkClick r:id="rId5" tooltip="Paul Newman"/>
              </a:rPr>
              <a:t>Paul Newman</a:t>
            </a:r>
            <a:r>
              <a:rPr lang="en-US" altLang="en-US" smtClean="0">
                <a:solidFill>
                  <a:srgbClr val="FF0000"/>
                </a:solidFill>
              </a:rPr>
              <a:t> as a company director who hires the young man as part of a </a:t>
            </a:r>
            <a:r>
              <a:rPr lang="en-US" altLang="en-US" smtClean="0">
                <a:solidFill>
                  <a:srgbClr val="FF0000"/>
                </a:solidFill>
                <a:hlinkClick r:id="rId6" tooltip="Stock"/>
              </a:rPr>
              <a:t>stock</a:t>
            </a:r>
            <a:r>
              <a:rPr lang="en-US" altLang="en-US" smtClean="0">
                <a:solidFill>
                  <a:srgbClr val="FF0000"/>
                </a:solidFill>
              </a:rPr>
              <a:t> scam.</a:t>
            </a:r>
          </a:p>
        </p:txBody>
      </p:sp>
      <p:sp>
        <p:nvSpPr>
          <p:cNvPr id="29700" name="Footer Placeholder 3"/>
          <p:cNvSpPr>
            <a:spLocks noGrp="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a:defRPr sz="2400">
                <a:solidFill>
                  <a:schemeClr val="tx1"/>
                </a:solidFill>
                <a:latin typeface="Times New Roman" panose="02020603050405020304" pitchFamily="18" charset="0"/>
              </a:defRPr>
            </a:lvl1pPr>
            <a:lvl2pPr marL="771525" indent="-296863">
              <a:defRPr sz="2400">
                <a:solidFill>
                  <a:schemeClr val="tx1"/>
                </a:solidFill>
                <a:latin typeface="Times New Roman" panose="02020603050405020304" pitchFamily="18" charset="0"/>
              </a:defRPr>
            </a:lvl2pPr>
            <a:lvl3pPr marL="1187450" indent="-236538">
              <a:defRPr sz="2400">
                <a:solidFill>
                  <a:schemeClr val="tx1"/>
                </a:solidFill>
                <a:latin typeface="Times New Roman" panose="02020603050405020304" pitchFamily="18" charset="0"/>
              </a:defRPr>
            </a:lvl3pPr>
            <a:lvl4pPr marL="1662113" indent="-236538">
              <a:defRPr sz="2400">
                <a:solidFill>
                  <a:schemeClr val="tx1"/>
                </a:solidFill>
                <a:latin typeface="Times New Roman" panose="02020603050405020304" pitchFamily="18" charset="0"/>
              </a:defRPr>
            </a:lvl4pPr>
            <a:lvl5pPr marL="2136775" indent="-236538">
              <a:defRPr sz="2400">
                <a:solidFill>
                  <a:schemeClr val="tx1"/>
                </a:solidFill>
                <a:latin typeface="Times New Roman" panose="02020603050405020304" pitchFamily="18" charset="0"/>
              </a:defRPr>
            </a:lvl5pPr>
            <a:lvl6pPr marL="2593975" indent="-236538"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500"/>
              <a:t>© Sachin Gupta 2000</a:t>
            </a:r>
          </a:p>
        </p:txBody>
      </p:sp>
    </p:spTree>
    <p:extLst>
      <p:ext uri="{BB962C8B-B14F-4D97-AF65-F5344CB8AC3E}">
        <p14:creationId xmlns:p14="http://schemas.microsoft.com/office/powerpoint/2010/main" val="2142178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37891"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2"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3789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4"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5" name="Rectangle 6"/>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6" name="Rectangle 7"/>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37897" name="Rectangle 8"/>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8" name="Rectangle 9"/>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9" name="Rectangle 10"/>
          <p:cNvSpPr>
            <a:spLocks noGrp="1" noChangeArrowheads="1"/>
          </p:cNvSpPr>
          <p:nvPr>
            <p:ph type="body" idx="1"/>
          </p:nvPr>
        </p:nvSpPr>
        <p:spPr>
          <a:xfrm>
            <a:off x="636588" y="4608513"/>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smtClean="0"/>
              <a:t>Provide analogy – looking at data, and trying to see relationships. For instance, which is bigger.</a:t>
            </a:r>
          </a:p>
        </p:txBody>
      </p:sp>
      <p:sp>
        <p:nvSpPr>
          <p:cNvPr id="37900" name="Rectangle 11"/>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3533825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39939"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0"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15</a:t>
            </a:r>
          </a:p>
        </p:txBody>
      </p:sp>
      <p:sp>
        <p:nvSpPr>
          <p:cNvPr id="39941"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2"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3" name="Rectangle 6"/>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4" name="Rectangle 7"/>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15</a:t>
            </a:r>
          </a:p>
        </p:txBody>
      </p:sp>
      <p:sp>
        <p:nvSpPr>
          <p:cNvPr id="39945" name="Rectangle 8"/>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6" name="Rectangle 9"/>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7"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endParaRPr lang="en-US" altLang="en-US" smtClean="0"/>
          </a:p>
        </p:txBody>
      </p:sp>
      <p:sp>
        <p:nvSpPr>
          <p:cNvPr id="39948" name="Rectangle 11"/>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195659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31548-0316-47FF-B31D-EABAC33C9C54}" type="slidenum">
              <a:rPr lang="en-US"/>
              <a:pPr/>
              <a:t>21</a:t>
            </a:fld>
            <a:endParaRPr lang="en-US"/>
          </a:p>
        </p:txBody>
      </p:sp>
      <p:sp>
        <p:nvSpPr>
          <p:cNvPr id="6758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934720" y="4415790"/>
            <a:ext cx="5140960" cy="4183380"/>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334517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5363"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4"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153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Rectangle 6"/>
          <p:cNvSpPr>
            <a:spLocks noGrp="1" noRot="1" noChangeAspect="1" noChangeArrowheads="1" noTextEdit="1"/>
          </p:cNvSpPr>
          <p:nvPr>
            <p:ph type="sldImg"/>
          </p:nvPr>
        </p:nvSpPr>
        <p:spPr>
          <a:xfrm>
            <a:off x="1265238" y="725488"/>
            <a:ext cx="4784725" cy="3587750"/>
          </a:xfrm>
          <a:ln w="12700" cap="flat">
            <a:solidFill>
              <a:schemeClr val="tx1"/>
            </a:solidFill>
          </a:ln>
        </p:spPr>
      </p:sp>
      <p:sp>
        <p:nvSpPr>
          <p:cNvPr id="15368" name="Rectangle 7"/>
          <p:cNvSpPr>
            <a:spLocks noGrp="1" noChangeArrowheads="1"/>
          </p:cNvSpPr>
          <p:nvPr>
            <p:ph type="body" idx="1"/>
          </p:nvPr>
        </p:nvSpPr>
        <p:spPr>
          <a:xfrm>
            <a:off x="682625" y="4713288"/>
            <a:ext cx="5792788"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smtClean="0"/>
              <a:t>Example of Integrating marketing concepts and practice:</a:t>
            </a:r>
          </a:p>
          <a:p>
            <a:r>
              <a:rPr lang="en-US" altLang="en-US" smtClean="0"/>
              <a:t>4Ps – developing a marketing plan to position the product in the target segments. Once that is done, how do you assess the relative effectiveness of the different elements of the marketing mix. That is where a marketing-mix model comes in.</a:t>
            </a:r>
          </a:p>
          <a:p>
            <a:r>
              <a:rPr lang="en-US" altLang="en-US" smtClean="0"/>
              <a:t>Segmentation – learn conceptually in Marketing Core.  In this class, learn the analytical tools to develop segmentation schemes using data – e.g. clustering and choice models.</a:t>
            </a:r>
          </a:p>
          <a:p>
            <a:r>
              <a:rPr lang="en-US" altLang="en-US" smtClean="0"/>
              <a:t>Heavy emphasis on hands-on learning.  Entirely based on Excel, because it is a tool that every manager has access to in the workplace.  </a:t>
            </a:r>
          </a:p>
        </p:txBody>
      </p:sp>
    </p:spTree>
    <p:extLst>
      <p:ext uri="{BB962C8B-B14F-4D97-AF65-F5344CB8AC3E}">
        <p14:creationId xmlns:p14="http://schemas.microsoft.com/office/powerpoint/2010/main" val="232925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1267"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68"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4</a:t>
            </a:r>
          </a:p>
        </p:txBody>
      </p:sp>
      <p:sp>
        <p:nvSpPr>
          <p:cNvPr id="11269"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0"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1" name="Rectangle 6"/>
          <p:cNvSpPr>
            <a:spLocks noGrp="1" noRot="1" noChangeAspect="1" noChangeArrowheads="1" noTextEdit="1"/>
          </p:cNvSpPr>
          <p:nvPr>
            <p:ph type="sldImg"/>
          </p:nvPr>
        </p:nvSpPr>
        <p:spPr>
          <a:xfrm>
            <a:off x="1265238" y="725488"/>
            <a:ext cx="4784725" cy="3587750"/>
          </a:xfrm>
          <a:ln w="12700" cap="flat">
            <a:solidFill>
              <a:schemeClr val="tx1"/>
            </a:solidFill>
          </a:ln>
        </p:spPr>
      </p:sp>
      <p:sp>
        <p:nvSpPr>
          <p:cNvPr id="11272" name="Rectangle 7"/>
          <p:cNvSpPr>
            <a:spLocks noGrp="1" noChangeArrowheads="1"/>
          </p:cNvSpPr>
          <p:nvPr>
            <p:ph type="body" idx="1"/>
          </p:nvPr>
        </p:nvSpPr>
        <p:spPr>
          <a:xfrm>
            <a:off x="976313" y="3581400"/>
            <a:ext cx="5362575"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smtClean="0"/>
              <a:t>4ps</a:t>
            </a:r>
            <a:r>
              <a:rPr lang="en-US" altLang="en-US" baseline="0" dirty="0" smtClean="0"/>
              <a:t> – Product; Places, Promotion-coupon, advertisement; Price</a:t>
            </a:r>
          </a:p>
          <a:p>
            <a:r>
              <a:rPr lang="en-US" altLang="en-US" baseline="0" dirty="0" smtClean="0"/>
              <a:t>STP strategy: segmentation, target-who, position strategy</a:t>
            </a:r>
            <a:endParaRPr lang="en-US" altLang="en-US" dirty="0" smtClean="0"/>
          </a:p>
        </p:txBody>
      </p:sp>
    </p:spTree>
    <p:extLst>
      <p:ext uri="{BB962C8B-B14F-4D97-AF65-F5344CB8AC3E}">
        <p14:creationId xmlns:p14="http://schemas.microsoft.com/office/powerpoint/2010/main" val="236025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5363"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4"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153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Rectangle 6"/>
          <p:cNvSpPr>
            <a:spLocks noGrp="1" noRot="1" noChangeAspect="1" noChangeArrowheads="1" noTextEdit="1"/>
          </p:cNvSpPr>
          <p:nvPr>
            <p:ph type="sldImg"/>
          </p:nvPr>
        </p:nvSpPr>
        <p:spPr>
          <a:xfrm>
            <a:off x="1265238" y="725488"/>
            <a:ext cx="4784725" cy="3587750"/>
          </a:xfrm>
          <a:ln w="12700" cap="flat">
            <a:solidFill>
              <a:schemeClr val="tx1"/>
            </a:solidFill>
          </a:ln>
        </p:spPr>
      </p:sp>
      <p:sp>
        <p:nvSpPr>
          <p:cNvPr id="15368" name="Rectangle 7"/>
          <p:cNvSpPr>
            <a:spLocks noGrp="1" noChangeArrowheads="1"/>
          </p:cNvSpPr>
          <p:nvPr>
            <p:ph type="body" idx="1"/>
          </p:nvPr>
        </p:nvSpPr>
        <p:spPr>
          <a:xfrm>
            <a:off x="682625" y="4713288"/>
            <a:ext cx="5792788"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smtClean="0"/>
              <a:t>Example of Integrating marketing concepts and practice:</a:t>
            </a:r>
          </a:p>
          <a:p>
            <a:r>
              <a:rPr lang="en-US" altLang="en-US" smtClean="0"/>
              <a:t>4Ps – developing a marketing plan to position the product in the target segments. Once that is done, how do you assess the relative effectiveness of the different elements of the marketing mix. That is where a marketing-mix model comes in.</a:t>
            </a:r>
          </a:p>
          <a:p>
            <a:r>
              <a:rPr lang="en-US" altLang="en-US" smtClean="0"/>
              <a:t>Segmentation – learn conceptually in Marketing Core.  In this class, learn the analytical tools to develop segmentation schemes using data – e.g. clustering and choice models.</a:t>
            </a:r>
          </a:p>
          <a:p>
            <a:r>
              <a:rPr lang="en-US" altLang="en-US" smtClean="0"/>
              <a:t>Heavy emphasis on hands-on learning.  Entirely based on Excel, because it is a tool that every manager has access to in the workplace.  </a:t>
            </a:r>
          </a:p>
        </p:txBody>
      </p:sp>
    </p:spTree>
    <p:extLst>
      <p:ext uri="{BB962C8B-B14F-4D97-AF65-F5344CB8AC3E}">
        <p14:creationId xmlns:p14="http://schemas.microsoft.com/office/powerpoint/2010/main" val="201191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7411"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2"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1741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Rectangle 6"/>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6" name="Rectangle 7"/>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6</a:t>
            </a:r>
          </a:p>
        </p:txBody>
      </p:sp>
      <p:sp>
        <p:nvSpPr>
          <p:cNvPr id="17417" name="Rectangle 8"/>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8" name="Rectangle 9"/>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9" name="Rectangle 10"/>
          <p:cNvSpPr>
            <a:spLocks noGrp="1" noChangeArrowheads="1"/>
          </p:cNvSpPr>
          <p:nvPr>
            <p:ph type="body" idx="1"/>
          </p:nvPr>
        </p:nvSpPr>
        <p:spPr>
          <a:xfrm>
            <a:off x="608013" y="4427538"/>
            <a:ext cx="5791200"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smtClean="0"/>
              <a:t>Models are necessarily abstractions and simplifications of the real world. They try to capture what is really essential to represent the relationships at hand. For instance, for a predictive model, there may be many, many factors that are potentially relevant predictors, but in a model we want to capture some of them, not all.</a:t>
            </a:r>
          </a:p>
          <a:p>
            <a:r>
              <a:rPr lang="en-US" altLang="en-US" dirty="0" smtClean="0"/>
              <a:t>Both examples are for forecasting but two different kinds of products.</a:t>
            </a:r>
          </a:p>
        </p:txBody>
      </p:sp>
      <p:sp>
        <p:nvSpPr>
          <p:cNvPr id="17420" name="Rectangle 11"/>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3288275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19459"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0"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9461"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2"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Rectangle 6"/>
          <p:cNvSpPr>
            <a:spLocks noGrp="1" noChangeArrowheads="1"/>
          </p:cNvSpPr>
          <p:nvPr>
            <p:ph type="body" idx="1"/>
          </p:nvPr>
        </p:nvSpPr>
        <p:spPr>
          <a:xfrm>
            <a:off x="636588" y="4368800"/>
            <a:ext cx="5792787" cy="528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dirty="0" smtClean="0"/>
              <a:t>Diffusion refers to change over time. How the product gets adopted in a population.</a:t>
            </a:r>
          </a:p>
          <a:p>
            <a:r>
              <a:rPr lang="en-US" altLang="en-US" dirty="0" smtClean="0"/>
              <a:t>Focus on new categories not brands within, and durables (longer lifetime) not frequently purchased products. Examples: solar cars, all-electric cars, smartphones, DIY tax software, 3D printers, Greek yogurt, microfinance organizations, etc.</a:t>
            </a:r>
          </a:p>
          <a:p>
            <a:r>
              <a:rPr lang="en-US" altLang="en-US" dirty="0" smtClean="0"/>
              <a:t>Abstraction.  This model focuses on a few elements of the new product diffusion process, leaving out many others.  If the elements that it focuses on are big and important determinants of the process, then this is going to be a good model.  How will we know?  It will then fit the data well, have good predictive ability, have face validity, etc.</a:t>
            </a:r>
          </a:p>
          <a:p>
            <a:r>
              <a:rPr lang="en-US" altLang="en-US" dirty="0" smtClean="0"/>
              <a:t>Some phenomena that have been left out in this model: regulation, marketing activities, network effects, availability of infrastructure (e.g. “range anxiety” in the case of all-electric vehicles).</a:t>
            </a:r>
          </a:p>
          <a:p>
            <a:r>
              <a:rPr lang="en-US" altLang="en-US" dirty="0" smtClean="0"/>
              <a:t>“Social contagion”</a:t>
            </a:r>
          </a:p>
        </p:txBody>
      </p:sp>
      <p:sp>
        <p:nvSpPr>
          <p:cNvPr id="19464"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3046518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21507"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8"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9</a:t>
            </a:r>
          </a:p>
        </p:txBody>
      </p:sp>
      <p:sp>
        <p:nvSpPr>
          <p:cNvPr id="21509"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0"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1"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endParaRPr lang="en-US" altLang="en-US" smtClean="0"/>
          </a:p>
        </p:txBody>
      </p:sp>
      <p:sp>
        <p:nvSpPr>
          <p:cNvPr id="21512"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138584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294967295"/>
          </p:nvPr>
        </p:nvSpPr>
        <p:spPr bwMode="auto">
          <a:xfrm>
            <a:off x="0" y="9120188"/>
            <a:ext cx="3170238" cy="481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06" tIns="47503" rIns="95006" bIns="47503"/>
          <a:lstStyle>
            <a:lvl1pPr defTabSz="963613">
              <a:defRPr sz="2400">
                <a:solidFill>
                  <a:schemeClr val="tx1"/>
                </a:solidFill>
                <a:latin typeface="Times New Roman" panose="02020603050405020304" pitchFamily="18" charset="0"/>
              </a:defRPr>
            </a:lvl1pPr>
            <a:lvl2pPr marL="771525" indent="-296863" defTabSz="963613">
              <a:defRPr sz="2400">
                <a:solidFill>
                  <a:schemeClr val="tx1"/>
                </a:solidFill>
                <a:latin typeface="Times New Roman" panose="02020603050405020304" pitchFamily="18" charset="0"/>
              </a:defRPr>
            </a:lvl2pPr>
            <a:lvl3pPr marL="1187450" indent="-236538" defTabSz="963613">
              <a:defRPr sz="2400">
                <a:solidFill>
                  <a:schemeClr val="tx1"/>
                </a:solidFill>
                <a:latin typeface="Times New Roman" panose="02020603050405020304" pitchFamily="18" charset="0"/>
              </a:defRPr>
            </a:lvl3pPr>
            <a:lvl4pPr marL="1662113" indent="-236538" defTabSz="963613">
              <a:defRPr sz="2400">
                <a:solidFill>
                  <a:schemeClr val="tx1"/>
                </a:solidFill>
                <a:latin typeface="Times New Roman" panose="02020603050405020304" pitchFamily="18" charset="0"/>
              </a:defRPr>
            </a:lvl4pPr>
            <a:lvl5pPr marL="2136775" indent="-236538" defTabSz="963613">
              <a:defRPr sz="2400">
                <a:solidFill>
                  <a:schemeClr val="tx1"/>
                </a:solidFill>
                <a:latin typeface="Times New Roman" panose="02020603050405020304" pitchFamily="18" charset="0"/>
              </a:defRPr>
            </a:lvl5pPr>
            <a:lvl6pPr marL="2593975" indent="-236538" defTabSz="963613" eaLnBrk="0" fontAlgn="base" hangingPunct="0">
              <a:spcBef>
                <a:spcPct val="0"/>
              </a:spcBef>
              <a:spcAft>
                <a:spcPct val="0"/>
              </a:spcAft>
              <a:defRPr sz="2400">
                <a:solidFill>
                  <a:schemeClr val="tx1"/>
                </a:solidFill>
                <a:latin typeface="Times New Roman" panose="02020603050405020304" pitchFamily="18" charset="0"/>
              </a:defRPr>
            </a:lvl6pPr>
            <a:lvl7pPr marL="3051175" indent="-236538" defTabSz="963613" eaLnBrk="0" fontAlgn="base" hangingPunct="0">
              <a:spcBef>
                <a:spcPct val="0"/>
              </a:spcBef>
              <a:spcAft>
                <a:spcPct val="0"/>
              </a:spcAft>
              <a:defRPr sz="2400">
                <a:solidFill>
                  <a:schemeClr val="tx1"/>
                </a:solidFill>
                <a:latin typeface="Times New Roman" panose="02020603050405020304" pitchFamily="18" charset="0"/>
              </a:defRPr>
            </a:lvl7pPr>
            <a:lvl8pPr marL="3508375" indent="-236538" defTabSz="963613" eaLnBrk="0" fontAlgn="base" hangingPunct="0">
              <a:spcBef>
                <a:spcPct val="0"/>
              </a:spcBef>
              <a:spcAft>
                <a:spcPct val="0"/>
              </a:spcAft>
              <a:defRPr sz="2400">
                <a:solidFill>
                  <a:schemeClr val="tx1"/>
                </a:solidFill>
                <a:latin typeface="Times New Roman" panose="02020603050405020304" pitchFamily="18" charset="0"/>
              </a:defRPr>
            </a:lvl8pPr>
            <a:lvl9pPr marL="3965575" indent="-236538" defTabSz="9636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Sachin Gupta 2010</a:t>
            </a:r>
          </a:p>
        </p:txBody>
      </p:sp>
      <p:sp>
        <p:nvSpPr>
          <p:cNvPr id="23555" name="Rectangle 2"/>
          <p:cNvSpPr>
            <a:spLocks noChangeArrowheads="1"/>
          </p:cNvSpPr>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6" name="Rectangle 3"/>
          <p:cNvSpPr>
            <a:spLocks noChangeArrowheads="1"/>
          </p:cNvSpPr>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907" tIns="0" rIns="19907" bIns="0" anchor="b"/>
          <a:lstStyle>
            <a:lvl1pPr defTabSz="955675">
              <a:defRPr sz="2400">
                <a:solidFill>
                  <a:schemeClr val="tx1"/>
                </a:solidFill>
                <a:latin typeface="Times New Roman" panose="02020603050405020304" pitchFamily="18" charset="0"/>
              </a:defRPr>
            </a:lvl1pPr>
            <a:lvl2pPr marL="742950" indent="-285750" defTabSz="955675">
              <a:defRPr sz="2400">
                <a:solidFill>
                  <a:schemeClr val="tx1"/>
                </a:solidFill>
                <a:latin typeface="Times New Roman" panose="02020603050405020304" pitchFamily="18" charset="0"/>
              </a:defRPr>
            </a:lvl2pPr>
            <a:lvl3pPr marL="1143000" indent="-228600" defTabSz="955675">
              <a:defRPr sz="2400">
                <a:solidFill>
                  <a:schemeClr val="tx1"/>
                </a:solidFill>
                <a:latin typeface="Times New Roman" panose="02020603050405020304" pitchFamily="18" charset="0"/>
              </a:defRPr>
            </a:lvl3pPr>
            <a:lvl4pPr marL="1600200" indent="-228600" defTabSz="955675">
              <a:defRPr sz="2400">
                <a:solidFill>
                  <a:schemeClr val="tx1"/>
                </a:solidFill>
                <a:latin typeface="Times New Roman" panose="02020603050405020304" pitchFamily="18" charset="0"/>
              </a:defRPr>
            </a:lvl4pPr>
            <a:lvl5pPr marL="2057400" indent="-228600" defTabSz="955675">
              <a:defRPr sz="2400">
                <a:solidFill>
                  <a:schemeClr val="tx1"/>
                </a:solidFill>
                <a:latin typeface="Times New Roman" panose="02020603050405020304" pitchFamily="18" charset="0"/>
              </a:defRPr>
            </a:lvl5pPr>
            <a:lvl6pPr marL="2514600" indent="-228600" defTabSz="9556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56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56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56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10</a:t>
            </a:r>
          </a:p>
        </p:txBody>
      </p:sp>
      <p:sp>
        <p:nvSpPr>
          <p:cNvPr id="23557"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8" name="Rectangle 5"/>
          <p:cNvSpPr>
            <a:spLocks noChangeArrowheads="1"/>
          </p:cNvSpP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p:cNvSpPr>
            <a:spLocks noGrp="1" noChangeArrowheads="1"/>
          </p:cNvSpPr>
          <p:nvPr>
            <p:ph type="body" idx="1"/>
          </p:nvPr>
        </p:nvSpPr>
        <p:spPr>
          <a:xfrm>
            <a:off x="636588" y="4562475"/>
            <a:ext cx="5792787" cy="5284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22" tIns="48111" rIns="96222" bIns="48111"/>
          <a:lstStyle/>
          <a:p>
            <a:r>
              <a:rPr lang="en-US" altLang="en-US" smtClean="0"/>
              <a:t>Cumulative sales on vertical axis, time on horizontal axis. This basic S-shape has been found to apply in a lot of categories. The exact curvature of the S varies. The point of inflexion is different. Some products are sleepers, with a long tail. Others take-off very quickly.  For instance, color TVs had a long tail because color programming was very scanty for a long time.</a:t>
            </a:r>
          </a:p>
        </p:txBody>
      </p:sp>
      <p:sp>
        <p:nvSpPr>
          <p:cNvPr id="23560" name="Rectangle 7"/>
          <p:cNvSpPr>
            <a:spLocks noGrp="1" noRot="1" noChangeAspect="1" noChangeArrowheads="1" noTextEdit="1"/>
          </p:cNvSpPr>
          <p:nvPr>
            <p:ph type="sldImg"/>
          </p:nvPr>
        </p:nvSpPr>
        <p:spPr>
          <a:xfrm>
            <a:off x="1265238" y="725488"/>
            <a:ext cx="4784725" cy="3587750"/>
          </a:xfrm>
          <a:ln w="12700" cap="flat">
            <a:solidFill>
              <a:schemeClr val="tx1"/>
            </a:solidFill>
          </a:ln>
        </p:spPr>
      </p:sp>
    </p:spTree>
    <p:extLst>
      <p:ext uri="{BB962C8B-B14F-4D97-AF65-F5344CB8AC3E}">
        <p14:creationId xmlns:p14="http://schemas.microsoft.com/office/powerpoint/2010/main" val="248891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202395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324038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33118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450BF-19FF-4BC9-83ED-286F8511FF0A}"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192811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450BF-19FF-4BC9-83ED-286F8511FF0A}" type="datetimeFigureOut">
              <a:rPr lang="en-US" smtClean="0"/>
              <a:t>3/15/2016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192955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450BF-19FF-4BC9-83ED-286F8511FF0A}"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47572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450BF-19FF-4BC9-83ED-286F8511FF0A}" type="datetimeFigureOut">
              <a:rPr lang="en-US" smtClean="0"/>
              <a:t>3/15/2016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195934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450BF-19FF-4BC9-83ED-286F8511FF0A}" type="datetimeFigureOut">
              <a:rPr lang="en-US" smtClean="0"/>
              <a:t>3/15/2016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207609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450BF-19FF-4BC9-83ED-286F8511FF0A}" type="datetimeFigureOut">
              <a:rPr lang="en-US" smtClean="0"/>
              <a:t>3/15/2016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7838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450BF-19FF-4BC9-83ED-286F8511FF0A}"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65674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450BF-19FF-4BC9-83ED-286F8511FF0A}" type="datetimeFigureOut">
              <a:rPr lang="en-US" smtClean="0"/>
              <a:t>3/15/2016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501D7-84C1-480C-8ED8-9451B0F74497}" type="slidenum">
              <a:rPr lang="en-US" smtClean="0"/>
              <a:t>‹#›</a:t>
            </a:fld>
            <a:endParaRPr lang="en-US"/>
          </a:p>
        </p:txBody>
      </p:sp>
    </p:spTree>
    <p:extLst>
      <p:ext uri="{BB962C8B-B14F-4D97-AF65-F5344CB8AC3E}">
        <p14:creationId xmlns:p14="http://schemas.microsoft.com/office/powerpoint/2010/main" val="403864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450BF-19FF-4BC9-83ED-286F8511FF0A}" type="datetimeFigureOut">
              <a:rPr lang="en-US" smtClean="0"/>
              <a:t>3/15/2016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501D7-84C1-480C-8ED8-9451B0F74497}" type="slidenum">
              <a:rPr lang="en-US" smtClean="0"/>
              <a:t>‹#›</a:t>
            </a:fld>
            <a:endParaRPr lang="en-US"/>
          </a:p>
        </p:txBody>
      </p:sp>
    </p:spTree>
    <p:extLst>
      <p:ext uri="{BB962C8B-B14F-4D97-AF65-F5344CB8AC3E}">
        <p14:creationId xmlns:p14="http://schemas.microsoft.com/office/powerpoint/2010/main" val="1768402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elp.com/dataset_challenge"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www.spokanehoopfest.net/organization/Pages/history.aspx" TargetMode="External"/><Relationship Id="rId4" Type="http://schemas.openxmlformats.org/officeDocument/2006/relationships/hyperlink" Target="http://www.teradatauniversitynetwork.com/PARTNERS-2015/Data-Challenge/CDP-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Skim348@asu.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log.coursera.org/post/135791038302/the-most-popular-courses-of-2015"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hyperlink" Target="http://cran.us.r-project.or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cran.cnr.berkeley.edu/"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ats.ucla.edu/stat/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5608"/>
            <a:ext cx="9144000" cy="1989575"/>
          </a:xfrm>
        </p:spPr>
        <p:txBody>
          <a:bodyPr>
            <a:normAutofit fontScale="90000"/>
          </a:bodyPr>
          <a:lstStyle/>
          <a:p>
            <a:pPr>
              <a:lnSpc>
                <a:spcPct val="150000"/>
              </a:lnSpc>
            </a:pPr>
            <a:r>
              <a:rPr lang="en-US" sz="4800" b="1" dirty="0" smtClean="0"/>
              <a:t>Welcome! MKT 591</a:t>
            </a:r>
            <a:r>
              <a:rPr lang="en-US" sz="4800" b="1" dirty="0"/>
              <a:t> </a:t>
            </a:r>
            <a:r>
              <a:rPr lang="en-US" sz="4800" b="1" dirty="0" smtClean="0"/>
              <a:t>Marketing Analytics: </a:t>
            </a:r>
            <a:br>
              <a:rPr lang="en-US" sz="4800" b="1" dirty="0" smtClean="0"/>
            </a:br>
            <a:r>
              <a:rPr lang="en-US" sz="4800" b="1" dirty="0" smtClean="0"/>
              <a:t>Introduction</a:t>
            </a:r>
            <a:endParaRPr lang="en-US" sz="4800" b="1" dirty="0"/>
          </a:p>
        </p:txBody>
      </p:sp>
      <p:pic>
        <p:nvPicPr>
          <p:cNvPr id="5" name="Picture 4"/>
          <p:cNvPicPr>
            <a:picLocks noChangeAspect="1"/>
          </p:cNvPicPr>
          <p:nvPr/>
        </p:nvPicPr>
        <p:blipFill>
          <a:blip r:embed="rId2"/>
          <a:stretch>
            <a:fillRect/>
          </a:stretch>
        </p:blipFill>
        <p:spPr>
          <a:xfrm>
            <a:off x="2286000" y="4782865"/>
            <a:ext cx="4572000" cy="1054100"/>
          </a:xfrm>
          <a:prstGeom prst="rect">
            <a:avLst/>
          </a:prstGeom>
        </p:spPr>
      </p:pic>
    </p:spTree>
    <p:extLst>
      <p:ext uri="{BB962C8B-B14F-4D97-AF65-F5344CB8AC3E}">
        <p14:creationId xmlns:p14="http://schemas.microsoft.com/office/powerpoint/2010/main" val="3780081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Eras Medium ITC" panose="020B0602030504020804" pitchFamily="34" charset="0"/>
              </a:rPr>
              <a:t>Required: </a:t>
            </a:r>
            <a:endParaRPr lang="en-US" b="1" dirty="0">
              <a:latin typeface="Eras Medium ITC" panose="020B0602030504020804" pitchFamily="34" charset="0"/>
            </a:endParaRPr>
          </a:p>
        </p:txBody>
      </p:sp>
      <p:sp>
        <p:nvSpPr>
          <p:cNvPr id="3" name="Content Placeholder 2"/>
          <p:cNvSpPr>
            <a:spLocks noGrp="1"/>
          </p:cNvSpPr>
          <p:nvPr>
            <p:ph idx="1"/>
          </p:nvPr>
        </p:nvSpPr>
        <p:spPr>
          <a:xfrm>
            <a:off x="628649" y="1825625"/>
            <a:ext cx="8193803" cy="4351338"/>
          </a:xfrm>
        </p:spPr>
        <p:txBody>
          <a:bodyPr/>
          <a:lstStyle/>
          <a:p>
            <a:pPr lvl="0"/>
            <a:r>
              <a:rPr lang="en-US" dirty="0">
                <a:latin typeface="Eras Medium ITC" panose="020B0602030504020804" pitchFamily="34" charset="0"/>
              </a:rPr>
              <a:t>Textbook: R for Marketing Research and Analytics by Christopher N. Chapman, Elea McDonnell </a:t>
            </a:r>
            <a:r>
              <a:rPr lang="en-US" dirty="0" err="1">
                <a:latin typeface="Eras Medium ITC" panose="020B0602030504020804" pitchFamily="34" charset="0"/>
              </a:rPr>
              <a:t>Feit</a:t>
            </a:r>
            <a:r>
              <a:rPr lang="en-US" dirty="0">
                <a:latin typeface="Eras Medium ITC" panose="020B0602030504020804" pitchFamily="34" charset="0"/>
              </a:rPr>
              <a:t>, Springer 2015th Edition</a:t>
            </a:r>
          </a:p>
          <a:p>
            <a:pPr lvl="0"/>
            <a:r>
              <a:rPr lang="en-US" dirty="0">
                <a:latin typeface="Eras Medium ITC" panose="020B0602030504020804" pitchFamily="34" charset="0"/>
              </a:rPr>
              <a:t>Laptop computer (You can rent it from IT service, W.P. Carey School of Business)</a:t>
            </a:r>
          </a:p>
          <a:p>
            <a:pPr lvl="0"/>
            <a:r>
              <a:rPr lang="en-US" dirty="0">
                <a:latin typeface="Eras Medium ITC" panose="020B0602030504020804" pitchFamily="34" charset="0"/>
              </a:rPr>
              <a:t>Software: R (free download) and Excel</a:t>
            </a:r>
          </a:p>
          <a:p>
            <a:pPr marL="0" indent="0">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405856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Eras Medium ITC" panose="020B0602030504020804" pitchFamily="34" charset="0"/>
              </a:rPr>
              <a:t>Grading </a:t>
            </a:r>
            <a:r>
              <a:rPr lang="en-US" b="1" cap="small" dirty="0" smtClean="0">
                <a:latin typeface="Eras Medium ITC" panose="020B0602030504020804" pitchFamily="34" charset="0"/>
              </a:rPr>
              <a:t>Policy</a:t>
            </a:r>
            <a:endParaRPr lang="en-US" dirty="0">
              <a:latin typeface="Eras Medium ITC" panose="020B0602030504020804" pitchFamily="34" charset="0"/>
            </a:endParaRPr>
          </a:p>
        </p:txBody>
      </p:sp>
      <p:sp>
        <p:nvSpPr>
          <p:cNvPr id="3" name="Content Placeholder 2"/>
          <p:cNvSpPr>
            <a:spLocks noGrp="1"/>
          </p:cNvSpPr>
          <p:nvPr>
            <p:ph idx="1"/>
          </p:nvPr>
        </p:nvSpPr>
        <p:spPr>
          <a:xfrm>
            <a:off x="340544" y="1825625"/>
            <a:ext cx="8462911" cy="4351338"/>
          </a:xfrm>
        </p:spPr>
        <p:txBody>
          <a:bodyPr/>
          <a:lstStyle/>
          <a:p>
            <a:pPr marL="0" lvl="0" indent="0">
              <a:buNone/>
            </a:pPr>
            <a:r>
              <a:rPr lang="en-US" dirty="0">
                <a:latin typeface="Eras Medium ITC" panose="020B0602030504020804" pitchFamily="34" charset="0"/>
              </a:rPr>
              <a:t>Data Analysis Exercises using R 150 (3 Assignments).</a:t>
            </a:r>
          </a:p>
          <a:p>
            <a:pPr marL="0" lvl="0" indent="0">
              <a:buNone/>
            </a:pPr>
            <a:r>
              <a:rPr lang="en-US" dirty="0">
                <a:latin typeface="Eras Medium ITC" panose="020B0602030504020804" pitchFamily="34" charset="0"/>
              </a:rPr>
              <a:t>Marketing Analytics Team Project: 150.</a:t>
            </a:r>
          </a:p>
          <a:p>
            <a:pPr lvl="1"/>
            <a:r>
              <a:rPr lang="en-US" dirty="0">
                <a:latin typeface="Eras Medium ITC" panose="020B0602030504020804" pitchFamily="34" charset="0"/>
              </a:rPr>
              <a:t>Final Presentation 50</a:t>
            </a:r>
          </a:p>
          <a:p>
            <a:pPr lvl="1"/>
            <a:r>
              <a:rPr lang="en-US" dirty="0">
                <a:latin typeface="Eras Medium ITC" panose="020B0602030504020804" pitchFamily="34" charset="0"/>
              </a:rPr>
              <a:t>Final Report 100</a:t>
            </a:r>
          </a:p>
          <a:p>
            <a:pPr marL="0" lvl="0" indent="0">
              <a:buNone/>
            </a:pPr>
            <a:r>
              <a:rPr lang="en-US" dirty="0">
                <a:latin typeface="Eras Medium ITC" panose="020B0602030504020804" pitchFamily="34" charset="0"/>
              </a:rPr>
              <a:t>Final Exam 150.</a:t>
            </a:r>
          </a:p>
          <a:p>
            <a:pPr marL="0" indent="0">
              <a:buNone/>
            </a:pPr>
            <a:r>
              <a:rPr lang="en-US" dirty="0">
                <a:latin typeface="Eras Medium ITC" panose="020B0602030504020804" pitchFamily="34" charset="0"/>
              </a:rPr>
              <a:t>Total: 450 points.</a:t>
            </a:r>
          </a:p>
          <a:p>
            <a:endParaRPr lang="en-US" dirty="0">
              <a:latin typeface="Eras Medium ITC" panose="020B0602030504020804" pitchFamily="34" charset="0"/>
            </a:endParaRPr>
          </a:p>
        </p:txBody>
      </p:sp>
    </p:spTree>
    <p:extLst>
      <p:ext uri="{BB962C8B-B14F-4D97-AF65-F5344CB8AC3E}">
        <p14:creationId xmlns:p14="http://schemas.microsoft.com/office/powerpoint/2010/main" val="325205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47" y="365126"/>
            <a:ext cx="8551148" cy="1325563"/>
          </a:xfrm>
        </p:spPr>
        <p:txBody>
          <a:bodyPr>
            <a:normAutofit/>
          </a:bodyPr>
          <a:lstStyle/>
          <a:p>
            <a:r>
              <a:rPr lang="en-US" sz="4000" b="1" cap="small" dirty="0">
                <a:latin typeface="Eras Medium ITC" panose="020B0602030504020804" pitchFamily="34" charset="0"/>
              </a:rPr>
              <a:t>Data Analysis Exercise using R (150)</a:t>
            </a:r>
            <a:endParaRPr lang="en-US" sz="4000" dirty="0">
              <a:latin typeface="Eras Medium ITC" panose="020B0602030504020804" pitchFamily="34" charset="0"/>
            </a:endParaRPr>
          </a:p>
        </p:txBody>
      </p:sp>
      <p:sp>
        <p:nvSpPr>
          <p:cNvPr id="3" name="Content Placeholder 2"/>
          <p:cNvSpPr>
            <a:spLocks noGrp="1"/>
          </p:cNvSpPr>
          <p:nvPr>
            <p:ph idx="1"/>
          </p:nvPr>
        </p:nvSpPr>
        <p:spPr>
          <a:xfrm>
            <a:off x="447780" y="1966302"/>
            <a:ext cx="7886700" cy="4351338"/>
          </a:xfrm>
        </p:spPr>
        <p:txBody>
          <a:bodyPr/>
          <a:lstStyle/>
          <a:p>
            <a:r>
              <a:rPr lang="en-US" dirty="0">
                <a:latin typeface="Eras Medium ITC" panose="020B0602030504020804" pitchFamily="34" charset="0"/>
              </a:rPr>
              <a:t>There will be 3 </a:t>
            </a:r>
            <a:r>
              <a:rPr lang="en-US" b="1" dirty="0">
                <a:latin typeface="Eras Medium ITC" panose="020B0602030504020804" pitchFamily="34" charset="0"/>
              </a:rPr>
              <a:t>individual</a:t>
            </a:r>
            <a:r>
              <a:rPr lang="en-US" dirty="0">
                <a:latin typeface="Eras Medium ITC" panose="020B0602030504020804" pitchFamily="34" charset="0"/>
              </a:rPr>
              <a:t> assignments (50 per each assignment) for data analytics exercises </a:t>
            </a:r>
            <a:r>
              <a:rPr lang="en-US" dirty="0" smtClean="0">
                <a:latin typeface="Eras Medium ITC" panose="020B0602030504020804" pitchFamily="34" charset="0"/>
              </a:rPr>
              <a:t>(Mostly using </a:t>
            </a:r>
            <a:r>
              <a:rPr lang="en-US" dirty="0">
                <a:latin typeface="Eras Medium ITC" panose="020B0602030504020804" pitchFamily="34" charset="0"/>
              </a:rPr>
              <a:t>R</a:t>
            </a:r>
            <a:r>
              <a:rPr lang="en-US" dirty="0" smtClean="0">
                <a:latin typeface="Eras Medium ITC" panose="020B0602030504020804" pitchFamily="34" charset="0"/>
              </a:rPr>
              <a:t>).</a:t>
            </a:r>
          </a:p>
          <a:p>
            <a:r>
              <a:rPr lang="en-US" dirty="0">
                <a:latin typeface="Eras Medium ITC" panose="020B0602030504020804" pitchFamily="34" charset="0"/>
              </a:rPr>
              <a:t>The objective of these exercises/mini-cases is to let you study the analytics method you learned during classes and practice the analysis tools commonly used in the industry.</a:t>
            </a:r>
          </a:p>
        </p:txBody>
      </p:sp>
    </p:spTree>
    <p:extLst>
      <p:ext uri="{BB962C8B-B14F-4D97-AF65-F5344CB8AC3E}">
        <p14:creationId xmlns:p14="http://schemas.microsoft.com/office/powerpoint/2010/main" val="2105299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3966"/>
            <a:ext cx="8073223" cy="1325563"/>
          </a:xfrm>
        </p:spPr>
        <p:txBody>
          <a:bodyPr>
            <a:normAutofit fontScale="90000"/>
          </a:bodyPr>
          <a:lstStyle/>
          <a:p>
            <a:pPr lvl="0"/>
            <a:r>
              <a:rPr lang="en-US" b="1" cap="small" dirty="0">
                <a:latin typeface="Eras Medium ITC" panose="020B0602030504020804" pitchFamily="34" charset="0"/>
              </a:rPr>
              <a:t>Marketing Analytics Team </a:t>
            </a:r>
            <a:r>
              <a:rPr lang="en-US" b="1" cap="small" dirty="0" smtClean="0">
                <a:latin typeface="Eras Medium ITC" panose="020B0602030504020804" pitchFamily="34" charset="0"/>
              </a:rPr>
              <a:t>Project</a:t>
            </a:r>
            <a:r>
              <a:rPr lang="en-US" dirty="0">
                <a:latin typeface="Eras Medium ITC" panose="020B0602030504020804" pitchFamily="34" charset="0"/>
              </a:rPr>
              <a:t/>
            </a:r>
            <a:br>
              <a:rPr lang="en-US" dirty="0">
                <a:latin typeface="Eras Medium ITC" panose="020B0602030504020804" pitchFamily="34" charset="0"/>
              </a:rPr>
            </a:br>
            <a:endParaRPr lang="en-US" dirty="0">
              <a:latin typeface="Eras Medium ITC" panose="020B0602030504020804" pitchFamily="34" charset="0"/>
            </a:endParaRPr>
          </a:p>
        </p:txBody>
      </p:sp>
      <p:sp>
        <p:nvSpPr>
          <p:cNvPr id="3" name="Content Placeholder 2"/>
          <p:cNvSpPr>
            <a:spLocks noGrp="1"/>
          </p:cNvSpPr>
          <p:nvPr>
            <p:ph idx="1"/>
          </p:nvPr>
        </p:nvSpPr>
        <p:spPr>
          <a:xfrm>
            <a:off x="628650" y="1449529"/>
            <a:ext cx="7886700" cy="4973933"/>
          </a:xfrm>
        </p:spPr>
        <p:txBody>
          <a:bodyPr>
            <a:normAutofit fontScale="77500" lnSpcReduction="20000"/>
          </a:bodyPr>
          <a:lstStyle/>
          <a:p>
            <a:pPr>
              <a:lnSpc>
                <a:spcPct val="160000"/>
              </a:lnSpc>
            </a:pPr>
            <a:r>
              <a:rPr lang="en-US" dirty="0">
                <a:latin typeface="Eras Medium ITC" panose="020B0602030504020804" pitchFamily="34" charset="0"/>
              </a:rPr>
              <a:t>You </a:t>
            </a:r>
            <a:r>
              <a:rPr lang="en-US" dirty="0" smtClean="0">
                <a:latin typeface="Eras Medium ITC" panose="020B0602030504020804" pitchFamily="34" charset="0"/>
              </a:rPr>
              <a:t>are randomly assigned to </a:t>
            </a:r>
            <a:r>
              <a:rPr lang="en-US" dirty="0">
                <a:latin typeface="Eras Medium ITC" panose="020B0602030504020804" pitchFamily="34" charset="0"/>
              </a:rPr>
              <a:t>a team of 5 or 6 members to work on a joint </a:t>
            </a:r>
            <a:r>
              <a:rPr lang="en-US" dirty="0" smtClean="0">
                <a:latin typeface="Eras Medium ITC" panose="020B0602030504020804" pitchFamily="34" charset="0"/>
              </a:rPr>
              <a:t>project (check your Blackboard).</a:t>
            </a:r>
          </a:p>
          <a:p>
            <a:pPr>
              <a:lnSpc>
                <a:spcPct val="160000"/>
              </a:lnSpc>
            </a:pPr>
            <a:r>
              <a:rPr lang="en-US" dirty="0">
                <a:latin typeface="Eras Medium ITC" panose="020B0602030504020804" pitchFamily="34" charset="0"/>
              </a:rPr>
              <a:t>Your team can select an interesting project of your choice with practical importance to solving a specific marketing problem, for instance, consumer segmentation &amp; targeting, social media-based promotion campaign, prospective new customer identification, identifying key drivers for efficient resource allocation, etc. for a specific brand or organization. </a:t>
            </a:r>
            <a:endParaRPr lang="en-US" dirty="0" smtClean="0">
              <a:latin typeface="Eras Medium ITC" panose="020B0602030504020804" pitchFamily="34" charset="0"/>
            </a:endParaRPr>
          </a:p>
        </p:txBody>
      </p:sp>
    </p:spTree>
    <p:extLst>
      <p:ext uri="{BB962C8B-B14F-4D97-AF65-F5344CB8AC3E}">
        <p14:creationId xmlns:p14="http://schemas.microsoft.com/office/powerpoint/2010/main" val="177875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95" y="224449"/>
            <a:ext cx="8732018" cy="1325563"/>
          </a:xfrm>
        </p:spPr>
        <p:txBody>
          <a:bodyPr/>
          <a:lstStyle/>
          <a:p>
            <a:r>
              <a:rPr lang="en-US" b="1" cap="small" dirty="0">
                <a:latin typeface="Eras Medium ITC" panose="020B0602030504020804" pitchFamily="34" charset="0"/>
              </a:rPr>
              <a:t>Marketing Analytics Team Project</a:t>
            </a:r>
            <a:endParaRPr lang="en-US" dirty="0">
              <a:latin typeface="Eras Medium ITC" panose="020B0602030504020804" pitchFamily="34" charset="0"/>
            </a:endParaRPr>
          </a:p>
        </p:txBody>
      </p:sp>
      <p:sp>
        <p:nvSpPr>
          <p:cNvPr id="3" name="Content Placeholder 2"/>
          <p:cNvSpPr>
            <a:spLocks noGrp="1"/>
          </p:cNvSpPr>
          <p:nvPr>
            <p:ph idx="1"/>
          </p:nvPr>
        </p:nvSpPr>
        <p:spPr>
          <a:xfrm>
            <a:off x="628650" y="1825624"/>
            <a:ext cx="7886700" cy="4585223"/>
          </a:xfrm>
        </p:spPr>
        <p:txBody>
          <a:bodyPr>
            <a:normAutofit fontScale="92500" lnSpcReduction="20000"/>
          </a:bodyPr>
          <a:lstStyle/>
          <a:p>
            <a:r>
              <a:rPr lang="en-US" dirty="0" smtClean="0">
                <a:latin typeface="Eras Medium ITC" panose="020B0602030504020804" pitchFamily="34" charset="0"/>
              </a:rPr>
              <a:t>Public Secondary Data Sources: </a:t>
            </a:r>
          </a:p>
          <a:p>
            <a:pPr lvl="1"/>
            <a:r>
              <a:rPr lang="en-US" dirty="0" err="1" smtClean="0">
                <a:latin typeface="Eras Medium ITC" panose="020B0602030504020804" pitchFamily="34" charset="0"/>
              </a:rPr>
              <a:t>Kaggle</a:t>
            </a:r>
            <a:r>
              <a:rPr lang="en-US" dirty="0" smtClean="0">
                <a:latin typeface="Eras Medium ITC" panose="020B0602030504020804" pitchFamily="34" charset="0"/>
              </a:rPr>
              <a:t> </a:t>
            </a:r>
            <a:r>
              <a:rPr lang="en-US" dirty="0">
                <a:latin typeface="Eras Medium ITC" panose="020B0602030504020804" pitchFamily="34" charset="0"/>
              </a:rPr>
              <a:t>Datasets: </a:t>
            </a:r>
            <a:r>
              <a:rPr lang="en-US" dirty="0">
                <a:latin typeface="Eras Medium ITC" panose="020B0602030504020804" pitchFamily="34" charset="0"/>
                <a:hlinkClick r:id="rId2"/>
              </a:rPr>
              <a:t>https://</a:t>
            </a:r>
            <a:r>
              <a:rPr lang="en-US" dirty="0" smtClean="0">
                <a:latin typeface="Eras Medium ITC" panose="020B0602030504020804" pitchFamily="34" charset="0"/>
                <a:hlinkClick r:id="rId2"/>
              </a:rPr>
              <a:t>www.kaggle.com/datasets</a:t>
            </a:r>
            <a:r>
              <a:rPr lang="en-US" dirty="0" smtClean="0">
                <a:latin typeface="Eras Medium ITC" panose="020B0602030504020804" pitchFamily="34" charset="0"/>
              </a:rPr>
              <a:t> </a:t>
            </a:r>
          </a:p>
          <a:p>
            <a:pPr lvl="1"/>
            <a:r>
              <a:rPr lang="en-US" dirty="0" smtClean="0">
                <a:latin typeface="Eras Medium ITC" panose="020B0602030504020804" pitchFamily="34" charset="0"/>
              </a:rPr>
              <a:t>Yelp Challenge: </a:t>
            </a:r>
            <a:r>
              <a:rPr lang="en-US" dirty="0" smtClean="0">
                <a:latin typeface="Eras Medium ITC" panose="020B0602030504020804" pitchFamily="34" charset="0"/>
                <a:hlinkClick r:id="rId3"/>
              </a:rPr>
              <a:t>https</a:t>
            </a:r>
            <a:r>
              <a:rPr lang="en-US" dirty="0">
                <a:latin typeface="Eras Medium ITC" panose="020B0602030504020804" pitchFamily="34" charset="0"/>
                <a:hlinkClick r:id="rId3"/>
              </a:rPr>
              <a:t>://www.yelp.com/dataset_challenge</a:t>
            </a:r>
            <a:endParaRPr lang="en-US" dirty="0">
              <a:latin typeface="Eras Medium ITC" panose="020B0602030504020804" pitchFamily="34" charset="0"/>
            </a:endParaRPr>
          </a:p>
          <a:p>
            <a:pPr lvl="1"/>
            <a:r>
              <a:rPr lang="en-US" dirty="0">
                <a:latin typeface="Eras Medium ITC" panose="020B0602030504020804" pitchFamily="34" charset="0"/>
              </a:rPr>
              <a:t>Cultural Data: </a:t>
            </a:r>
            <a:r>
              <a:rPr lang="en-US" dirty="0">
                <a:latin typeface="Eras Medium ITC" panose="020B0602030504020804" pitchFamily="34" charset="0"/>
                <a:hlinkClick r:id="rId4"/>
              </a:rPr>
              <a:t>http://www.teradatauniversitynetwork.com/PARTNERS-2015/Data-Challenge/CDP-Data</a:t>
            </a:r>
            <a:r>
              <a:rPr lang="en-US" dirty="0" smtClean="0">
                <a:latin typeface="Eras Medium ITC" panose="020B0602030504020804" pitchFamily="34" charset="0"/>
                <a:hlinkClick r:id="rId4"/>
              </a:rPr>
              <a:t>/</a:t>
            </a:r>
            <a:r>
              <a:rPr lang="en-US" dirty="0" smtClean="0">
                <a:latin typeface="Eras Medium ITC" panose="020B0602030504020804" pitchFamily="34" charset="0"/>
              </a:rPr>
              <a:t>  </a:t>
            </a:r>
            <a:endParaRPr lang="en-US" dirty="0">
              <a:latin typeface="Eras Medium ITC" panose="020B0602030504020804" pitchFamily="34" charset="0"/>
            </a:endParaRPr>
          </a:p>
          <a:p>
            <a:pPr lvl="1"/>
            <a:r>
              <a:rPr lang="en-US" dirty="0" err="1">
                <a:latin typeface="Eras Medium ITC" panose="020B0602030504020804" pitchFamily="34" charset="0"/>
              </a:rPr>
              <a:t>Hoopfest</a:t>
            </a:r>
            <a:r>
              <a:rPr lang="en-US" dirty="0">
                <a:latin typeface="Eras Medium ITC" panose="020B0602030504020804" pitchFamily="34" charset="0"/>
              </a:rPr>
              <a:t> tournament survey data: </a:t>
            </a:r>
            <a:r>
              <a:rPr lang="en-US" dirty="0">
                <a:latin typeface="Eras Medium ITC" panose="020B0602030504020804" pitchFamily="34" charset="0"/>
                <a:hlinkClick r:id="rId5"/>
              </a:rPr>
              <a:t>http://</a:t>
            </a:r>
            <a:r>
              <a:rPr lang="en-US" dirty="0" smtClean="0">
                <a:latin typeface="Eras Medium ITC" panose="020B0602030504020804" pitchFamily="34" charset="0"/>
                <a:hlinkClick r:id="rId5"/>
              </a:rPr>
              <a:t>www.spokanehoopfest.net/organization/Pages/history.aspx</a:t>
            </a:r>
            <a:endParaRPr lang="en-US" dirty="0" smtClean="0">
              <a:latin typeface="Eras Medium ITC" panose="020B0602030504020804" pitchFamily="34" charset="0"/>
            </a:endParaRPr>
          </a:p>
          <a:p>
            <a:r>
              <a:rPr lang="en-US" dirty="0">
                <a:latin typeface="Eras Medium ITC" panose="020B0602030504020804" pitchFamily="34" charset="0"/>
              </a:rPr>
              <a:t>Online review data: Star ratings and textual review data (e.g., Amazon.com, TripAdvisor.com or Yelp.com</a:t>
            </a:r>
            <a:r>
              <a:rPr lang="en-US" dirty="0" smtClean="0">
                <a:latin typeface="Eras Medium ITC" panose="020B0602030504020804" pitchFamily="34" charset="0"/>
              </a:rPr>
              <a:t>).</a:t>
            </a:r>
          </a:p>
          <a:p>
            <a:r>
              <a:rPr lang="en-US" dirty="0" smtClean="0">
                <a:latin typeface="Eras Medium ITC" panose="020B0602030504020804" pitchFamily="34" charset="0"/>
              </a:rPr>
              <a:t>Others: your own company data or survey data.</a:t>
            </a:r>
            <a:endParaRPr lang="en-US" dirty="0">
              <a:latin typeface="Eras Medium ITC" panose="020B0602030504020804" pitchFamily="34" charset="0"/>
            </a:endParaRPr>
          </a:p>
        </p:txBody>
      </p:sp>
    </p:spTree>
    <p:extLst>
      <p:ext uri="{BB962C8B-B14F-4D97-AF65-F5344CB8AC3E}">
        <p14:creationId xmlns:p14="http://schemas.microsoft.com/office/powerpoint/2010/main" val="736890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96" y="324933"/>
            <a:ext cx="8687427" cy="1325563"/>
          </a:xfrm>
        </p:spPr>
        <p:txBody>
          <a:bodyPr/>
          <a:lstStyle/>
          <a:p>
            <a:r>
              <a:rPr lang="en-US" b="1" cap="small" dirty="0">
                <a:latin typeface="Eras Medium ITC" panose="020B0602030504020804" pitchFamily="34" charset="0"/>
              </a:rPr>
              <a:t>Marketing Analytics Team Project</a:t>
            </a:r>
            <a:endParaRPr lang="en-US" dirty="0">
              <a:latin typeface="Eras Medium ITC" panose="020B0602030504020804" pitchFamily="34" charset="0"/>
            </a:endParaRPr>
          </a:p>
        </p:txBody>
      </p:sp>
      <p:sp>
        <p:nvSpPr>
          <p:cNvPr id="3" name="Content Placeholder 2"/>
          <p:cNvSpPr>
            <a:spLocks noGrp="1"/>
          </p:cNvSpPr>
          <p:nvPr>
            <p:ph idx="1"/>
          </p:nvPr>
        </p:nvSpPr>
        <p:spPr/>
        <p:txBody>
          <a:bodyPr>
            <a:normAutofit fontScale="92500"/>
          </a:bodyPr>
          <a:lstStyle/>
          <a:p>
            <a:r>
              <a:rPr lang="en-US" dirty="0">
                <a:latin typeface="Eras Medium ITC" panose="020B0602030504020804" pitchFamily="34" charset="0"/>
              </a:rPr>
              <a:t>Y</a:t>
            </a:r>
            <a:r>
              <a:rPr lang="en-US" dirty="0" smtClean="0">
                <a:latin typeface="Eras Medium ITC" panose="020B0602030504020804" pitchFamily="34" charset="0"/>
              </a:rPr>
              <a:t>our </a:t>
            </a:r>
            <a:r>
              <a:rPr lang="en-US" dirty="0">
                <a:latin typeface="Eras Medium ITC" panose="020B0602030504020804" pitchFamily="34" charset="0"/>
              </a:rPr>
              <a:t>team will present the results to the entire class (28</a:t>
            </a:r>
            <a:r>
              <a:rPr lang="en-US" baseline="30000" dirty="0">
                <a:latin typeface="Eras Medium ITC" panose="020B0602030504020804" pitchFamily="34" charset="0"/>
              </a:rPr>
              <a:t>th</a:t>
            </a:r>
            <a:r>
              <a:rPr lang="en-US" dirty="0">
                <a:latin typeface="Eras Medium ITC" panose="020B0602030504020804" pitchFamily="34" charset="0"/>
              </a:rPr>
              <a:t> of April). This presentation is expected to last approximately 12-15 minutes. </a:t>
            </a:r>
            <a:endParaRPr lang="en-US" dirty="0" smtClean="0">
              <a:latin typeface="Eras Medium ITC" panose="020B0602030504020804" pitchFamily="34" charset="0"/>
            </a:endParaRPr>
          </a:p>
          <a:p>
            <a:r>
              <a:rPr lang="en-US" dirty="0" smtClean="0">
                <a:latin typeface="Eras Medium ITC" panose="020B0602030504020804" pitchFamily="34" charset="0"/>
              </a:rPr>
              <a:t>You </a:t>
            </a:r>
            <a:r>
              <a:rPr lang="en-US" dirty="0">
                <a:latin typeface="Eras Medium ITC" panose="020B0602030504020804" pitchFamily="34" charset="0"/>
              </a:rPr>
              <a:t>can organize the presentation using sections such as an introduction (e.g., background, problem descriptions), data and methodology, analysis results, interpretation, managerial implications, summary and learning points. </a:t>
            </a:r>
            <a:endParaRPr lang="en-US" dirty="0" smtClean="0">
              <a:latin typeface="Eras Medium ITC" panose="020B0602030504020804" pitchFamily="34" charset="0"/>
            </a:endParaRPr>
          </a:p>
          <a:p>
            <a:r>
              <a:rPr lang="en-US" dirty="0" smtClean="0">
                <a:latin typeface="Eras Medium ITC" panose="020B0602030504020804" pitchFamily="34" charset="0"/>
              </a:rPr>
              <a:t>You should submit </a:t>
            </a:r>
            <a:r>
              <a:rPr lang="en-US" dirty="0">
                <a:latin typeface="Eras Medium ITC" panose="020B0602030504020804" pitchFamily="34" charset="0"/>
              </a:rPr>
              <a:t>a hard copy of your PowerPoint slides to the instructor before your presentation.</a:t>
            </a:r>
          </a:p>
        </p:txBody>
      </p:sp>
    </p:spTree>
    <p:extLst>
      <p:ext uri="{BB962C8B-B14F-4D97-AF65-F5344CB8AC3E}">
        <p14:creationId xmlns:p14="http://schemas.microsoft.com/office/powerpoint/2010/main" val="2019276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34480" cy="1325563"/>
          </a:xfrm>
        </p:spPr>
        <p:txBody>
          <a:bodyPr/>
          <a:lstStyle/>
          <a:p>
            <a:r>
              <a:rPr lang="en-US" b="1" cap="small" dirty="0" smtClean="0">
                <a:latin typeface="Eras Medium ITC" panose="020B0602030504020804" pitchFamily="34" charset="0"/>
              </a:rPr>
              <a:t>Team Project Report</a:t>
            </a:r>
            <a:endParaRPr lang="en-US" dirty="0">
              <a:latin typeface="Eras Medium ITC" panose="020B0602030504020804" pitchFamily="34" charset="0"/>
            </a:endParaRPr>
          </a:p>
        </p:txBody>
      </p:sp>
      <p:sp>
        <p:nvSpPr>
          <p:cNvPr id="3" name="Content Placeholder 2"/>
          <p:cNvSpPr>
            <a:spLocks noGrp="1"/>
          </p:cNvSpPr>
          <p:nvPr>
            <p:ph idx="1"/>
          </p:nvPr>
        </p:nvSpPr>
        <p:spPr>
          <a:xfrm>
            <a:off x="628650" y="1825625"/>
            <a:ext cx="7886700" cy="4514885"/>
          </a:xfrm>
        </p:spPr>
        <p:txBody>
          <a:bodyPr>
            <a:normAutofit fontScale="70000" lnSpcReduction="20000"/>
          </a:bodyPr>
          <a:lstStyle/>
          <a:p>
            <a:pPr>
              <a:lnSpc>
                <a:spcPct val="160000"/>
              </a:lnSpc>
            </a:pPr>
            <a:r>
              <a:rPr lang="en-US" dirty="0" smtClean="0">
                <a:latin typeface="Eras Medium ITC" panose="020B0602030504020804" pitchFamily="34" charset="0"/>
              </a:rPr>
              <a:t>You </a:t>
            </a:r>
            <a:r>
              <a:rPr lang="en-US" dirty="0">
                <a:latin typeface="Eras Medium ITC" panose="020B0602030504020804" pitchFamily="34" charset="0"/>
              </a:rPr>
              <a:t>will have to submit your final report by 10:00 am, 2</a:t>
            </a:r>
            <a:r>
              <a:rPr lang="en-US" baseline="30000" dirty="0">
                <a:latin typeface="Eras Medium ITC" panose="020B0602030504020804" pitchFamily="34" charset="0"/>
              </a:rPr>
              <a:t>nd</a:t>
            </a:r>
            <a:r>
              <a:rPr lang="en-US" dirty="0">
                <a:latin typeface="Eras Medium ITC" panose="020B0602030504020804" pitchFamily="34" charset="0"/>
              </a:rPr>
              <a:t> of May. Please do not exceed 12 pages using a 12 point font size. If you need more space for the analysis tables or graphs, you may use an appendix section. Please include the sections of executive summary, introduction, data and methodology, analysis, results, and actionable marketing implications.</a:t>
            </a:r>
          </a:p>
          <a:p>
            <a:pPr>
              <a:lnSpc>
                <a:spcPct val="160000"/>
              </a:lnSpc>
            </a:pPr>
            <a:r>
              <a:rPr lang="en-US" dirty="0" smtClean="0">
                <a:latin typeface="Eras Medium ITC" panose="020B0602030504020804" pitchFamily="34" charset="0"/>
              </a:rPr>
              <a:t>At the end of the semester, you will be asked to evaluate each of your members’ contribution to the team project. You should be honest </a:t>
            </a:r>
            <a:r>
              <a:rPr lang="en-US" dirty="0">
                <a:latin typeface="Eras Medium ITC" panose="020B0602030504020804" pitchFamily="34" charset="0"/>
              </a:rPr>
              <a:t>and impartial in your evaluations. </a:t>
            </a:r>
          </a:p>
        </p:txBody>
      </p:sp>
    </p:spTree>
    <p:extLst>
      <p:ext uri="{BB962C8B-B14F-4D97-AF65-F5344CB8AC3E}">
        <p14:creationId xmlns:p14="http://schemas.microsoft.com/office/powerpoint/2010/main" val="132036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a:latin typeface="Eras Medium ITC" panose="020B0602030504020804" pitchFamily="34" charset="0"/>
              </a:rPr>
              <a:t>Final exam </a:t>
            </a:r>
            <a:r>
              <a:rPr lang="en-US" b="1" dirty="0">
                <a:latin typeface="Eras Medium ITC" panose="020B0602030504020804" pitchFamily="34" charset="0"/>
              </a:rPr>
              <a:t>(150</a:t>
            </a:r>
            <a:r>
              <a:rPr lang="en-US" b="1" dirty="0" smtClean="0">
                <a:latin typeface="Eras Medium ITC" panose="020B0602030504020804" pitchFamily="34" charset="0"/>
              </a:rPr>
              <a:t>)</a:t>
            </a:r>
            <a:endParaRPr lang="en-US" dirty="0">
              <a:latin typeface="Eras Medium ITC" panose="020B0602030504020804" pitchFamily="34"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latin typeface="Eras Medium ITC" panose="020B0602030504020804" pitchFamily="34" charset="0"/>
              </a:rPr>
              <a:t>There will be a comprehensive in-class exam that covers all the materials discussed in this course. The purpose of the exams is to assess your understanding of concepts/methods, analysis skills and your ability to apply concepts learned during classes, class exercises and the group project</a:t>
            </a:r>
            <a:r>
              <a:rPr lang="en-US" dirty="0" smtClean="0">
                <a:latin typeface="Eras Medium ITC" panose="020B0602030504020804" pitchFamily="34" charset="0"/>
              </a:rPr>
              <a:t>.</a:t>
            </a:r>
          </a:p>
          <a:p>
            <a:pPr>
              <a:lnSpc>
                <a:spcPct val="150000"/>
              </a:lnSpc>
            </a:pPr>
            <a:r>
              <a:rPr lang="en-US" dirty="0" smtClean="0">
                <a:latin typeface="Eras Medium ITC" panose="020B0602030504020804" pitchFamily="34" charset="0"/>
              </a:rPr>
              <a:t>Time and Place will be announced later.</a:t>
            </a:r>
            <a:endParaRPr lang="en-US" dirty="0">
              <a:latin typeface="Eras Medium ITC" panose="020B0602030504020804" pitchFamily="34" charset="0"/>
            </a:endParaRPr>
          </a:p>
        </p:txBody>
      </p:sp>
    </p:spTree>
    <p:extLst>
      <p:ext uri="{BB962C8B-B14F-4D97-AF65-F5344CB8AC3E}">
        <p14:creationId xmlns:p14="http://schemas.microsoft.com/office/powerpoint/2010/main" val="687282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71442655"/>
              </p:ext>
            </p:extLst>
          </p:nvPr>
        </p:nvGraphicFramePr>
        <p:xfrm>
          <a:off x="1939331" y="-8262"/>
          <a:ext cx="7063991" cy="6985425"/>
        </p:xfrm>
        <a:graphic>
          <a:graphicData uri="http://schemas.openxmlformats.org/drawingml/2006/table">
            <a:tbl>
              <a:tblPr firstRow="1" firstCol="1" lastRow="1" lastCol="1" bandRow="1" bandCol="1"/>
              <a:tblGrid>
                <a:gridCol w="678637"/>
                <a:gridCol w="863720"/>
                <a:gridCol w="2233332"/>
                <a:gridCol w="2085265"/>
                <a:gridCol w="1203037"/>
              </a:tblGrid>
              <a:tr h="412092">
                <a:tc>
                  <a:txBody>
                    <a:bodyPr/>
                    <a:lstStyle/>
                    <a:p>
                      <a:pPr marL="0" marR="0" algn="ctr">
                        <a:lnSpc>
                          <a:spcPct val="115000"/>
                        </a:lnSpc>
                        <a:spcBef>
                          <a:spcPts val="0"/>
                        </a:spcBef>
                        <a:spcAft>
                          <a:spcPts val="1000"/>
                        </a:spcAft>
                      </a:pPr>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WEEK</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effectLst/>
                          <a:latin typeface="Times New Roman" panose="02020603050405020304" pitchFamily="18" charset="0"/>
                          <a:ea typeface="Malgun Gothic" panose="020B0503020000020004" pitchFamily="34" charset="-127"/>
                          <a:cs typeface="Times New Roman" panose="02020603050405020304" pitchFamily="18" charset="0"/>
                        </a:rPr>
                        <a:t>DATES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b="1">
                          <a:effectLst/>
                          <a:latin typeface="Times New Roman" panose="02020603050405020304" pitchFamily="18" charset="0"/>
                          <a:ea typeface="Malgun Gothic" panose="020B0503020000020004" pitchFamily="34" charset="-127"/>
                          <a:cs typeface="Times New Roman" panose="02020603050405020304" pitchFamily="18" charset="0"/>
                        </a:rPr>
                        <a:t>MANAGERIAL APPLICATIONS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effectLst/>
                          <a:latin typeface="Times New Roman" panose="02020603050405020304" pitchFamily="18" charset="0"/>
                          <a:ea typeface="Malgun Gothic" panose="020B0503020000020004" pitchFamily="34" charset="-127"/>
                          <a:cs typeface="Times New Roman" panose="02020603050405020304" pitchFamily="18" charset="0"/>
                        </a:rPr>
                        <a:t>ANALYSIS SKILLS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effectLst/>
                          <a:latin typeface="Times New Roman" panose="02020603050405020304" pitchFamily="18" charset="0"/>
                          <a:ea typeface="Malgun Gothic" panose="020B0503020000020004" pitchFamily="34" charset="-127"/>
                          <a:cs typeface="Times New Roman" panose="02020603050405020304" pitchFamily="18" charset="0"/>
                        </a:rPr>
                        <a:t>Note (Assignment)</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15-Mar.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Course Overview, Introduction, R introduction</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Examples of Analytics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17-Mar.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pPr>
                      <a:r>
                        <a:rPr lang="en-US" sz="1200">
                          <a:effectLst/>
                          <a:latin typeface="Times New Roman" panose="02020603050405020304" pitchFamily="18" charset="0"/>
                          <a:ea typeface="Times New Roman" panose="02020603050405020304" pitchFamily="18" charset="0"/>
                        </a:rPr>
                        <a:t> </a:t>
                      </a: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pPr>
                      <a:r>
                        <a:rPr lang="en-US" sz="1200">
                          <a:effectLst/>
                          <a:latin typeface="Times New Roman" panose="02020603050405020304" pitchFamily="18" charset="0"/>
                          <a:ea typeface="Times New Roman" panose="02020603050405020304" pitchFamily="18" charset="0"/>
                        </a:rPr>
                        <a:t>Review of Market Research and Quantitative Analysis</a:t>
                      </a: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430">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22-Mar.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Forecasting and find Key Drivers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Linear Regression</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18138">
                <a:tc>
                  <a:txBody>
                    <a:bodyPr/>
                    <a:lstStyle/>
                    <a:p>
                      <a:pPr marL="0" marR="0" algn="ctr">
                        <a:lnSpc>
                          <a:spcPct val="115000"/>
                        </a:lnSpc>
                        <a:spcBef>
                          <a:spcPts val="0"/>
                        </a:spcBef>
                        <a:spcAft>
                          <a:spcPts val="10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24-Mar.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Forecasting and find Key Drivers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Other Topics in Regression (Dummy coding, Variable Selection/Lasso)</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29-Mar.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Choice Prediction</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Choice Regression Methods with Cross Validations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31-Mar.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Demand Forecasting/Product Life Cycle</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Bass Diffusion Model</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Assignment 1 Due</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046">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5-Apr.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Forecasting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Classification Methods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7-Apr.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Underlying Dimension</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Dimension Reduction Method: Factor Analysis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Assignment 2 Due</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12-Apr.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Market Structure Analysis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Multidimensional Scale Methods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14-Apr.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Extracting Attributes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Text Mining: Online Review Data Analysis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Assignment 3 Due</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6</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19-Apr.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Market Segmentation</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Market Segmentation: Concepts and Basic Methods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highlight>
                            <a:srgbClr val="FFFF00"/>
                          </a:highligh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6</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21-Apr.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Market Segmentation</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Market Segmentation: Advanced techniques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Project Data Analysis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092">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7</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26-Apr.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Geographical Pattern Analysis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Spatial Model Analysis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Project Data Analysis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259">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7</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28-Apr.</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i="1">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i="1">
                          <a:effectLst/>
                          <a:latin typeface="Times New Roman" panose="02020603050405020304" pitchFamily="18" charset="0"/>
                          <a:ea typeface="Malgun Gothic" panose="020B0503020000020004" pitchFamily="34" charset="-127"/>
                          <a:cs typeface="Times New Roman" panose="02020603050405020304" pitchFamily="18" charset="0"/>
                        </a:rPr>
                        <a:t>Final Presentations</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Due for the final paper: 10:00am, 2</a:t>
                      </a:r>
                      <a:r>
                        <a:rPr lang="en-US" sz="1200" baseline="30000" dirty="0">
                          <a:effectLst/>
                          <a:latin typeface="Times New Roman" panose="02020603050405020304" pitchFamily="18" charset="0"/>
                          <a:ea typeface="Malgun Gothic" panose="020B0503020000020004" pitchFamily="34" charset="-127"/>
                          <a:cs typeface="Times New Roman" panose="02020603050405020304" pitchFamily="18" charset="0"/>
                        </a:rPr>
                        <a:t>nd</a:t>
                      </a: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 of May</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090">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effectLst/>
                          <a:latin typeface="Times New Roman" panose="02020603050405020304" pitchFamily="18" charset="0"/>
                          <a:ea typeface="Malgun Gothic" panose="020B0503020000020004" pitchFamily="34" charset="-127"/>
                          <a:cs typeface="Times New Roman" panose="02020603050405020304" pitchFamily="18" charset="0"/>
                        </a:rPr>
                        <a:t>2 to 6 May</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1000"/>
                        </a:spcAft>
                      </a:pPr>
                      <a:r>
                        <a:rPr lang="en-US" sz="1200" b="1">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effectLst/>
                          <a:latin typeface="Times New Roman" panose="02020603050405020304" pitchFamily="18" charset="0"/>
                          <a:ea typeface="Malgun Gothic" panose="020B0503020000020004" pitchFamily="34" charset="-127"/>
                          <a:cs typeface="Times New Roman" panose="02020603050405020304" pitchFamily="18" charset="0"/>
                        </a:rPr>
                        <a:t>FINAL EXAM</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effectLst/>
                          <a:latin typeface="Times New Roman" panose="02020603050405020304" pitchFamily="18" charset="0"/>
                          <a:ea typeface="Malgun Gothic" panose="020B0503020000020004" pitchFamily="34" charset="-127"/>
                          <a:cs typeface="Times New Roman" panose="02020603050405020304" pitchFamily="18" charset="0"/>
                        </a:rPr>
                        <a:t>Time and Place: TBA</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46906" marR="469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241160" y="251207"/>
            <a:ext cx="1145512" cy="646331"/>
          </a:xfrm>
          <a:prstGeom prst="rect">
            <a:avLst/>
          </a:prstGeom>
          <a:noFill/>
        </p:spPr>
        <p:txBody>
          <a:bodyPr wrap="square" rtlCol="0">
            <a:spAutoFit/>
          </a:bodyPr>
          <a:lstStyle/>
          <a:p>
            <a:r>
              <a:rPr lang="en-US" b="1" cap="small" dirty="0"/>
              <a:t>Tentative Schedule</a:t>
            </a:r>
            <a:endParaRPr lang="en-US" dirty="0"/>
          </a:p>
        </p:txBody>
      </p:sp>
      <p:sp>
        <p:nvSpPr>
          <p:cNvPr id="9" name="Rectangle 8"/>
          <p:cNvSpPr/>
          <p:nvPr/>
        </p:nvSpPr>
        <p:spPr>
          <a:xfrm>
            <a:off x="241160" y="4464885"/>
            <a:ext cx="1386672" cy="2233688"/>
          </a:xfrm>
          <a:prstGeom prst="rect">
            <a:avLst/>
          </a:prstGeom>
        </p:spPr>
        <p:txBody>
          <a:bodyPr wrap="square">
            <a:spAutoFit/>
          </a:bodyPr>
          <a:lstStyle/>
          <a:p>
            <a:pPr>
              <a:lnSpc>
                <a:spcPct val="115000"/>
              </a:lnSpc>
              <a:spcAft>
                <a:spcPts val="1000"/>
              </a:spcAft>
            </a:pPr>
            <a:r>
              <a:rPr lang="en-US" sz="1100" dirty="0">
                <a:latin typeface="Times New Roman" panose="02020603050405020304" pitchFamily="18" charset="0"/>
                <a:ea typeface="Malgun Gothic" panose="020B0503020000020004" pitchFamily="34" charset="-127"/>
                <a:cs typeface="Times New Roman" panose="02020603050405020304" pitchFamily="18" charset="0"/>
              </a:rPr>
              <a:t>The content of this syllabus is tentative and is subject to change based on the needs of the class, the interest of class students and any other reason that may arise during the course of the semester. </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792136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303" y="28099"/>
            <a:ext cx="6647936" cy="1325563"/>
          </a:xfrm>
        </p:spPr>
        <p:txBody>
          <a:bodyPr/>
          <a:lstStyle/>
          <a:p>
            <a:r>
              <a:rPr lang="en-US" dirty="0" smtClean="0"/>
              <a:t>MKT 591: Course Roadmap</a:t>
            </a:r>
            <a:endParaRPr lang="en-US" dirty="0"/>
          </a:p>
        </p:txBody>
      </p:sp>
      <p:sp>
        <p:nvSpPr>
          <p:cNvPr id="214" name="Slide Number Placeholder 213"/>
          <p:cNvSpPr>
            <a:spLocks noGrp="1"/>
          </p:cNvSpPr>
          <p:nvPr>
            <p:ph type="sldNum" sz="quarter" idx="12"/>
          </p:nvPr>
        </p:nvSpPr>
        <p:spPr/>
        <p:txBody>
          <a:bodyPr/>
          <a:lstStyle/>
          <a:p>
            <a:fld id="{0D6C48BB-8914-42F6-A238-FACE9FB4ACA6}" type="slidenum">
              <a:rPr lang="en-US" i="0" smtClean="0"/>
              <a:pPr/>
              <a:t>19</a:t>
            </a:fld>
            <a:endParaRPr lang="en-US" i="0" dirty="0"/>
          </a:p>
        </p:txBody>
      </p:sp>
      <p:cxnSp>
        <p:nvCxnSpPr>
          <p:cNvPr id="143" name="Straight Connector 142"/>
          <p:cNvCxnSpPr/>
          <p:nvPr/>
        </p:nvCxnSpPr>
        <p:spPr>
          <a:xfrm flipH="1">
            <a:off x="246056" y="2425215"/>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2208109"/>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2425214"/>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3092667"/>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4497318"/>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3084714"/>
            <a:ext cx="1281067"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Measurement Scales</a:t>
            </a:r>
          </a:p>
        </p:txBody>
      </p:sp>
      <p:sp>
        <p:nvSpPr>
          <p:cNvPr id="83" name="TextBox 82"/>
          <p:cNvSpPr txBox="1"/>
          <p:nvPr/>
        </p:nvSpPr>
        <p:spPr>
          <a:xfrm>
            <a:off x="2149812" y="1901994"/>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Prediction / </a:t>
            </a:r>
            <a:r>
              <a:rPr lang="en-US" dirty="0" smtClean="0"/>
              <a:t>Regression</a:t>
            </a:r>
            <a:endParaRPr lang="en-US" dirty="0"/>
          </a:p>
        </p:txBody>
      </p:sp>
      <p:sp>
        <p:nvSpPr>
          <p:cNvPr id="84" name="TextBox 83"/>
          <p:cNvSpPr txBox="1"/>
          <p:nvPr/>
        </p:nvSpPr>
        <p:spPr>
          <a:xfrm>
            <a:off x="3516918" y="2735870"/>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schemeClr val="tx1"/>
                </a:solidFill>
              </a:rPr>
              <a:t>Demand Forecasting</a:t>
            </a:r>
            <a:endParaRPr lang="en-US" sz="1400" dirty="0">
              <a:solidFill>
                <a:schemeClr val="tx1"/>
              </a:solidFill>
            </a:endParaRPr>
          </a:p>
        </p:txBody>
      </p:sp>
      <p:sp>
        <p:nvSpPr>
          <p:cNvPr id="87" name="TextBox 86"/>
          <p:cNvSpPr txBox="1"/>
          <p:nvPr/>
        </p:nvSpPr>
        <p:spPr>
          <a:xfrm>
            <a:off x="4279764" y="1900332"/>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smtClean="0"/>
              <a:t>Forecasting</a:t>
            </a:r>
            <a:endParaRPr lang="en-US" dirty="0"/>
          </a:p>
        </p:txBody>
      </p:sp>
      <p:sp>
        <p:nvSpPr>
          <p:cNvPr id="91" name="TextBox 90"/>
          <p:cNvSpPr txBox="1"/>
          <p:nvPr/>
        </p:nvSpPr>
        <p:spPr>
          <a:xfrm>
            <a:off x="2326421" y="2711667"/>
            <a:ext cx="1066800"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schemeClr val="tx1"/>
                </a:solidFill>
              </a:rPr>
              <a:t>Simple Linear Regression</a:t>
            </a:r>
          </a:p>
        </p:txBody>
      </p:sp>
      <p:sp>
        <p:nvSpPr>
          <p:cNvPr id="92" name="TextBox 91"/>
          <p:cNvSpPr txBox="1"/>
          <p:nvPr/>
        </p:nvSpPr>
        <p:spPr>
          <a:xfrm>
            <a:off x="2335298" y="42066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Multiple Regression</a:t>
            </a:r>
          </a:p>
        </p:txBody>
      </p:sp>
      <p:sp>
        <p:nvSpPr>
          <p:cNvPr id="93" name="TextBox 92"/>
          <p:cNvSpPr txBox="1"/>
          <p:nvPr/>
        </p:nvSpPr>
        <p:spPr>
          <a:xfrm>
            <a:off x="2334504" y="495892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Logistic Regression</a:t>
            </a:r>
          </a:p>
        </p:txBody>
      </p:sp>
      <p:sp>
        <p:nvSpPr>
          <p:cNvPr id="71" name="TextBox 70"/>
          <p:cNvSpPr txBox="1"/>
          <p:nvPr/>
        </p:nvSpPr>
        <p:spPr>
          <a:xfrm>
            <a:off x="250844" y="1901994"/>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Basic Quant Market Research</a:t>
            </a:r>
          </a:p>
        </p:txBody>
      </p:sp>
      <p:cxnSp>
        <p:nvCxnSpPr>
          <p:cNvPr id="61" name="Straight Connector 60"/>
          <p:cNvCxnSpPr/>
          <p:nvPr/>
        </p:nvCxnSpPr>
        <p:spPr>
          <a:xfrm>
            <a:off x="2168334" y="3074386"/>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869544"/>
            <a:ext cx="1414201"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Discrete Analysis (</a:t>
            </a:r>
            <a:r>
              <a:rPr lang="en-US" sz="1400" dirty="0" err="1">
                <a:solidFill>
                  <a:schemeClr val="tx1"/>
                </a:solidFill>
              </a:rPr>
              <a:t>CrossTab</a:t>
            </a:r>
            <a:r>
              <a:rPr lang="en-US" sz="1400" dirty="0">
                <a:solidFill>
                  <a:schemeClr val="tx1"/>
                </a:solidFill>
              </a:rPr>
              <a:t>)</a:t>
            </a:r>
          </a:p>
        </p:txBody>
      </p:sp>
      <p:cxnSp>
        <p:nvCxnSpPr>
          <p:cNvPr id="77" name="Straight Connector 76"/>
          <p:cNvCxnSpPr>
            <a:endCxn id="72" idx="1"/>
          </p:cNvCxnSpPr>
          <p:nvPr/>
        </p:nvCxnSpPr>
        <p:spPr>
          <a:xfrm>
            <a:off x="263834" y="3346324"/>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708035"/>
            <a:ext cx="1302369"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Continuous Analysis (Correlation)</a:t>
            </a:r>
          </a:p>
        </p:txBody>
      </p:sp>
      <p:cxnSp>
        <p:nvCxnSpPr>
          <p:cNvPr id="94" name="Straight Connector 93"/>
          <p:cNvCxnSpPr>
            <a:endCxn id="75" idx="1"/>
          </p:cNvCxnSpPr>
          <p:nvPr/>
        </p:nvCxnSpPr>
        <p:spPr>
          <a:xfrm flipV="1">
            <a:off x="263834" y="4131154"/>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5077367"/>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922740"/>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Market Segmentation</a:t>
            </a:r>
          </a:p>
        </p:txBody>
      </p:sp>
      <p:cxnSp>
        <p:nvCxnSpPr>
          <p:cNvPr id="59" name="Straight Connector 58"/>
          <p:cNvCxnSpPr/>
          <p:nvPr/>
        </p:nvCxnSpPr>
        <p:spPr>
          <a:xfrm>
            <a:off x="2182898" y="4497319"/>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5112815"/>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735870"/>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schemeClr val="tx1"/>
                </a:solidFill>
              </a:rPr>
              <a:t>Classification</a:t>
            </a:r>
            <a:endParaRPr lang="en-US" sz="1400" dirty="0">
              <a:solidFill>
                <a:schemeClr val="tx1"/>
              </a:solidFill>
            </a:endParaRPr>
          </a:p>
        </p:txBody>
      </p:sp>
      <p:cxnSp>
        <p:nvCxnSpPr>
          <p:cNvPr id="76" name="Straight Connector 75"/>
          <p:cNvCxnSpPr>
            <a:stCxn id="91" idx="2"/>
            <a:endCxn id="78" idx="0"/>
          </p:cNvCxnSpPr>
          <p:nvPr/>
        </p:nvCxnSpPr>
        <p:spPr>
          <a:xfrm flipH="1">
            <a:off x="2859819" y="3450332"/>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565786"/>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Categorical Variables</a:t>
            </a:r>
          </a:p>
        </p:txBody>
      </p:sp>
      <p:sp>
        <p:nvSpPr>
          <p:cNvPr id="96" name="TextBox 95"/>
          <p:cNvSpPr txBox="1"/>
          <p:nvPr/>
        </p:nvSpPr>
        <p:spPr>
          <a:xfrm>
            <a:off x="4973477" y="3223476"/>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schemeClr val="tx1"/>
                </a:solidFill>
              </a:rPr>
              <a:t>Discriminant Analysis </a:t>
            </a:r>
            <a:endParaRPr lang="en-US" sz="1400" dirty="0">
              <a:solidFill>
                <a:schemeClr val="tx1"/>
              </a:solidFill>
            </a:endParaRPr>
          </a:p>
        </p:txBody>
      </p:sp>
      <p:sp>
        <p:nvSpPr>
          <p:cNvPr id="97" name="TextBox 96"/>
          <p:cNvSpPr txBox="1"/>
          <p:nvPr/>
        </p:nvSpPr>
        <p:spPr>
          <a:xfrm>
            <a:off x="4997833" y="3856468"/>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schemeClr val="tx1"/>
                </a:solidFill>
              </a:rPr>
              <a:t>Bayes Classifier</a:t>
            </a:r>
            <a:endParaRPr lang="en-US" sz="1400" dirty="0">
              <a:solidFill>
                <a:schemeClr val="tx1"/>
              </a:solidFill>
            </a:endParaRPr>
          </a:p>
        </p:txBody>
      </p:sp>
      <p:sp>
        <p:nvSpPr>
          <p:cNvPr id="112" name="TextBox 111"/>
          <p:cNvSpPr txBox="1"/>
          <p:nvPr/>
        </p:nvSpPr>
        <p:spPr>
          <a:xfrm>
            <a:off x="6212897" y="4034481"/>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Extracting Features by Text Mining</a:t>
            </a:r>
          </a:p>
        </p:txBody>
      </p:sp>
      <p:sp>
        <p:nvSpPr>
          <p:cNvPr id="113" name="TextBox 112"/>
          <p:cNvSpPr txBox="1"/>
          <p:nvPr/>
        </p:nvSpPr>
        <p:spPr>
          <a:xfrm>
            <a:off x="6218932" y="2738958"/>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Factor Analysis</a:t>
            </a:r>
          </a:p>
        </p:txBody>
      </p:sp>
      <p:cxnSp>
        <p:nvCxnSpPr>
          <p:cNvPr id="125" name="Straight Connector 124"/>
          <p:cNvCxnSpPr>
            <a:stCxn id="87" idx="2"/>
            <a:endCxn id="68" idx="0"/>
          </p:cNvCxnSpPr>
          <p:nvPr/>
        </p:nvCxnSpPr>
        <p:spPr>
          <a:xfrm>
            <a:off x="4791284" y="2208109"/>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482192"/>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937554"/>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Features &amp; Dimensions</a:t>
            </a:r>
          </a:p>
        </p:txBody>
      </p:sp>
      <p:cxnSp>
        <p:nvCxnSpPr>
          <p:cNvPr id="145" name="Straight Connector 144"/>
          <p:cNvCxnSpPr>
            <a:stCxn id="142" idx="2"/>
            <a:endCxn id="113" idx="0"/>
          </p:cNvCxnSpPr>
          <p:nvPr/>
        </p:nvCxnSpPr>
        <p:spPr>
          <a:xfrm>
            <a:off x="6833738" y="2460774"/>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3262178"/>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3505274"/>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Advanced Model-based Segmentation</a:t>
            </a:r>
          </a:p>
        </p:txBody>
      </p:sp>
      <p:sp>
        <p:nvSpPr>
          <p:cNvPr id="149" name="TextBox 148"/>
          <p:cNvSpPr txBox="1"/>
          <p:nvPr/>
        </p:nvSpPr>
        <p:spPr>
          <a:xfrm>
            <a:off x="7700583" y="2724144"/>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Segmentation Basic</a:t>
            </a:r>
          </a:p>
        </p:txBody>
      </p:sp>
      <p:cxnSp>
        <p:nvCxnSpPr>
          <p:cNvPr id="150" name="Straight Connector 149"/>
          <p:cNvCxnSpPr>
            <a:endCxn id="149" idx="0"/>
          </p:cNvCxnSpPr>
          <p:nvPr/>
        </p:nvCxnSpPr>
        <p:spPr>
          <a:xfrm>
            <a:off x="8315389" y="2445960"/>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3247364"/>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51153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Geographical Segmentation</a:t>
            </a:r>
          </a:p>
        </p:txBody>
      </p:sp>
      <p:cxnSp>
        <p:nvCxnSpPr>
          <p:cNvPr id="49" name="Straight Connector 48"/>
          <p:cNvCxnSpPr/>
          <p:nvPr/>
        </p:nvCxnSpPr>
        <p:spPr>
          <a:xfrm>
            <a:off x="8315389" y="4258752"/>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3247364"/>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3505274"/>
            <a:ext cx="1089191"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schemeClr val="tx1"/>
                </a:solidFill>
              </a:rPr>
              <a:t>BASS Model</a:t>
            </a:r>
            <a:endParaRPr lang="en-US" sz="1400" dirty="0">
              <a:solidFill>
                <a:schemeClr val="tx1"/>
              </a:solidFill>
            </a:endParaRPr>
          </a:p>
        </p:txBody>
      </p:sp>
      <p:sp>
        <p:nvSpPr>
          <p:cNvPr id="54" name="TextBox 53"/>
          <p:cNvSpPr txBox="1"/>
          <p:nvPr/>
        </p:nvSpPr>
        <p:spPr>
          <a:xfrm>
            <a:off x="4993698" y="4544129"/>
            <a:ext cx="1114284"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CART, Random Forest</a:t>
            </a:r>
          </a:p>
        </p:txBody>
      </p:sp>
      <p:cxnSp>
        <p:nvCxnSpPr>
          <p:cNvPr id="63" name="Straight Connector 62"/>
          <p:cNvCxnSpPr/>
          <p:nvPr/>
        </p:nvCxnSpPr>
        <p:spPr>
          <a:xfrm flipH="1">
            <a:off x="4847671" y="4913461"/>
            <a:ext cx="16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4116028"/>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858149" y="3042058"/>
            <a:ext cx="0" cy="1871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3476571"/>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solidFill>
                  <a:schemeClr val="tx1"/>
                </a:solidFill>
              </a:rPr>
              <a:t>MDS</a:t>
            </a:r>
            <a:endParaRPr lang="en-US" sz="1400" dirty="0">
              <a:solidFill>
                <a:schemeClr val="tx1"/>
              </a:solidFill>
            </a:endParaRPr>
          </a:p>
        </p:txBody>
      </p:sp>
      <p:cxnSp>
        <p:nvCxnSpPr>
          <p:cNvPr id="53" name="Straight Connector 52"/>
          <p:cNvCxnSpPr/>
          <p:nvPr/>
        </p:nvCxnSpPr>
        <p:spPr>
          <a:xfrm>
            <a:off x="6810380" y="3787708"/>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31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Introduce ourselves</a:t>
            </a:r>
          </a:p>
          <a:p>
            <a:r>
              <a:rPr lang="en-US" dirty="0" smtClean="0"/>
              <a:t>Go through class syllabus</a:t>
            </a:r>
          </a:p>
          <a:p>
            <a:r>
              <a:rPr lang="en-US" dirty="0" smtClean="0"/>
              <a:t>Discussion</a:t>
            </a:r>
          </a:p>
          <a:p>
            <a:pPr lvl="1"/>
            <a:r>
              <a:rPr lang="en-US" dirty="0" smtClean="0"/>
              <a:t>What is Marketing Analytics?</a:t>
            </a:r>
          </a:p>
          <a:p>
            <a:pPr lvl="1"/>
            <a:r>
              <a:rPr lang="en-US" dirty="0" smtClean="0"/>
              <a:t>What is Models?</a:t>
            </a:r>
          </a:p>
          <a:p>
            <a:r>
              <a:rPr lang="en-US" dirty="0" smtClean="0"/>
              <a:t>Overview of R software</a:t>
            </a:r>
          </a:p>
          <a:p>
            <a:endParaRPr lang="en-US" dirty="0" smtClean="0"/>
          </a:p>
          <a:p>
            <a:endParaRPr lang="en-US" dirty="0" smtClean="0"/>
          </a:p>
          <a:p>
            <a:endParaRPr lang="en-US" dirty="0"/>
          </a:p>
        </p:txBody>
      </p:sp>
    </p:spTree>
    <p:extLst>
      <p:ext uri="{BB962C8B-B14F-4D97-AF65-F5344CB8AC3E}">
        <p14:creationId xmlns:p14="http://schemas.microsoft.com/office/powerpoint/2010/main" val="2455684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28650" y="114300"/>
            <a:ext cx="7886700" cy="1325563"/>
          </a:xfrm>
        </p:spPr>
        <p:txBody>
          <a:bodyPr/>
          <a:lstStyle/>
          <a:p>
            <a:r>
              <a:rPr lang="en-US" altLang="en-US" sz="3600" dirty="0" smtClean="0">
                <a:latin typeface="Eras Medium ITC" panose="020B0602030504020804" pitchFamily="34" charset="0"/>
              </a:rPr>
              <a:t>Class overall</a:t>
            </a:r>
          </a:p>
        </p:txBody>
      </p:sp>
      <p:sp>
        <p:nvSpPr>
          <p:cNvPr id="55299" name="Content Placeholder 2"/>
          <p:cNvSpPr>
            <a:spLocks noGrp="1"/>
          </p:cNvSpPr>
          <p:nvPr>
            <p:ph idx="1"/>
          </p:nvPr>
        </p:nvSpPr>
        <p:spPr>
          <a:xfrm>
            <a:off x="628650" y="1371856"/>
            <a:ext cx="8093075" cy="4496594"/>
          </a:xfrm>
        </p:spPr>
        <p:txBody>
          <a:bodyPr>
            <a:normAutofit/>
          </a:bodyPr>
          <a:lstStyle/>
          <a:p>
            <a:r>
              <a:rPr lang="en-US" altLang="en-US" sz="2400" dirty="0" smtClean="0">
                <a:latin typeface="Eras Medium ITC" panose="020B0602030504020804" pitchFamily="34" charset="0"/>
              </a:rPr>
              <a:t>Lectures to introduce concepts, substantive issues, and models</a:t>
            </a:r>
          </a:p>
          <a:p>
            <a:r>
              <a:rPr lang="en-US" altLang="en-US" sz="2400" dirty="0" smtClean="0">
                <a:latin typeface="Eras Medium ITC" panose="020B0602030504020804" pitchFamily="34" charset="0"/>
              </a:rPr>
              <a:t>Cases and assignments for hands-on work with data, models, and interpretation</a:t>
            </a:r>
          </a:p>
          <a:p>
            <a:r>
              <a:rPr lang="en-US" altLang="en-US" sz="2400" dirty="0" smtClean="0">
                <a:latin typeface="Eras Medium ITC" panose="020B0602030504020804" pitchFamily="34" charset="0"/>
              </a:rPr>
              <a:t>Mostly analysis using R. </a:t>
            </a:r>
          </a:p>
          <a:p>
            <a:r>
              <a:rPr lang="en-US" altLang="en-US" sz="2400" dirty="0" smtClean="0">
                <a:latin typeface="Eras Medium ITC" panose="020B0602030504020804" pitchFamily="34" charset="0"/>
              </a:rPr>
              <a:t>I will frequently demonstrate use of R for analysis. Please do in-class practice with your laptop.</a:t>
            </a:r>
          </a:p>
          <a:p>
            <a:r>
              <a:rPr lang="en-US" altLang="en-US" sz="2400" dirty="0" smtClean="0">
                <a:latin typeface="Eras Medium ITC" panose="020B0602030504020804" pitchFamily="34" charset="0"/>
              </a:rPr>
              <a:t>PLEASE FEEL FREE TO ASK QUESTIONS IN CLASS AND OUTSIDE CLASS. Remember, your questions benefit others as well.</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15AB087D-7765-4E0C-8425-A5B804B8BB7E}" type="slidenum">
              <a:rPr lang="en-US" altLang="en-US" sz="1200" smtClean="0">
                <a:solidFill>
                  <a:srgbClr val="003399"/>
                </a:solidFill>
              </a:rPr>
              <a:pPr>
                <a:spcBef>
                  <a:spcPct val="0"/>
                </a:spcBef>
                <a:buClrTx/>
                <a:buFontTx/>
                <a:buNone/>
              </a:pPr>
              <a:t>20</a:t>
            </a:fld>
            <a:endParaRPr lang="en-US" altLang="en-US" sz="1200" smtClean="0">
              <a:solidFill>
                <a:srgbClr val="003399"/>
              </a:solidFill>
            </a:endParaRPr>
          </a:p>
        </p:txBody>
      </p:sp>
      <p:pic>
        <p:nvPicPr>
          <p:cNvPr id="5" name="Picture 4"/>
          <p:cNvPicPr>
            <a:picLocks noChangeAspect="1"/>
          </p:cNvPicPr>
          <p:nvPr/>
        </p:nvPicPr>
        <p:blipFill>
          <a:blip r:embed="rId3"/>
          <a:stretch>
            <a:fillRect/>
          </a:stretch>
        </p:blipFill>
        <p:spPr>
          <a:xfrm>
            <a:off x="6430945" y="6020491"/>
            <a:ext cx="2517112" cy="580334"/>
          </a:xfrm>
          <a:prstGeom prst="rect">
            <a:avLst/>
          </a:prstGeom>
        </p:spPr>
      </p:pic>
    </p:spTree>
    <p:extLst>
      <p:ext uri="{BB962C8B-B14F-4D97-AF65-F5344CB8AC3E}">
        <p14:creationId xmlns:p14="http://schemas.microsoft.com/office/powerpoint/2010/main" val="4003938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01097" y="479076"/>
            <a:ext cx="8458200" cy="5715000"/>
          </a:xfrm>
        </p:spPr>
        <p:txBody>
          <a:bodyPr>
            <a:noAutofit/>
          </a:bodyPr>
          <a:lstStyle/>
          <a:p>
            <a:pPr>
              <a:lnSpc>
                <a:spcPct val="150000"/>
              </a:lnSpc>
              <a:spcBef>
                <a:spcPts val="0"/>
              </a:spcBef>
            </a:pPr>
            <a:r>
              <a:rPr lang="en-US" sz="2800" dirty="0" smtClean="0">
                <a:latin typeface="Eras Medium ITC" panose="020B0602030504020804" pitchFamily="34" charset="0"/>
              </a:rPr>
              <a:t>Laptop </a:t>
            </a:r>
            <a:r>
              <a:rPr lang="en-US" dirty="0" smtClean="0">
                <a:latin typeface="Eras Medium ITC" panose="020B0602030504020804" pitchFamily="34" charset="0"/>
              </a:rPr>
              <a:t>(You can rent it from Technology Services at W.P. Carey School of Business)</a:t>
            </a:r>
            <a:endParaRPr lang="en-US" sz="2800" dirty="0" smtClean="0">
              <a:latin typeface="Eras Medium ITC" panose="020B0602030504020804" pitchFamily="34" charset="0"/>
            </a:endParaRPr>
          </a:p>
          <a:p>
            <a:pPr>
              <a:lnSpc>
                <a:spcPct val="150000"/>
              </a:lnSpc>
              <a:spcBef>
                <a:spcPts val="0"/>
              </a:spcBef>
            </a:pPr>
            <a:r>
              <a:rPr lang="en-US" sz="2800" dirty="0" smtClean="0">
                <a:solidFill>
                  <a:schemeClr val="tx1"/>
                </a:solidFill>
                <a:latin typeface="Eras Medium ITC" panose="020B0602030504020804" pitchFamily="34" charset="0"/>
              </a:rPr>
              <a:t>R (Free Download)</a:t>
            </a:r>
          </a:p>
          <a:p>
            <a:pPr>
              <a:lnSpc>
                <a:spcPct val="150000"/>
              </a:lnSpc>
              <a:spcBef>
                <a:spcPts val="0"/>
              </a:spcBef>
            </a:pPr>
            <a:r>
              <a:rPr lang="en-US" sz="2800" dirty="0" smtClean="0">
                <a:latin typeface="Eras Medium ITC" panose="020B0602030504020804" pitchFamily="34" charset="0"/>
              </a:rPr>
              <a:t>Microsoft Office Excel </a:t>
            </a:r>
          </a:p>
          <a:p>
            <a:pPr>
              <a:lnSpc>
                <a:spcPct val="150000"/>
              </a:lnSpc>
              <a:spcBef>
                <a:spcPts val="0"/>
              </a:spcBef>
            </a:pPr>
            <a:r>
              <a:rPr lang="en-US" sz="2800" dirty="0" smtClean="0">
                <a:latin typeface="Eras Medium ITC" panose="020B0602030504020804" pitchFamily="34" charset="0"/>
              </a:rPr>
              <a:t>Blackboard</a:t>
            </a:r>
          </a:p>
          <a:p>
            <a:pPr>
              <a:lnSpc>
                <a:spcPct val="150000"/>
              </a:lnSpc>
              <a:spcBef>
                <a:spcPts val="0"/>
              </a:spcBef>
            </a:pPr>
            <a:r>
              <a:rPr lang="en-US" sz="2800" dirty="0" smtClean="0">
                <a:latin typeface="Eras Medium ITC" panose="020B0602030504020804" pitchFamily="34" charset="0"/>
              </a:rPr>
              <a:t>Class PPT Handouts (uploaded at Blackboard)</a:t>
            </a:r>
            <a:endParaRPr lang="en-US" sz="2800" dirty="0">
              <a:solidFill>
                <a:schemeClr val="tx1"/>
              </a:solidFill>
              <a:latin typeface="Eras Medium ITC" panose="020B0602030504020804" pitchFamily="34" charset="0"/>
            </a:endParaRPr>
          </a:p>
          <a:p>
            <a:pPr lvl="0">
              <a:lnSpc>
                <a:spcPct val="150000"/>
              </a:lnSpc>
              <a:spcBef>
                <a:spcPts val="0"/>
              </a:spcBef>
            </a:pPr>
            <a:r>
              <a:rPr lang="en-US" dirty="0" smtClean="0">
                <a:latin typeface="Eras Medium ITC" panose="020B0602030504020804" pitchFamily="34" charset="0"/>
              </a:rPr>
              <a:t>Textbook</a:t>
            </a:r>
            <a:r>
              <a:rPr lang="en-US" dirty="0">
                <a:latin typeface="Eras Medium ITC" panose="020B0602030504020804" pitchFamily="34" charset="0"/>
              </a:rPr>
              <a:t>: R for Marketing Research and Analytics by Christopher N. Chapman, Elea McDonnell </a:t>
            </a:r>
            <a:r>
              <a:rPr lang="en-US" dirty="0" err="1">
                <a:latin typeface="Eras Medium ITC" panose="020B0602030504020804" pitchFamily="34" charset="0"/>
              </a:rPr>
              <a:t>Feit</a:t>
            </a:r>
            <a:r>
              <a:rPr lang="en-US" dirty="0">
                <a:latin typeface="Eras Medium ITC" panose="020B0602030504020804" pitchFamily="34" charset="0"/>
              </a:rPr>
              <a:t>, Springer 2015th Edition</a:t>
            </a:r>
          </a:p>
          <a:p>
            <a:pPr>
              <a:lnSpc>
                <a:spcPct val="150000"/>
              </a:lnSpc>
              <a:spcBef>
                <a:spcPts val="0"/>
              </a:spcBef>
            </a:pPr>
            <a:endParaRPr lang="en-US" sz="2800" dirty="0" smtClean="0">
              <a:latin typeface="Eras Medium ITC" panose="020B0602030504020804" pitchFamily="34" charset="0"/>
            </a:endParaRPr>
          </a:p>
          <a:p>
            <a:pPr>
              <a:lnSpc>
                <a:spcPct val="150000"/>
              </a:lnSpc>
              <a:spcBef>
                <a:spcPts val="0"/>
              </a:spcBef>
            </a:pPr>
            <a:endParaRPr lang="en-US" sz="2400" dirty="0" smtClean="0">
              <a:latin typeface="Eras Medium ITC" panose="020B0602030504020804" pitchFamily="34" charset="0"/>
            </a:endParaRPr>
          </a:p>
        </p:txBody>
      </p:sp>
    </p:spTree>
    <p:extLst>
      <p:ext uri="{BB962C8B-B14F-4D97-AF65-F5344CB8AC3E}">
        <p14:creationId xmlns:p14="http://schemas.microsoft.com/office/powerpoint/2010/main" val="3351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pRg st="4" end="4"/>
                                            </p:txEl>
                                          </p:spTgt>
                                        </p:tgtEl>
                                        <p:attrNameLst>
                                          <p:attrName>style.visibility</p:attrName>
                                        </p:attrNameLst>
                                      </p:cBhvr>
                                      <p:to>
                                        <p:strVal val="visible"/>
                                      </p:to>
                                    </p:set>
                                    <p:anim calcmode="lin" valueType="num">
                                      <p:cBhvr additive="base">
                                        <p:cTn id="31" dur="500" fill="hold"/>
                                        <p:tgtEl>
                                          <p:spTgt spid="665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pRg st="5" end="5"/>
                                            </p:txEl>
                                          </p:spTgt>
                                        </p:tgtEl>
                                        <p:attrNameLst>
                                          <p:attrName>style.visibility</p:attrName>
                                        </p:attrNameLst>
                                      </p:cBhvr>
                                      <p:to>
                                        <p:strVal val="visible"/>
                                      </p:to>
                                    </p:set>
                                    <p:anim calcmode="lin" valueType="num">
                                      <p:cBhvr additive="base">
                                        <p:cTn id="37" dur="500" fill="hold"/>
                                        <p:tgtEl>
                                          <p:spTgt spid="665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5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40" name="Rectangle 4"/>
          <p:cNvSpPr>
            <a:spLocks noGrp="1" noChangeArrowheads="1"/>
          </p:cNvSpPr>
          <p:nvPr>
            <p:ph type="title"/>
          </p:nvPr>
        </p:nvSpPr>
        <p:spPr>
          <a:xfrm>
            <a:off x="781050" y="352425"/>
            <a:ext cx="7281863" cy="1084263"/>
          </a:xfrm>
        </p:spPr>
        <p:txBody>
          <a:bodyPr>
            <a:normAutofit/>
          </a:bodyPr>
          <a:lstStyle/>
          <a:p>
            <a:r>
              <a:rPr lang="en-US" altLang="en-US" sz="3600" b="1" dirty="0" smtClean="0">
                <a:latin typeface="Eras Medium ITC" panose="020B0602030504020804" pitchFamily="34" charset="0"/>
              </a:rPr>
              <a:t>Tentative Plan for In-class</a:t>
            </a:r>
          </a:p>
        </p:txBody>
      </p:sp>
      <p:sp>
        <p:nvSpPr>
          <p:cNvPr id="14341" name="Rectangle 5"/>
          <p:cNvSpPr>
            <a:spLocks noGrp="1" noChangeArrowheads="1"/>
          </p:cNvSpPr>
          <p:nvPr>
            <p:ph type="body" idx="1"/>
          </p:nvPr>
        </p:nvSpPr>
        <p:spPr>
          <a:xfrm>
            <a:off x="331596" y="1544639"/>
            <a:ext cx="8480808" cy="3719470"/>
          </a:xfrm>
        </p:spPr>
        <p:txBody>
          <a:bodyPr>
            <a:normAutofit fontScale="92500" lnSpcReduction="20000"/>
          </a:bodyPr>
          <a:lstStyle/>
          <a:p>
            <a:pPr>
              <a:spcAft>
                <a:spcPct val="100000"/>
              </a:spcAft>
            </a:pPr>
            <a:r>
              <a:rPr lang="en-US" altLang="en-US" dirty="0" smtClean="0">
                <a:latin typeface="Eras Medium ITC" panose="020B0602030504020804" pitchFamily="34" charset="0"/>
              </a:rPr>
              <a:t>Learn Analytics Methods (Lecture type discussion) : 60 minutes</a:t>
            </a:r>
          </a:p>
          <a:p>
            <a:pPr>
              <a:spcAft>
                <a:spcPct val="100000"/>
              </a:spcAft>
            </a:pPr>
            <a:r>
              <a:rPr lang="en-US" altLang="en-US" dirty="0" smtClean="0">
                <a:latin typeface="Eras Medium ITC" panose="020B0602030504020804" pitchFamily="34" charset="0"/>
              </a:rPr>
              <a:t>Emphasizes “learning by doing.” (In-Class Practice R) : 50 Minutes</a:t>
            </a:r>
          </a:p>
          <a:p>
            <a:pPr>
              <a:spcAft>
                <a:spcPct val="100000"/>
              </a:spcAft>
            </a:pPr>
            <a:r>
              <a:rPr lang="en-US" altLang="en-US" dirty="0" smtClean="0">
                <a:latin typeface="Eras Medium ITC" panose="020B0602030504020804" pitchFamily="34" charset="0"/>
              </a:rPr>
              <a:t>Discuss Marketing application and managerial implications : 30 Minutes</a:t>
            </a:r>
          </a:p>
          <a:p>
            <a:pPr>
              <a:spcAft>
                <a:spcPct val="100000"/>
              </a:spcAft>
            </a:pPr>
            <a:r>
              <a:rPr lang="en-US" altLang="en-US" dirty="0" smtClean="0">
                <a:latin typeface="Eras Medium ITC" panose="020B0602030504020804" pitchFamily="34" charset="0"/>
              </a:rPr>
              <a:t>+ 10 Minutes Break.</a:t>
            </a:r>
          </a:p>
        </p:txBody>
      </p:sp>
      <p:sp>
        <p:nvSpPr>
          <p:cNvPr id="1434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7BBE1DFE-16B4-4BF4-9681-D41191201D7A}" type="slidenum">
              <a:rPr lang="en-US" altLang="en-US" sz="1200" smtClean="0">
                <a:solidFill>
                  <a:srgbClr val="003399"/>
                </a:solidFill>
              </a:rPr>
              <a:pPr>
                <a:spcBef>
                  <a:spcPct val="0"/>
                </a:spcBef>
                <a:buClrTx/>
                <a:buFontTx/>
                <a:buNone/>
              </a:pPr>
              <a:t>22</a:t>
            </a:fld>
            <a:endParaRPr lang="en-US" altLang="en-US" sz="1200" dirty="0" smtClean="0">
              <a:solidFill>
                <a:srgbClr val="003399"/>
              </a:solidFill>
            </a:endParaRPr>
          </a:p>
        </p:txBody>
      </p:sp>
      <p:pic>
        <p:nvPicPr>
          <p:cNvPr id="7" name="Picture 6"/>
          <p:cNvPicPr>
            <a:picLocks noChangeAspect="1"/>
          </p:cNvPicPr>
          <p:nvPr/>
        </p:nvPicPr>
        <p:blipFill>
          <a:blip r:embed="rId3"/>
          <a:stretch>
            <a:fillRect/>
          </a:stretch>
        </p:blipFill>
        <p:spPr>
          <a:xfrm>
            <a:off x="6430945" y="6020491"/>
            <a:ext cx="2517112" cy="580334"/>
          </a:xfrm>
          <a:prstGeom prst="rect">
            <a:avLst/>
          </a:prstGeom>
        </p:spPr>
      </p:pic>
    </p:spTree>
    <p:extLst>
      <p:ext uri="{BB962C8B-B14F-4D97-AF65-F5344CB8AC3E}">
        <p14:creationId xmlns:p14="http://schemas.microsoft.com/office/powerpoint/2010/main" val="235389735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A Short Survey</a:t>
            </a:r>
            <a:endParaRPr lang="en-US" dirty="0">
              <a:latin typeface="Eras Medium ITC" panose="020B0602030504020804" pitchFamily="34" charset="0"/>
            </a:endParaRPr>
          </a:p>
        </p:txBody>
      </p:sp>
      <p:sp>
        <p:nvSpPr>
          <p:cNvPr id="3" name="Content Placeholder 2"/>
          <p:cNvSpPr>
            <a:spLocks noGrp="1"/>
          </p:cNvSpPr>
          <p:nvPr>
            <p:ph idx="1"/>
          </p:nvPr>
        </p:nvSpPr>
        <p:spPr/>
        <p:txBody>
          <a:bodyPr/>
          <a:lstStyle/>
          <a:p>
            <a:pPr marL="514350" indent="-514350">
              <a:buAutoNum type="arabicPeriod"/>
            </a:pPr>
            <a:r>
              <a:rPr lang="en-US" dirty="0" smtClean="0">
                <a:latin typeface="Eras Medium ITC" panose="020B0602030504020804" pitchFamily="34" charset="0"/>
              </a:rPr>
              <a:t>Name</a:t>
            </a:r>
          </a:p>
          <a:p>
            <a:pPr marL="514350" indent="-514350">
              <a:buAutoNum type="arabicPeriod"/>
            </a:pPr>
            <a:r>
              <a:rPr lang="en-US" dirty="0" smtClean="0">
                <a:latin typeface="Eras Medium ITC" panose="020B0602030504020804" pitchFamily="34" charset="0"/>
              </a:rPr>
              <a:t>Have you used R before?</a:t>
            </a:r>
          </a:p>
          <a:p>
            <a:pPr marL="514350" indent="-514350">
              <a:buAutoNum type="arabicPeriod"/>
            </a:pPr>
            <a:r>
              <a:rPr lang="en-US" dirty="0" smtClean="0">
                <a:latin typeface="Eras Medium ITC" panose="020B0602030504020804" pitchFamily="34" charset="0"/>
              </a:rPr>
              <a:t>Can you do simple programming of “for looping” with R?</a:t>
            </a:r>
          </a:p>
          <a:p>
            <a:pPr marL="514350" indent="-514350">
              <a:buAutoNum type="arabicPeriod"/>
            </a:pPr>
            <a:r>
              <a:rPr lang="en-US" dirty="0" smtClean="0">
                <a:latin typeface="Eras Medium ITC" panose="020B0602030504020804" pitchFamily="34" charset="0"/>
              </a:rPr>
              <a:t>Can you do linear regression analysis with R?</a:t>
            </a:r>
          </a:p>
          <a:p>
            <a:pPr marL="514350" indent="-514350">
              <a:buAutoNum type="arabicPeriod"/>
            </a:pPr>
            <a:r>
              <a:rPr lang="en-US" dirty="0" smtClean="0">
                <a:latin typeface="Eras Medium ITC" panose="020B0602030504020804" pitchFamily="34" charset="0"/>
              </a:rPr>
              <a:t>What other statistical software can you use (e.g., SPSS, SAS, </a:t>
            </a:r>
            <a:r>
              <a:rPr lang="en-US" dirty="0" err="1" smtClean="0">
                <a:latin typeface="Eras Medium ITC" panose="020B0602030504020804" pitchFamily="34" charset="0"/>
              </a:rPr>
              <a:t>Matlab</a:t>
            </a:r>
            <a:r>
              <a:rPr lang="en-US" dirty="0" smtClean="0">
                <a:latin typeface="Eras Medium ITC" panose="020B0602030504020804" pitchFamily="34" charset="0"/>
              </a:rPr>
              <a:t>)?</a:t>
            </a:r>
          </a:p>
          <a:p>
            <a:pPr marL="0" indent="0">
              <a:buNone/>
            </a:pPr>
            <a:endParaRPr lang="en-US" dirty="0" smtClean="0">
              <a:latin typeface="Eras Medium ITC" panose="020B0602030504020804" pitchFamily="34" charset="0"/>
            </a:endParaRPr>
          </a:p>
          <a:p>
            <a:pPr marL="0" indent="0">
              <a:buNone/>
            </a:pPr>
            <a:endParaRPr lang="en-US" dirty="0" smtClean="0">
              <a:latin typeface="Eras Medium ITC" panose="020B0602030504020804" pitchFamily="34" charset="0"/>
            </a:endParaRPr>
          </a:p>
        </p:txBody>
      </p:sp>
    </p:spTree>
    <p:extLst>
      <p:ext uri="{BB962C8B-B14F-4D97-AF65-F5344CB8AC3E}">
        <p14:creationId xmlns:p14="http://schemas.microsoft.com/office/powerpoint/2010/main" val="3062009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800" b="1" dirty="0" smtClean="0">
                <a:latin typeface="Eras Medium ITC" panose="020B0602030504020804" pitchFamily="34" charset="0"/>
              </a:rPr>
              <a:t>What is Marketing Analytics?</a:t>
            </a:r>
            <a:endParaRPr lang="en-US" sz="4800" b="1" dirty="0">
              <a:latin typeface="Eras Medium ITC" panose="020B0602030504020804" pitchFamily="34" charset="0"/>
            </a:endParaRPr>
          </a:p>
        </p:txBody>
      </p:sp>
    </p:spTree>
    <p:extLst>
      <p:ext uri="{BB962C8B-B14F-4D97-AF65-F5344CB8AC3E}">
        <p14:creationId xmlns:p14="http://schemas.microsoft.com/office/powerpoint/2010/main" val="3211932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48" y="184255"/>
            <a:ext cx="8711920" cy="1325563"/>
          </a:xfrm>
        </p:spPr>
        <p:txBody>
          <a:bodyPr/>
          <a:lstStyle/>
          <a:p>
            <a:r>
              <a:rPr lang="en-US" dirty="0" smtClean="0"/>
              <a:t>Jack Ma – Founder of </a:t>
            </a:r>
            <a:r>
              <a:rPr lang="en-US" dirty="0" smtClean="0">
                <a:latin typeface="Eras Medium ITC" panose="020B0602030504020804" pitchFamily="34" charset="0"/>
              </a:rPr>
              <a:t>Alibaba</a:t>
            </a:r>
            <a:r>
              <a:rPr lang="en-US" dirty="0" smtClean="0"/>
              <a:t> Group</a:t>
            </a:r>
            <a:endParaRPr lang="en-US" dirty="0"/>
          </a:p>
        </p:txBody>
      </p:sp>
      <p:sp>
        <p:nvSpPr>
          <p:cNvPr id="3" name="Content Placeholder 2"/>
          <p:cNvSpPr>
            <a:spLocks noGrp="1"/>
          </p:cNvSpPr>
          <p:nvPr>
            <p:ph idx="1"/>
          </p:nvPr>
        </p:nvSpPr>
        <p:spPr>
          <a:xfrm>
            <a:off x="395416" y="1325145"/>
            <a:ext cx="8050427" cy="4351338"/>
          </a:xfrm>
        </p:spPr>
        <p:txBody>
          <a:bodyPr/>
          <a:lstStyle/>
          <a:p>
            <a:pPr>
              <a:lnSpc>
                <a:spcPct val="150000"/>
              </a:lnSpc>
            </a:pPr>
            <a:r>
              <a:rPr lang="en-US" dirty="0" smtClean="0">
                <a:latin typeface="Eras Medium ITC" panose="020B0602030504020804" pitchFamily="34" charset="0"/>
              </a:rPr>
              <a:t>“In 2030, world will have a big debate between market economy and planned economy. Previously, we heard about invisible hand in the market, but now we can see the hands by using big data. We will have a new era of data… “</a:t>
            </a:r>
          </a:p>
          <a:p>
            <a:pPr>
              <a:lnSpc>
                <a:spcPct val="150000"/>
              </a:lnSpc>
            </a:pPr>
            <a:r>
              <a:rPr lang="en-US" dirty="0" smtClean="0">
                <a:latin typeface="Eras Medium ITC" panose="020B0602030504020804" pitchFamily="34" charset="0"/>
              </a:rPr>
              <a:t>Theory vs. Data???</a:t>
            </a:r>
            <a:endParaRPr lang="en-US" dirty="0">
              <a:latin typeface="Eras Medium ITC" panose="020B0602030504020804" pitchFamily="34" charset="0"/>
            </a:endParaRPr>
          </a:p>
        </p:txBody>
      </p:sp>
      <p:pic>
        <p:nvPicPr>
          <p:cNvPr id="5" name="Picture 4"/>
          <p:cNvPicPr>
            <a:picLocks noChangeAspect="1"/>
          </p:cNvPicPr>
          <p:nvPr/>
        </p:nvPicPr>
        <p:blipFill>
          <a:blip r:embed="rId2"/>
          <a:stretch>
            <a:fillRect/>
          </a:stretch>
        </p:blipFill>
        <p:spPr>
          <a:xfrm>
            <a:off x="6240026" y="4880425"/>
            <a:ext cx="2682096" cy="1745800"/>
          </a:xfrm>
          <a:prstGeom prst="rect">
            <a:avLst/>
          </a:prstGeom>
        </p:spPr>
      </p:pic>
    </p:spTree>
    <p:extLst>
      <p:ext uri="{BB962C8B-B14F-4D97-AF65-F5344CB8AC3E}">
        <p14:creationId xmlns:p14="http://schemas.microsoft.com/office/powerpoint/2010/main" val="298892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0244" name="Rectangle 4"/>
          <p:cNvSpPr>
            <a:spLocks noGrp="1" noChangeArrowheads="1"/>
          </p:cNvSpPr>
          <p:nvPr>
            <p:ph type="title"/>
          </p:nvPr>
        </p:nvSpPr>
        <p:spPr>
          <a:xfrm>
            <a:off x="685800" y="76910"/>
            <a:ext cx="7143750" cy="990600"/>
          </a:xfrm>
        </p:spPr>
        <p:txBody>
          <a:bodyPr/>
          <a:lstStyle/>
          <a:p>
            <a:r>
              <a:rPr lang="en-US" altLang="en-US" sz="4000" dirty="0" smtClean="0">
                <a:latin typeface="Eras Medium ITC" panose="020B0602030504020804" pitchFamily="34" charset="0"/>
              </a:rPr>
              <a:t>Marketing Analytics</a:t>
            </a:r>
          </a:p>
        </p:txBody>
      </p:sp>
      <p:sp>
        <p:nvSpPr>
          <p:cNvPr id="1024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2398E88C-3847-4DC8-A533-28F0FD92CFEE}" type="slidenum">
              <a:rPr lang="en-US" altLang="en-US" sz="1200" smtClean="0">
                <a:solidFill>
                  <a:srgbClr val="003399"/>
                </a:solidFill>
              </a:rPr>
              <a:pPr>
                <a:spcBef>
                  <a:spcPct val="0"/>
                </a:spcBef>
                <a:buClrTx/>
                <a:buFontTx/>
                <a:buNone/>
              </a:pPr>
              <a:t>26</a:t>
            </a:fld>
            <a:endParaRPr lang="en-US" altLang="en-US" sz="1200" dirty="0" smtClean="0">
              <a:solidFill>
                <a:srgbClr val="003399"/>
              </a:solidFill>
            </a:endParaRPr>
          </a:p>
        </p:txBody>
      </p:sp>
      <p:sp>
        <p:nvSpPr>
          <p:cNvPr id="2" name="Rectangle 1"/>
          <p:cNvSpPr/>
          <p:nvPr/>
        </p:nvSpPr>
        <p:spPr>
          <a:xfrm>
            <a:off x="515389" y="3153976"/>
            <a:ext cx="7729151" cy="830164"/>
          </a:xfrm>
          <a:prstGeom prst="rect">
            <a:avLst/>
          </a:prstGeom>
        </p:spPr>
        <p:txBody>
          <a:bodyPr wrap="square">
            <a:spAutoFit/>
          </a:bodyPr>
          <a:lstStyle/>
          <a:p>
            <a:pPr marL="457200" indent="-457200">
              <a:lnSpc>
                <a:spcPct val="200000"/>
              </a:lnSpc>
              <a:buFont typeface="Arial" panose="020B0604020202020204" pitchFamily="34" charset="0"/>
              <a:buChar char="•"/>
            </a:pPr>
            <a:r>
              <a:rPr lang="en-US" sz="2800" b="1" dirty="0">
                <a:latin typeface="Eras Medium ITC" panose="020B0602030504020804" pitchFamily="34" charset="0"/>
              </a:rPr>
              <a:t>What do you expect to learn from this class?</a:t>
            </a:r>
          </a:p>
        </p:txBody>
      </p:sp>
      <p:pic>
        <p:nvPicPr>
          <p:cNvPr id="8" name="Picture 7"/>
          <p:cNvPicPr>
            <a:picLocks noChangeAspect="1"/>
          </p:cNvPicPr>
          <p:nvPr/>
        </p:nvPicPr>
        <p:blipFill>
          <a:blip r:embed="rId3"/>
          <a:stretch>
            <a:fillRect/>
          </a:stretch>
        </p:blipFill>
        <p:spPr>
          <a:xfrm>
            <a:off x="6457950" y="5958233"/>
            <a:ext cx="2517112" cy="580334"/>
          </a:xfrm>
          <a:prstGeom prst="rect">
            <a:avLst/>
          </a:prstGeom>
        </p:spPr>
      </p:pic>
      <p:sp>
        <p:nvSpPr>
          <p:cNvPr id="9" name="Rectangle 8"/>
          <p:cNvSpPr/>
          <p:nvPr/>
        </p:nvSpPr>
        <p:spPr>
          <a:xfrm>
            <a:off x="515389" y="1480722"/>
            <a:ext cx="8347257" cy="1314912"/>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b="1" dirty="0" smtClean="0">
                <a:latin typeface="Eras Medium ITC" panose="020B0602030504020804" pitchFamily="34" charset="0"/>
              </a:rPr>
              <a:t>Let’s start to talk about “what is marketing analytics or business analytics? </a:t>
            </a:r>
            <a:endParaRPr lang="en-US" sz="2800" b="1" dirty="0">
              <a:latin typeface="Eras Medium ITC" panose="020B0602030504020804" pitchFamily="34" charset="0"/>
            </a:endParaRPr>
          </a:p>
        </p:txBody>
      </p:sp>
    </p:spTree>
    <p:extLst>
      <p:ext uri="{BB962C8B-B14F-4D97-AF65-F5344CB8AC3E}">
        <p14:creationId xmlns:p14="http://schemas.microsoft.com/office/powerpoint/2010/main" val="3043516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8389745" cy="1325563"/>
          </a:xfrm>
        </p:spPr>
        <p:txBody>
          <a:bodyPr>
            <a:normAutofit/>
          </a:bodyPr>
          <a:lstStyle/>
          <a:p>
            <a:r>
              <a:rPr lang="en-US" sz="3200" dirty="0" smtClean="0">
                <a:latin typeface="Eras Medium ITC" panose="020B0602030504020804" pitchFamily="34" charset="0"/>
              </a:rPr>
              <a:t>Some Descriptions for marketing analytics.</a:t>
            </a:r>
            <a:endParaRPr lang="en-US" sz="3200" dirty="0">
              <a:latin typeface="Eras Medium ITC" panose="020B0602030504020804" pitchFamily="34" charset="0"/>
            </a:endParaRPr>
          </a:p>
        </p:txBody>
      </p:sp>
      <p:sp>
        <p:nvSpPr>
          <p:cNvPr id="3" name="Content Placeholder 2"/>
          <p:cNvSpPr>
            <a:spLocks noGrp="1"/>
          </p:cNvSpPr>
          <p:nvPr>
            <p:ph idx="1"/>
          </p:nvPr>
        </p:nvSpPr>
        <p:spPr>
          <a:xfrm>
            <a:off x="628650" y="1296238"/>
            <a:ext cx="7886700" cy="5205046"/>
          </a:xfrm>
        </p:spPr>
        <p:txBody>
          <a:bodyPr>
            <a:normAutofit fontScale="85000" lnSpcReduction="20000"/>
          </a:bodyPr>
          <a:lstStyle/>
          <a:p>
            <a:r>
              <a:rPr lang="en-US" dirty="0">
                <a:latin typeface="Eras Medium ITC" panose="020B0602030504020804" pitchFamily="34" charset="0"/>
              </a:rPr>
              <a:t>T</a:t>
            </a:r>
            <a:r>
              <a:rPr lang="en-US" dirty="0" smtClean="0">
                <a:effectLst/>
                <a:latin typeface="Eras Medium ITC" panose="020B0602030504020804" pitchFamily="34" charset="0"/>
              </a:rPr>
              <a:t>he practice of </a:t>
            </a:r>
            <a:r>
              <a:rPr lang="en-US" dirty="0" smtClean="0">
                <a:solidFill>
                  <a:srgbClr val="FF0000"/>
                </a:solidFill>
                <a:effectLst/>
                <a:latin typeface="Eras Medium ITC" panose="020B0602030504020804" pitchFamily="34" charset="0"/>
              </a:rPr>
              <a:t>measuring, managing and analyzing marketing performance</a:t>
            </a:r>
            <a:r>
              <a:rPr lang="en-US" dirty="0" smtClean="0">
                <a:effectLst/>
                <a:latin typeface="Eras Medium ITC" panose="020B0602030504020804" pitchFamily="34" charset="0"/>
              </a:rPr>
              <a:t> to maximize its effectiveness and optimize return on investment (ROI) (wordstream.com)</a:t>
            </a:r>
          </a:p>
          <a:p>
            <a:endParaRPr lang="en-US" dirty="0" smtClean="0">
              <a:latin typeface="Eras Medium ITC" panose="020B0602030504020804" pitchFamily="34" charset="0"/>
            </a:endParaRPr>
          </a:p>
          <a:p>
            <a:r>
              <a:rPr lang="en-US" dirty="0" smtClean="0">
                <a:latin typeface="Eras Medium ITC" panose="020B0602030504020804" pitchFamily="34" charset="0"/>
              </a:rPr>
              <a:t>It comprises the processes and technologies that enable marketers to evaluate the success of their marketing initiatives by </a:t>
            </a:r>
            <a:r>
              <a:rPr lang="en-US" dirty="0" smtClean="0">
                <a:solidFill>
                  <a:srgbClr val="FF0000"/>
                </a:solidFill>
                <a:latin typeface="Eras Medium ITC" panose="020B0602030504020804" pitchFamily="34" charset="0"/>
              </a:rPr>
              <a:t>measuring performance </a:t>
            </a:r>
            <a:r>
              <a:rPr lang="en-US" dirty="0" smtClean="0">
                <a:latin typeface="Eras Medium ITC" panose="020B0602030504020804" pitchFamily="34" charset="0"/>
              </a:rPr>
              <a:t>using important business metrics, such as ROI, marketing attribution and overall marketing effectiveness (SAS.com)</a:t>
            </a:r>
          </a:p>
          <a:p>
            <a:endParaRPr lang="en-US" dirty="0" smtClean="0">
              <a:latin typeface="Eras Medium ITC" panose="020B0602030504020804" pitchFamily="34" charset="0"/>
            </a:endParaRPr>
          </a:p>
          <a:p>
            <a:r>
              <a:rPr lang="en-US" dirty="0" smtClean="0">
                <a:latin typeface="Eras Medium ITC" panose="020B0602030504020804" pitchFamily="34" charset="0"/>
              </a:rPr>
              <a:t>It includes models and metrics that provide actionable insight. Here, models are </a:t>
            </a:r>
            <a:r>
              <a:rPr lang="en-US" dirty="0" smtClean="0">
                <a:solidFill>
                  <a:srgbClr val="FF0000"/>
                </a:solidFill>
                <a:latin typeface="Eras Medium ITC" panose="020B0602030504020804" pitchFamily="34" charset="0"/>
              </a:rPr>
              <a:t>decision tools that aid decision-making, and metrics are key performance indicators</a:t>
            </a:r>
            <a:r>
              <a:rPr lang="en-US" dirty="0" smtClean="0">
                <a:latin typeface="Eras Medium ITC" panose="020B0602030504020804" pitchFamily="34" charset="0"/>
              </a:rPr>
              <a:t> that provide insight into business operations (Marketing Analytics by Stephan </a:t>
            </a:r>
            <a:r>
              <a:rPr lang="en-US" dirty="0" err="1" smtClean="0">
                <a:latin typeface="Eras Medium ITC" panose="020B0602030504020804" pitchFamily="34" charset="0"/>
              </a:rPr>
              <a:t>Sorger</a:t>
            </a:r>
            <a:r>
              <a:rPr lang="en-US" dirty="0" smtClean="0">
                <a:latin typeface="Eras Medium ITC" panose="020B0602030504020804" pitchFamily="34" charset="0"/>
              </a:rPr>
              <a:t>)</a:t>
            </a:r>
            <a:endParaRPr lang="en-US" dirty="0">
              <a:latin typeface="Eras Medium ITC" panose="020B0602030504020804" pitchFamily="34" charset="0"/>
            </a:endParaRPr>
          </a:p>
        </p:txBody>
      </p:sp>
    </p:spTree>
    <p:extLst>
      <p:ext uri="{BB962C8B-B14F-4D97-AF65-F5344CB8AC3E}">
        <p14:creationId xmlns:p14="http://schemas.microsoft.com/office/powerpoint/2010/main" val="299721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034980" y="2291024"/>
            <a:ext cx="2612572" cy="3486778"/>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Eras Medium ITC" panose="020B0602030504020804" pitchFamily="34" charset="0"/>
              </a:rPr>
              <a:t>Models, Technologies &amp; Metrics</a:t>
            </a:r>
            <a:endParaRPr lang="en-US" sz="2000" dirty="0">
              <a:solidFill>
                <a:sysClr val="windowText" lastClr="000000"/>
              </a:solidFill>
              <a:latin typeface="Eras Medium ITC" panose="020B0602030504020804" pitchFamily="34" charset="0"/>
            </a:endParaRPr>
          </a:p>
        </p:txBody>
      </p:sp>
      <p:sp>
        <p:nvSpPr>
          <p:cNvPr id="2" name="Title 1"/>
          <p:cNvSpPr>
            <a:spLocks noGrp="1"/>
          </p:cNvSpPr>
          <p:nvPr>
            <p:ph type="title"/>
          </p:nvPr>
        </p:nvSpPr>
        <p:spPr/>
        <p:txBody>
          <a:bodyPr/>
          <a:lstStyle/>
          <a:p>
            <a:r>
              <a:rPr lang="en-US" dirty="0" smtClean="0">
                <a:latin typeface="Eras Medium ITC" panose="020B0602030504020804" pitchFamily="34" charset="0"/>
              </a:rPr>
              <a:t>My Interpretation</a:t>
            </a:r>
            <a:endParaRPr lang="en-US" dirty="0">
              <a:latin typeface="Eras Medium ITC" panose="020B0602030504020804" pitchFamily="34" charset="0"/>
            </a:endParaRPr>
          </a:p>
        </p:txBody>
      </p:sp>
      <p:sp>
        <p:nvSpPr>
          <p:cNvPr id="5" name="Pentagon 4"/>
          <p:cNvSpPr/>
          <p:nvPr/>
        </p:nvSpPr>
        <p:spPr>
          <a:xfrm>
            <a:off x="3436537" y="2291024"/>
            <a:ext cx="2612572" cy="3486778"/>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Eras Medium ITC" panose="020B0602030504020804" pitchFamily="34" charset="0"/>
              </a:rPr>
              <a:t>Measuring Performances (e.g. ROI, Satisfaction), Meaningful pattern</a:t>
            </a:r>
            <a:endParaRPr lang="en-US" sz="2000" dirty="0">
              <a:solidFill>
                <a:sysClr val="windowText" lastClr="000000"/>
              </a:solidFill>
              <a:latin typeface="Eras Medium ITC" panose="020B0602030504020804" pitchFamily="34" charset="0"/>
            </a:endParaRPr>
          </a:p>
        </p:txBody>
      </p:sp>
      <p:sp>
        <p:nvSpPr>
          <p:cNvPr id="6" name="Pentagon 5"/>
          <p:cNvSpPr/>
          <p:nvPr/>
        </p:nvSpPr>
        <p:spPr>
          <a:xfrm>
            <a:off x="5838094" y="2291024"/>
            <a:ext cx="2612572" cy="3486778"/>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latin typeface="Eras Medium ITC" panose="020B0602030504020804" pitchFamily="34" charset="0"/>
              </a:rPr>
              <a:t>Strategic Decisions/ Actionable Insights</a:t>
            </a:r>
            <a:endParaRPr lang="en-US" sz="2000" dirty="0">
              <a:solidFill>
                <a:sysClr val="windowText" lastClr="000000"/>
              </a:solidFill>
              <a:latin typeface="Eras Medium ITC" panose="020B0602030504020804" pitchFamily="34" charset="0"/>
            </a:endParaRPr>
          </a:p>
        </p:txBody>
      </p:sp>
    </p:spTree>
    <p:extLst>
      <p:ext uri="{BB962C8B-B14F-4D97-AF65-F5344CB8AC3E}">
        <p14:creationId xmlns:p14="http://schemas.microsoft.com/office/powerpoint/2010/main" val="123328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4340" name="Rectangle 4"/>
          <p:cNvSpPr>
            <a:spLocks noGrp="1" noChangeArrowheads="1"/>
          </p:cNvSpPr>
          <p:nvPr>
            <p:ph type="title"/>
          </p:nvPr>
        </p:nvSpPr>
        <p:spPr>
          <a:xfrm>
            <a:off x="529840" y="413543"/>
            <a:ext cx="8041403" cy="1084263"/>
          </a:xfrm>
        </p:spPr>
        <p:txBody>
          <a:bodyPr>
            <a:normAutofit/>
          </a:bodyPr>
          <a:lstStyle/>
          <a:p>
            <a:r>
              <a:rPr lang="en-US" altLang="en-US" sz="3200" dirty="0" smtClean="0">
                <a:latin typeface="Eras Medium ITC" panose="020B0602030504020804" pitchFamily="34" charset="0"/>
              </a:rPr>
              <a:t>How Does This Course Differ From Other Business Analytics Courses?</a:t>
            </a:r>
          </a:p>
        </p:txBody>
      </p:sp>
      <p:sp>
        <p:nvSpPr>
          <p:cNvPr id="14341" name="Rectangle 5"/>
          <p:cNvSpPr>
            <a:spLocks noGrp="1" noChangeArrowheads="1"/>
          </p:cNvSpPr>
          <p:nvPr>
            <p:ph type="body" idx="1"/>
          </p:nvPr>
        </p:nvSpPr>
        <p:spPr>
          <a:xfrm>
            <a:off x="1088664" y="1730511"/>
            <a:ext cx="6828928" cy="1330432"/>
          </a:xfrm>
        </p:spPr>
        <p:txBody>
          <a:bodyPr>
            <a:noAutofit/>
          </a:bodyPr>
          <a:lstStyle/>
          <a:p>
            <a:pPr>
              <a:spcAft>
                <a:spcPct val="100000"/>
              </a:spcAft>
            </a:pPr>
            <a:r>
              <a:rPr lang="en-US" altLang="en-US" sz="2000" dirty="0" smtClean="0">
                <a:latin typeface="Eras Medium ITC" panose="020B0602030504020804" pitchFamily="34" charset="0"/>
              </a:rPr>
              <a:t>Some methods are similar but it integrates marketing concepts, practice and metrics.</a:t>
            </a:r>
          </a:p>
          <a:p>
            <a:pPr>
              <a:spcAft>
                <a:spcPct val="100000"/>
              </a:spcAft>
            </a:pPr>
            <a:r>
              <a:rPr lang="en-US" altLang="en-US" sz="2000" dirty="0" smtClean="0">
                <a:latin typeface="Eras Medium ITC" panose="020B0602030504020804" pitchFamily="34" charset="0"/>
              </a:rPr>
              <a:t>Provides tools to apply marketing concepts to decision situations.</a:t>
            </a:r>
            <a:r>
              <a:rPr lang="en-US" altLang="en-US" sz="2000" dirty="0">
                <a:latin typeface="Eras Medium ITC" panose="020B0602030504020804" pitchFamily="34" charset="0"/>
              </a:rPr>
              <a:t> </a:t>
            </a:r>
            <a:endParaRPr lang="en-US" altLang="en-US" sz="2000" dirty="0" smtClean="0">
              <a:latin typeface="Eras Medium ITC" panose="020B0602030504020804" pitchFamily="34" charset="0"/>
            </a:endParaRPr>
          </a:p>
        </p:txBody>
      </p:sp>
      <p:sp>
        <p:nvSpPr>
          <p:cNvPr id="1434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7BBE1DFE-16B4-4BF4-9681-D41191201D7A}" type="slidenum">
              <a:rPr lang="en-US" altLang="en-US" sz="1200" smtClean="0">
                <a:solidFill>
                  <a:srgbClr val="003399"/>
                </a:solidFill>
              </a:rPr>
              <a:pPr>
                <a:spcBef>
                  <a:spcPct val="0"/>
                </a:spcBef>
                <a:buClrTx/>
                <a:buFontTx/>
                <a:buNone/>
              </a:pPr>
              <a:t>29</a:t>
            </a:fld>
            <a:endParaRPr lang="en-US" altLang="en-US" sz="1200" smtClean="0">
              <a:solidFill>
                <a:srgbClr val="003399"/>
              </a:solidFill>
            </a:endParaRPr>
          </a:p>
        </p:txBody>
      </p:sp>
      <p:sp>
        <p:nvSpPr>
          <p:cNvPr id="2" name="Rectangle 1"/>
          <p:cNvSpPr/>
          <p:nvPr/>
        </p:nvSpPr>
        <p:spPr>
          <a:xfrm>
            <a:off x="1088664" y="4969156"/>
            <a:ext cx="7878110" cy="1507844"/>
          </a:xfrm>
          <a:prstGeom prst="rect">
            <a:avLst/>
          </a:prstGeom>
        </p:spPr>
        <p:txBody>
          <a:bodyPr vert="horz" lIns="91440" tIns="45720" rIns="91440" bIns="45720" rtlCol="0">
            <a:noAutofit/>
          </a:bodyPr>
          <a:lstStyle/>
          <a:p>
            <a:pPr marL="228600" indent="-228600">
              <a:lnSpc>
                <a:spcPct val="90000"/>
              </a:lnSpc>
              <a:spcBef>
                <a:spcPts val="1000"/>
              </a:spcBef>
              <a:spcAft>
                <a:spcPct val="100000"/>
              </a:spcAft>
              <a:buFont typeface="Arial" panose="020B0604020202020204" pitchFamily="34" charset="0"/>
              <a:buChar char="•"/>
            </a:pPr>
            <a:r>
              <a:rPr lang="en-US" altLang="en-US" sz="2000" dirty="0">
                <a:latin typeface="Eras Medium ITC" panose="020B0602030504020804" pitchFamily="34" charset="0"/>
              </a:rPr>
              <a:t>Emphasizes “learning by </a:t>
            </a:r>
            <a:r>
              <a:rPr lang="en-US" altLang="en-US" sz="2000" dirty="0" smtClean="0">
                <a:latin typeface="Eras Medium ITC" panose="020B0602030504020804" pitchFamily="34" charset="0"/>
              </a:rPr>
              <a:t>doing”. </a:t>
            </a:r>
          </a:p>
          <a:p>
            <a:pPr marL="228600" indent="-228600">
              <a:lnSpc>
                <a:spcPct val="90000"/>
              </a:lnSpc>
              <a:spcBef>
                <a:spcPts val="1000"/>
              </a:spcBef>
              <a:spcAft>
                <a:spcPct val="100000"/>
              </a:spcAft>
              <a:buFont typeface="Arial" panose="020B0604020202020204" pitchFamily="34" charset="0"/>
              <a:buChar char="•"/>
            </a:pPr>
            <a:r>
              <a:rPr lang="en-US" altLang="en-US" sz="2000" dirty="0" smtClean="0">
                <a:latin typeface="Eras Medium ITC" panose="020B0602030504020804" pitchFamily="34" charset="0"/>
              </a:rPr>
              <a:t>Learning and using practical </a:t>
            </a:r>
            <a:r>
              <a:rPr lang="en-US" altLang="en-US" sz="2000" dirty="0">
                <a:latin typeface="Eras Medium ITC" panose="020B0602030504020804" pitchFamily="34" charset="0"/>
              </a:rPr>
              <a:t>analytics tools for marketing </a:t>
            </a:r>
            <a:r>
              <a:rPr lang="en-US" altLang="en-US" sz="2000" dirty="0" smtClean="0">
                <a:latin typeface="Eras Medium ITC" panose="020B0602030504020804" pitchFamily="34" charset="0"/>
              </a:rPr>
              <a:t>data.</a:t>
            </a:r>
            <a:endParaRPr lang="en-US" altLang="en-US" sz="2000" dirty="0">
              <a:latin typeface="Eras Medium ITC" panose="020B0602030504020804" pitchFamily="34" charset="0"/>
            </a:endParaRPr>
          </a:p>
        </p:txBody>
      </p:sp>
      <p:sp>
        <p:nvSpPr>
          <p:cNvPr id="8" name="Rectangle 4"/>
          <p:cNvSpPr txBox="1">
            <a:spLocks noChangeArrowheads="1"/>
          </p:cNvSpPr>
          <p:nvPr/>
        </p:nvSpPr>
        <p:spPr>
          <a:xfrm>
            <a:off x="740633" y="3599652"/>
            <a:ext cx="7662734" cy="1084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smtClean="0">
                <a:latin typeface="Eras Medium ITC" panose="020B0602030504020804" pitchFamily="34" charset="0"/>
              </a:rPr>
              <a:t>How Does This Course Differ From Other Marketing Courses?</a:t>
            </a:r>
          </a:p>
        </p:txBody>
      </p:sp>
    </p:spTree>
    <p:extLst>
      <p:ext uri="{BB962C8B-B14F-4D97-AF65-F5344CB8AC3E}">
        <p14:creationId xmlns:p14="http://schemas.microsoft.com/office/powerpoint/2010/main" val="3557390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latin typeface="Eras Medium ITC" panose="020B0602030504020804" pitchFamily="34" charset="0"/>
              </a:rPr>
              <a:t>Logistics</a:t>
            </a:r>
            <a:endParaRPr lang="en-US" dirty="0">
              <a:latin typeface="Eras Medium ITC" panose="020B0602030504020804" pitchFamily="34" charset="0"/>
            </a:endParaRPr>
          </a:p>
        </p:txBody>
      </p:sp>
      <p:sp>
        <p:nvSpPr>
          <p:cNvPr id="3" name="내용 개체 틀 2"/>
          <p:cNvSpPr>
            <a:spLocks noGrp="1"/>
          </p:cNvSpPr>
          <p:nvPr>
            <p:ph idx="1"/>
          </p:nvPr>
        </p:nvSpPr>
        <p:spPr>
          <a:xfrm>
            <a:off x="628650" y="1825625"/>
            <a:ext cx="6937759" cy="4351338"/>
          </a:xfrm>
        </p:spPr>
        <p:txBody>
          <a:bodyPr/>
          <a:lstStyle/>
          <a:p>
            <a:r>
              <a:rPr lang="en-US" dirty="0" smtClean="0">
                <a:latin typeface="Eras Medium ITC" panose="020B0602030504020804" pitchFamily="34" charset="0"/>
              </a:rPr>
              <a:t>Sunghoon Kim</a:t>
            </a:r>
          </a:p>
          <a:p>
            <a:pPr lvl="1"/>
            <a:r>
              <a:rPr lang="en-US" dirty="0" smtClean="0">
                <a:latin typeface="Eras Medium ITC" panose="020B0602030504020804" pitchFamily="34" charset="0"/>
              </a:rPr>
              <a:t>Email: </a:t>
            </a:r>
            <a:r>
              <a:rPr lang="en-US" dirty="0" smtClean="0">
                <a:latin typeface="Eras Medium ITC" panose="020B0602030504020804" pitchFamily="34" charset="0"/>
                <a:hlinkClick r:id="rId2"/>
              </a:rPr>
              <a:t>Skim348@asu.edu</a:t>
            </a:r>
            <a:endParaRPr lang="en-US" dirty="0" smtClean="0">
              <a:latin typeface="Eras Medium ITC" panose="020B0602030504020804" pitchFamily="34" charset="0"/>
            </a:endParaRPr>
          </a:p>
          <a:p>
            <a:pPr lvl="1"/>
            <a:r>
              <a:rPr lang="en-US" dirty="0" smtClean="0">
                <a:latin typeface="Eras Medium ITC" panose="020B0602030504020804" pitchFamily="34" charset="0"/>
              </a:rPr>
              <a:t>Phone: 480-965-6205</a:t>
            </a:r>
          </a:p>
          <a:p>
            <a:pPr lvl="1"/>
            <a:r>
              <a:rPr lang="en-US" dirty="0" smtClean="0">
                <a:latin typeface="Eras Medium ITC" panose="020B0602030504020804" pitchFamily="34" charset="0"/>
              </a:rPr>
              <a:t>Office Hours</a:t>
            </a:r>
          </a:p>
          <a:p>
            <a:pPr lvl="2"/>
            <a:r>
              <a:rPr lang="en-US" dirty="0" smtClean="0">
                <a:latin typeface="Eras Medium ITC" panose="020B0602030504020804" pitchFamily="34" charset="0"/>
              </a:rPr>
              <a:t>BAC 491</a:t>
            </a:r>
          </a:p>
          <a:p>
            <a:pPr lvl="2"/>
            <a:r>
              <a:rPr lang="en-US" dirty="0" smtClean="0">
                <a:latin typeface="Eras Medium ITC" panose="020B0602030504020804" pitchFamily="34" charset="0"/>
              </a:rPr>
              <a:t>Office Hours: Tuesday/Thursday 11:40 AM – 1:20 PM  or by appointment </a:t>
            </a:r>
          </a:p>
        </p:txBody>
      </p:sp>
      <p:pic>
        <p:nvPicPr>
          <p:cNvPr id="5" name="Picture 4"/>
          <p:cNvPicPr>
            <a:picLocks noChangeAspect="1"/>
          </p:cNvPicPr>
          <p:nvPr/>
        </p:nvPicPr>
        <p:blipFill>
          <a:blip r:embed="rId3"/>
          <a:stretch>
            <a:fillRect/>
          </a:stretch>
        </p:blipFill>
        <p:spPr>
          <a:xfrm>
            <a:off x="6109398" y="5886796"/>
            <a:ext cx="2517112" cy="580334"/>
          </a:xfrm>
          <a:prstGeom prst="rect">
            <a:avLst/>
          </a:prstGeom>
        </p:spPr>
      </p:pic>
    </p:spTree>
    <p:extLst>
      <p:ext uri="{BB962C8B-B14F-4D97-AF65-F5344CB8AC3E}">
        <p14:creationId xmlns:p14="http://schemas.microsoft.com/office/powerpoint/2010/main" val="3828321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88" name="Rectangle 4"/>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89" name="Rectangle 5"/>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90" name="Rectangle 6"/>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91" name="Rectangle 7"/>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6392" name="Rectangle 8"/>
          <p:cNvSpPr>
            <a:spLocks noGrp="1" noChangeArrowheads="1"/>
          </p:cNvSpPr>
          <p:nvPr>
            <p:ph type="title"/>
          </p:nvPr>
        </p:nvSpPr>
        <p:spPr>
          <a:xfrm>
            <a:off x="533400" y="152400"/>
            <a:ext cx="8137525" cy="1104900"/>
          </a:xfrm>
        </p:spPr>
        <p:txBody>
          <a:bodyPr/>
          <a:lstStyle/>
          <a:p>
            <a:r>
              <a:rPr lang="en-US" altLang="en-US" sz="3600" dirty="0" smtClean="0">
                <a:latin typeface="Eras Medium ITC" panose="020B0602030504020804" pitchFamily="34" charset="0"/>
              </a:rPr>
              <a:t>Models??? in Marketing</a:t>
            </a:r>
          </a:p>
        </p:txBody>
      </p:sp>
      <p:sp>
        <p:nvSpPr>
          <p:cNvPr id="8201" name="Rectangle 9"/>
          <p:cNvSpPr>
            <a:spLocks noGrp="1" noChangeArrowheads="1"/>
          </p:cNvSpPr>
          <p:nvPr>
            <p:ph type="body" idx="1"/>
          </p:nvPr>
        </p:nvSpPr>
        <p:spPr>
          <a:xfrm>
            <a:off x="741362" y="1394071"/>
            <a:ext cx="7661275" cy="3883025"/>
          </a:xfrm>
        </p:spPr>
        <p:txBody>
          <a:bodyPr>
            <a:noAutofit/>
          </a:bodyPr>
          <a:lstStyle/>
          <a:p>
            <a:pPr marL="381000" indent="-381000">
              <a:spcAft>
                <a:spcPct val="80000"/>
              </a:spcAft>
              <a:buFont typeface="Wingdings" panose="05000000000000000000" pitchFamily="2" charset="2"/>
              <a:buNone/>
              <a:tabLst>
                <a:tab pos="1517650" algn="l"/>
                <a:tab pos="1998663" algn="l"/>
              </a:tabLst>
              <a:defRPr/>
            </a:pPr>
            <a:r>
              <a:rPr lang="en-US" sz="2400" b="1" dirty="0" smtClean="0">
                <a:latin typeface="Eras Medium ITC" panose="020B0602030504020804" pitchFamily="34" charset="0"/>
              </a:rPr>
              <a:t>A model </a:t>
            </a:r>
            <a:r>
              <a:rPr lang="en-US" sz="2400" dirty="0" smtClean="0">
                <a:latin typeface="Eras Medium ITC" panose="020B0602030504020804" pitchFamily="34" charset="0"/>
              </a:rPr>
              <a:t>is a stylized representation of reality that is easier to deal with and explore for a specific purpose than reality itself.</a:t>
            </a:r>
          </a:p>
          <a:p>
            <a:pPr marL="381000" indent="-381000">
              <a:spcAft>
                <a:spcPct val="75000"/>
              </a:spcAft>
              <a:buFont typeface="Wingdings" panose="05000000000000000000" pitchFamily="2" charset="2"/>
              <a:buNone/>
              <a:tabLst>
                <a:tab pos="1517650" algn="l"/>
                <a:tab pos="1998663" algn="l"/>
              </a:tabLst>
              <a:defRPr/>
            </a:pPr>
            <a:r>
              <a:rPr lang="en-US" sz="2400" dirty="0" smtClean="0">
                <a:latin typeface="Eras Medium ITC" panose="020B0602030504020804" pitchFamily="34" charset="0"/>
              </a:rPr>
              <a:t>Broad types of models:</a:t>
            </a:r>
          </a:p>
          <a:p>
            <a:pPr marL="838200" lvl="1" indent="-381000">
              <a:tabLst>
                <a:tab pos="1517650" algn="l"/>
                <a:tab pos="1998663" algn="l"/>
              </a:tabLst>
              <a:defRPr/>
            </a:pPr>
            <a:r>
              <a:rPr lang="en-US" dirty="0" smtClean="0">
                <a:latin typeface="Eras Medium ITC" panose="020B0602030504020804" pitchFamily="34" charset="0"/>
              </a:rPr>
              <a:t>  verbal</a:t>
            </a:r>
          </a:p>
          <a:p>
            <a:pPr marL="838200" lvl="1" indent="-381000">
              <a:tabLst>
                <a:tab pos="1517650" algn="l"/>
                <a:tab pos="1998663" algn="l"/>
              </a:tabLst>
              <a:defRPr/>
            </a:pPr>
            <a:r>
              <a:rPr lang="en-US" dirty="0" smtClean="0">
                <a:latin typeface="Eras Medium ITC" panose="020B0602030504020804" pitchFamily="34" charset="0"/>
              </a:rPr>
              <a:t>  boxes and arrows</a:t>
            </a:r>
          </a:p>
          <a:p>
            <a:pPr marL="838200" lvl="1" indent="-381000">
              <a:tabLst>
                <a:tab pos="1517650" algn="l"/>
                <a:tab pos="1998663" algn="l"/>
              </a:tabLst>
              <a:defRPr/>
            </a:pPr>
            <a:r>
              <a:rPr lang="en-US" dirty="0" smtClean="0">
                <a:latin typeface="Eras Medium ITC" panose="020B0602030504020804" pitchFamily="34" charset="0"/>
              </a:rPr>
              <a:t>  mathematical</a:t>
            </a:r>
          </a:p>
          <a:p>
            <a:pPr marL="838200" lvl="1" indent="-381000">
              <a:tabLst>
                <a:tab pos="1517650" algn="l"/>
                <a:tab pos="1998663" algn="l"/>
              </a:tabLst>
              <a:defRPr/>
            </a:pPr>
            <a:r>
              <a:rPr lang="en-US" dirty="0" smtClean="0">
                <a:latin typeface="Eras Medium ITC" panose="020B0602030504020804" pitchFamily="34" charset="0"/>
              </a:rPr>
              <a:t>  graphical</a:t>
            </a:r>
          </a:p>
          <a:p>
            <a:pPr marL="838200" lvl="1" indent="-381000">
              <a:tabLst>
                <a:tab pos="1517650" algn="l"/>
                <a:tab pos="1998663" algn="l"/>
              </a:tabLst>
              <a:defRPr/>
            </a:pPr>
            <a:endParaRPr lang="en-US" dirty="0">
              <a:latin typeface="Eras Medium ITC" panose="020B0602030504020804" pitchFamily="34" charset="0"/>
            </a:endParaRPr>
          </a:p>
          <a:p>
            <a:pPr marL="57150" indent="0">
              <a:buFont typeface="Wingdings" panose="05000000000000000000" pitchFamily="2" charset="2"/>
              <a:buNone/>
              <a:tabLst>
                <a:tab pos="1517650" algn="l"/>
                <a:tab pos="1998663" algn="l"/>
              </a:tabLst>
              <a:defRPr/>
            </a:pPr>
            <a:r>
              <a:rPr lang="en-US" sz="2400" dirty="0" smtClean="0">
                <a:latin typeface="Eras Medium ITC" panose="020B0602030504020804" pitchFamily="34" charset="0"/>
              </a:rPr>
              <a:t>Let’s see an example of marketing models.</a:t>
            </a:r>
          </a:p>
        </p:txBody>
      </p:sp>
      <p:sp>
        <p:nvSpPr>
          <p:cNvPr id="16394" name="Slide Number Placeholder 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6FB63885-CF51-47F0-96DD-BA6695FAC28E}" type="slidenum">
              <a:rPr lang="en-US" altLang="en-US" sz="1200" smtClean="0">
                <a:solidFill>
                  <a:srgbClr val="003399"/>
                </a:solidFill>
              </a:rPr>
              <a:pPr>
                <a:spcBef>
                  <a:spcPct val="0"/>
                </a:spcBef>
                <a:buClrTx/>
                <a:buFontTx/>
                <a:buNone/>
              </a:pPr>
              <a:t>30</a:t>
            </a:fld>
            <a:endParaRPr lang="en-US" altLang="en-US" sz="1200" smtClean="0">
              <a:solidFill>
                <a:srgbClr val="003399"/>
              </a:solidFill>
            </a:endParaRPr>
          </a:p>
        </p:txBody>
      </p:sp>
      <p:pic>
        <p:nvPicPr>
          <p:cNvPr id="11" name="Picture 10"/>
          <p:cNvPicPr>
            <a:picLocks noChangeAspect="1"/>
          </p:cNvPicPr>
          <p:nvPr/>
        </p:nvPicPr>
        <p:blipFill>
          <a:blip r:embed="rId3"/>
          <a:stretch>
            <a:fillRect/>
          </a:stretch>
        </p:blipFill>
        <p:spPr>
          <a:xfrm>
            <a:off x="6430945" y="6020491"/>
            <a:ext cx="2517112" cy="580334"/>
          </a:xfrm>
          <a:prstGeom prst="rect">
            <a:avLst/>
          </a:prstGeom>
        </p:spPr>
      </p:pic>
    </p:spTree>
    <p:extLst>
      <p:ext uri="{BB962C8B-B14F-4D97-AF65-F5344CB8AC3E}">
        <p14:creationId xmlns:p14="http://schemas.microsoft.com/office/powerpoint/2010/main" val="30840781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6" name="Rectangle 4"/>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7" name="Rectangle 5"/>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18438" name="Rectangle 6"/>
          <p:cNvSpPr>
            <a:spLocks noGrp="1" noChangeArrowheads="1"/>
          </p:cNvSpPr>
          <p:nvPr>
            <p:ph type="title"/>
          </p:nvPr>
        </p:nvSpPr>
        <p:spPr>
          <a:xfrm>
            <a:off x="533400" y="152400"/>
            <a:ext cx="8396288" cy="1104900"/>
          </a:xfrm>
        </p:spPr>
        <p:txBody>
          <a:bodyPr/>
          <a:lstStyle/>
          <a:p>
            <a:pPr algn="ctr"/>
            <a:r>
              <a:rPr lang="en-US" altLang="en-US" sz="3600" dirty="0" smtClean="0">
                <a:latin typeface="Eras Medium ITC" panose="020B0602030504020804" pitchFamily="34" charset="0"/>
              </a:rPr>
              <a:t>A Case Example : </a:t>
            </a:r>
            <a:br>
              <a:rPr lang="en-US" altLang="en-US" sz="3600" dirty="0" smtClean="0">
                <a:latin typeface="Eras Medium ITC" panose="020B0602030504020804" pitchFamily="34" charset="0"/>
              </a:rPr>
            </a:br>
            <a:r>
              <a:rPr lang="en-US" altLang="en-US" sz="3600" dirty="0" smtClean="0">
                <a:latin typeface="Eras Medium ITC" panose="020B0602030504020804" pitchFamily="34" charset="0"/>
              </a:rPr>
              <a:t>New Product “Diffusion”</a:t>
            </a:r>
          </a:p>
        </p:txBody>
      </p:sp>
      <p:sp>
        <p:nvSpPr>
          <p:cNvPr id="18439" name="Rectangle 7"/>
          <p:cNvSpPr>
            <a:spLocks noGrp="1" noChangeArrowheads="1"/>
          </p:cNvSpPr>
          <p:nvPr>
            <p:ph type="body" idx="1"/>
          </p:nvPr>
        </p:nvSpPr>
        <p:spPr>
          <a:xfrm>
            <a:off x="685800" y="2224088"/>
            <a:ext cx="7810500" cy="3000375"/>
          </a:xfrm>
        </p:spPr>
        <p:txBody>
          <a:bodyPr>
            <a:normAutofit fontScale="85000" lnSpcReduction="20000"/>
          </a:bodyPr>
          <a:lstStyle/>
          <a:p>
            <a:pPr marL="0" indent="0">
              <a:lnSpc>
                <a:spcPct val="125000"/>
              </a:lnSpc>
              <a:buFont typeface="Wingdings" panose="05000000000000000000" pitchFamily="2" charset="2"/>
              <a:buNone/>
            </a:pPr>
            <a:r>
              <a:rPr lang="en-US" altLang="en-US" u="sng" dirty="0" smtClean="0">
                <a:latin typeface="Eras Medium ITC" panose="020B0602030504020804" pitchFamily="34" charset="0"/>
              </a:rPr>
              <a:t>Verbal Model</a:t>
            </a:r>
          </a:p>
          <a:p>
            <a:pPr marL="0" indent="0">
              <a:lnSpc>
                <a:spcPct val="125000"/>
              </a:lnSpc>
              <a:buFont typeface="Wingdings" panose="05000000000000000000" pitchFamily="2" charset="2"/>
              <a:buNone/>
            </a:pPr>
            <a:r>
              <a:rPr lang="en-US" altLang="en-US" dirty="0" smtClean="0">
                <a:latin typeface="Eras Medium ITC" panose="020B0602030504020804" pitchFamily="34" charset="0"/>
              </a:rPr>
              <a:t>Sales of a new product often start slowly as “innovators” in the population adopt the product. The innovators influence “imitators,” leading to accelerated sales growth. As more people in the population purchase the product, sales continue to increase but sales growth slows down.</a:t>
            </a:r>
          </a:p>
          <a:p>
            <a:pPr marL="0" indent="0">
              <a:lnSpc>
                <a:spcPct val="125000"/>
              </a:lnSpc>
              <a:buFont typeface="Wingdings" panose="05000000000000000000" pitchFamily="2" charset="2"/>
              <a:buNone/>
            </a:pPr>
            <a:endParaRPr lang="en-US" altLang="en-US" dirty="0" smtClean="0">
              <a:latin typeface="Eras Medium ITC" panose="020B0602030504020804" pitchFamily="34" charset="0"/>
            </a:endParaRPr>
          </a:p>
        </p:txBody>
      </p:sp>
      <p:sp>
        <p:nvSpPr>
          <p:cNvPr id="1844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6DC5DBF-BACD-46C6-BA88-5287953DB6D4}" type="slidenum">
              <a:rPr lang="en-US" altLang="en-US" sz="1200" smtClean="0">
                <a:solidFill>
                  <a:srgbClr val="003399"/>
                </a:solidFill>
              </a:rPr>
              <a:pPr>
                <a:spcBef>
                  <a:spcPct val="0"/>
                </a:spcBef>
                <a:buClrTx/>
                <a:buFontTx/>
                <a:buNone/>
              </a:pPr>
              <a:t>31</a:t>
            </a:fld>
            <a:endParaRPr lang="en-US" altLang="en-US" sz="1200" smtClean="0">
              <a:solidFill>
                <a:srgbClr val="003399"/>
              </a:solidFill>
            </a:endParaRPr>
          </a:p>
        </p:txBody>
      </p:sp>
      <p:pic>
        <p:nvPicPr>
          <p:cNvPr id="9" name="Picture 8"/>
          <p:cNvPicPr>
            <a:picLocks noChangeAspect="1"/>
          </p:cNvPicPr>
          <p:nvPr/>
        </p:nvPicPr>
        <p:blipFill>
          <a:blip r:embed="rId3"/>
          <a:stretch>
            <a:fillRect/>
          </a:stretch>
        </p:blipFill>
        <p:spPr>
          <a:xfrm>
            <a:off x="6430945" y="6020491"/>
            <a:ext cx="2517112" cy="580334"/>
          </a:xfrm>
          <a:prstGeom prst="rect">
            <a:avLst/>
          </a:prstGeom>
        </p:spPr>
      </p:pic>
      <p:sp>
        <p:nvSpPr>
          <p:cNvPr id="2" name="Rectangle 1"/>
          <p:cNvSpPr/>
          <p:nvPr/>
        </p:nvSpPr>
        <p:spPr>
          <a:xfrm>
            <a:off x="898541" y="5437811"/>
            <a:ext cx="4378122" cy="369332"/>
          </a:xfrm>
          <a:prstGeom prst="rect">
            <a:avLst/>
          </a:prstGeom>
        </p:spPr>
        <p:txBody>
          <a:bodyPr wrap="none">
            <a:spAutoFit/>
          </a:bodyPr>
          <a:lstStyle/>
          <a:p>
            <a:r>
              <a:rPr lang="en-US" dirty="0" smtClean="0">
                <a:latin typeface="Eras Medium ITC" panose="020B0602030504020804" pitchFamily="34" charset="0"/>
              </a:rPr>
              <a:t>Is this a stylized </a:t>
            </a:r>
            <a:r>
              <a:rPr lang="en-US" dirty="0">
                <a:latin typeface="Eras Medium ITC" panose="020B0602030504020804" pitchFamily="34" charset="0"/>
              </a:rPr>
              <a:t>representation of </a:t>
            </a:r>
            <a:r>
              <a:rPr lang="en-US" dirty="0" smtClean="0">
                <a:latin typeface="Eras Medium ITC" panose="020B0602030504020804" pitchFamily="34" charset="0"/>
              </a:rPr>
              <a:t>reality? </a:t>
            </a:r>
            <a:endParaRPr lang="en-US" dirty="0"/>
          </a:p>
        </p:txBody>
      </p:sp>
    </p:spTree>
    <p:extLst>
      <p:ext uri="{BB962C8B-B14F-4D97-AF65-F5344CB8AC3E}">
        <p14:creationId xmlns:p14="http://schemas.microsoft.com/office/powerpoint/2010/main" val="35690299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84" name="Line 4"/>
          <p:cNvSpPr>
            <a:spLocks noChangeShapeType="1"/>
          </p:cNvSpPr>
          <p:nvPr/>
        </p:nvSpPr>
        <p:spPr bwMode="auto">
          <a:xfrm>
            <a:off x="1941513" y="3784600"/>
            <a:ext cx="0" cy="646113"/>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5" name="Rectangle 5"/>
          <p:cNvSpPr>
            <a:spLocks noGrp="1" noChangeArrowheads="1"/>
          </p:cNvSpPr>
          <p:nvPr>
            <p:ph type="title"/>
          </p:nvPr>
        </p:nvSpPr>
        <p:spPr/>
        <p:txBody>
          <a:bodyPr/>
          <a:lstStyle/>
          <a:p>
            <a:r>
              <a:rPr lang="en-US" altLang="en-US" sz="3600" dirty="0" smtClean="0">
                <a:latin typeface="Eras Medium ITC" panose="020B0602030504020804" pitchFamily="34" charset="0"/>
              </a:rPr>
              <a:t>Boxes and Arrows Model</a:t>
            </a:r>
          </a:p>
        </p:txBody>
      </p:sp>
      <p:sp>
        <p:nvSpPr>
          <p:cNvPr id="20486" name="Line 6"/>
          <p:cNvSpPr>
            <a:spLocks noChangeShapeType="1"/>
          </p:cNvSpPr>
          <p:nvPr/>
        </p:nvSpPr>
        <p:spPr bwMode="auto">
          <a:xfrm flipH="1">
            <a:off x="1916113" y="2711450"/>
            <a:ext cx="2641600" cy="388938"/>
          </a:xfrm>
          <a:prstGeom prst="line">
            <a:avLst/>
          </a:prstGeom>
          <a:noFill/>
          <a:ln w="25400">
            <a:solidFill>
              <a:srgbClr val="3366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7" name="Line 7"/>
          <p:cNvSpPr>
            <a:spLocks noChangeShapeType="1"/>
          </p:cNvSpPr>
          <p:nvPr/>
        </p:nvSpPr>
        <p:spPr bwMode="auto">
          <a:xfrm>
            <a:off x="7169150" y="3752850"/>
            <a:ext cx="0" cy="67945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8" name="Line 8"/>
          <p:cNvSpPr>
            <a:spLocks noChangeShapeType="1"/>
          </p:cNvSpPr>
          <p:nvPr/>
        </p:nvSpPr>
        <p:spPr bwMode="auto">
          <a:xfrm>
            <a:off x="3505200" y="3443288"/>
            <a:ext cx="2133600" cy="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89" name="Line 9"/>
          <p:cNvSpPr>
            <a:spLocks noChangeShapeType="1"/>
          </p:cNvSpPr>
          <p:nvPr/>
        </p:nvSpPr>
        <p:spPr bwMode="auto">
          <a:xfrm>
            <a:off x="4551363" y="2720975"/>
            <a:ext cx="2641600" cy="388938"/>
          </a:xfrm>
          <a:prstGeom prst="line">
            <a:avLst/>
          </a:prstGeom>
          <a:noFill/>
          <a:ln w="25400">
            <a:solidFill>
              <a:srgbClr val="3366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490" name="Rectangle 10"/>
          <p:cNvSpPr>
            <a:spLocks noChangeArrowheads="1"/>
          </p:cNvSpPr>
          <p:nvPr/>
        </p:nvSpPr>
        <p:spPr bwMode="auto">
          <a:xfrm>
            <a:off x="3030538" y="1893888"/>
            <a:ext cx="3022600" cy="7937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1" name="Rectangle 11"/>
          <p:cNvSpPr>
            <a:spLocks noChangeArrowheads="1"/>
          </p:cNvSpPr>
          <p:nvPr/>
        </p:nvSpPr>
        <p:spPr bwMode="auto">
          <a:xfrm>
            <a:off x="5657850" y="4446588"/>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2" name="Rectangle 12"/>
          <p:cNvSpPr>
            <a:spLocks noChangeArrowheads="1"/>
          </p:cNvSpPr>
          <p:nvPr/>
        </p:nvSpPr>
        <p:spPr bwMode="auto">
          <a:xfrm>
            <a:off x="5657850" y="3132138"/>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3" name="Rectangle 13"/>
          <p:cNvSpPr>
            <a:spLocks noChangeArrowheads="1"/>
          </p:cNvSpPr>
          <p:nvPr/>
        </p:nvSpPr>
        <p:spPr bwMode="auto">
          <a:xfrm>
            <a:off x="436563" y="3127375"/>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4" name="Rectangle 14"/>
          <p:cNvSpPr>
            <a:spLocks noChangeArrowheads="1"/>
          </p:cNvSpPr>
          <p:nvPr/>
        </p:nvSpPr>
        <p:spPr bwMode="auto">
          <a:xfrm>
            <a:off x="430213" y="4445000"/>
            <a:ext cx="3022600" cy="641350"/>
          </a:xfrm>
          <a:prstGeom prst="rect">
            <a:avLst/>
          </a:prstGeom>
          <a:solidFill>
            <a:schemeClr val="bg1"/>
          </a:solidFill>
          <a:ln w="25400">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Eras Medium ITC" panose="020B0602030504020804" pitchFamily="34" charset="0"/>
            </a:endParaRPr>
          </a:p>
        </p:txBody>
      </p:sp>
      <p:sp>
        <p:nvSpPr>
          <p:cNvPr id="20495" name="Rectangle 15"/>
          <p:cNvSpPr>
            <a:spLocks noChangeArrowheads="1"/>
          </p:cNvSpPr>
          <p:nvPr/>
        </p:nvSpPr>
        <p:spPr bwMode="auto">
          <a:xfrm>
            <a:off x="3267075" y="1941513"/>
            <a:ext cx="25542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Fixed </a:t>
            </a:r>
          </a:p>
          <a:p>
            <a:pPr algn="ctr">
              <a:spcBef>
                <a:spcPct val="0"/>
              </a:spcBef>
              <a:buClrTx/>
              <a:buFontTx/>
              <a:buNone/>
            </a:pPr>
            <a:r>
              <a:rPr lang="en-US" altLang="en-US" sz="1800" b="1">
                <a:solidFill>
                  <a:schemeClr val="tx2"/>
                </a:solidFill>
                <a:latin typeface="Eras Medium ITC" panose="020B0602030504020804" pitchFamily="34" charset="0"/>
              </a:rPr>
              <a:t>Population Size</a:t>
            </a:r>
          </a:p>
        </p:txBody>
      </p:sp>
      <p:sp>
        <p:nvSpPr>
          <p:cNvPr id="20496" name="Rectangle 16"/>
          <p:cNvSpPr>
            <a:spLocks noChangeArrowheads="1"/>
          </p:cNvSpPr>
          <p:nvPr/>
        </p:nvSpPr>
        <p:spPr bwMode="auto">
          <a:xfrm>
            <a:off x="6569075" y="32480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Imitators</a:t>
            </a:r>
          </a:p>
        </p:txBody>
      </p:sp>
      <p:sp>
        <p:nvSpPr>
          <p:cNvPr id="20497" name="Rectangle 17"/>
          <p:cNvSpPr>
            <a:spLocks noChangeArrowheads="1"/>
          </p:cNvSpPr>
          <p:nvPr/>
        </p:nvSpPr>
        <p:spPr bwMode="auto">
          <a:xfrm>
            <a:off x="571500" y="4414838"/>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Timing of  Purchases by</a:t>
            </a:r>
          </a:p>
          <a:p>
            <a:pPr algn="ctr">
              <a:spcBef>
                <a:spcPct val="0"/>
              </a:spcBef>
              <a:buClrTx/>
              <a:buFontTx/>
              <a:buNone/>
            </a:pPr>
            <a:r>
              <a:rPr lang="en-US" altLang="en-US" sz="1800" b="1">
                <a:solidFill>
                  <a:schemeClr val="tx2"/>
                </a:solidFill>
                <a:latin typeface="Eras Medium ITC" panose="020B0602030504020804" pitchFamily="34" charset="0"/>
              </a:rPr>
              <a:t>Innovators</a:t>
            </a:r>
          </a:p>
        </p:txBody>
      </p:sp>
      <p:sp>
        <p:nvSpPr>
          <p:cNvPr id="20498" name="Rectangle 18"/>
          <p:cNvSpPr>
            <a:spLocks noChangeArrowheads="1"/>
          </p:cNvSpPr>
          <p:nvPr/>
        </p:nvSpPr>
        <p:spPr bwMode="auto">
          <a:xfrm>
            <a:off x="5607050" y="4410075"/>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Timing of Purchases by</a:t>
            </a:r>
          </a:p>
          <a:p>
            <a:pPr algn="ctr">
              <a:spcBef>
                <a:spcPct val="0"/>
              </a:spcBef>
              <a:buClrTx/>
              <a:buFontTx/>
              <a:buNone/>
            </a:pPr>
            <a:r>
              <a:rPr lang="en-US" altLang="en-US" sz="1800" b="1">
                <a:solidFill>
                  <a:schemeClr val="tx2"/>
                </a:solidFill>
                <a:latin typeface="Eras Medium ITC" panose="020B0602030504020804" pitchFamily="34" charset="0"/>
              </a:rPr>
              <a:t>Imitators</a:t>
            </a:r>
          </a:p>
        </p:txBody>
      </p:sp>
      <p:sp>
        <p:nvSpPr>
          <p:cNvPr id="20499" name="Rectangle 19"/>
          <p:cNvSpPr>
            <a:spLocks noChangeArrowheads="1"/>
          </p:cNvSpPr>
          <p:nvPr/>
        </p:nvSpPr>
        <p:spPr bwMode="auto">
          <a:xfrm>
            <a:off x="3014663" y="5603875"/>
            <a:ext cx="3225800" cy="66675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Pattern of Sales Growth</a:t>
            </a:r>
          </a:p>
          <a:p>
            <a:pPr algn="ctr">
              <a:spcBef>
                <a:spcPct val="0"/>
              </a:spcBef>
              <a:buClrTx/>
              <a:buFontTx/>
              <a:buNone/>
            </a:pPr>
            <a:r>
              <a:rPr lang="en-US" altLang="en-US" sz="1800" b="1">
                <a:solidFill>
                  <a:schemeClr val="tx2"/>
                </a:solidFill>
                <a:latin typeface="Eras Medium ITC" panose="020B0602030504020804" pitchFamily="34" charset="0"/>
              </a:rPr>
              <a:t>of New Product</a:t>
            </a:r>
          </a:p>
        </p:txBody>
      </p:sp>
      <p:sp>
        <p:nvSpPr>
          <p:cNvPr id="20500" name="Rectangle 20"/>
          <p:cNvSpPr>
            <a:spLocks noChangeArrowheads="1"/>
          </p:cNvSpPr>
          <p:nvPr/>
        </p:nvSpPr>
        <p:spPr bwMode="auto">
          <a:xfrm>
            <a:off x="3903663" y="3436938"/>
            <a:ext cx="1371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Innovators</a:t>
            </a:r>
          </a:p>
          <a:p>
            <a:pPr algn="ctr">
              <a:spcBef>
                <a:spcPct val="0"/>
              </a:spcBef>
              <a:buClrTx/>
              <a:buFontTx/>
              <a:buNone/>
            </a:pPr>
            <a:r>
              <a:rPr lang="en-US" altLang="en-US" sz="1800" b="1">
                <a:solidFill>
                  <a:schemeClr val="tx2"/>
                </a:solidFill>
                <a:latin typeface="Eras Medium ITC" panose="020B0602030504020804" pitchFamily="34" charset="0"/>
              </a:rPr>
              <a:t>Influence</a:t>
            </a:r>
          </a:p>
          <a:p>
            <a:pPr algn="ctr">
              <a:spcBef>
                <a:spcPct val="0"/>
              </a:spcBef>
              <a:buClrTx/>
              <a:buFontTx/>
              <a:buNone/>
            </a:pPr>
            <a:r>
              <a:rPr lang="en-US" altLang="en-US" sz="1800" b="1">
                <a:solidFill>
                  <a:schemeClr val="tx2"/>
                </a:solidFill>
                <a:latin typeface="Eras Medium ITC" panose="020B0602030504020804" pitchFamily="34" charset="0"/>
              </a:rPr>
              <a:t>Imitators</a:t>
            </a:r>
          </a:p>
        </p:txBody>
      </p:sp>
      <p:sp>
        <p:nvSpPr>
          <p:cNvPr id="20501" name="Rectangle 21"/>
          <p:cNvSpPr>
            <a:spLocks noChangeArrowheads="1"/>
          </p:cNvSpPr>
          <p:nvPr/>
        </p:nvSpPr>
        <p:spPr bwMode="auto">
          <a:xfrm>
            <a:off x="1258888" y="3249613"/>
            <a:ext cx="1370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solidFill>
                  <a:schemeClr val="tx2"/>
                </a:solidFill>
                <a:latin typeface="Eras Medium ITC" panose="020B0602030504020804" pitchFamily="34" charset="0"/>
              </a:rPr>
              <a:t>Innovators</a:t>
            </a:r>
          </a:p>
        </p:txBody>
      </p:sp>
      <p:sp>
        <p:nvSpPr>
          <p:cNvPr id="20502" name="Line 22"/>
          <p:cNvSpPr>
            <a:spLocks noChangeShapeType="1"/>
          </p:cNvSpPr>
          <p:nvPr/>
        </p:nvSpPr>
        <p:spPr bwMode="auto">
          <a:xfrm>
            <a:off x="1925638" y="5111750"/>
            <a:ext cx="2197100" cy="46990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503" name="Line 23"/>
          <p:cNvSpPr>
            <a:spLocks noChangeShapeType="1"/>
          </p:cNvSpPr>
          <p:nvPr/>
        </p:nvSpPr>
        <p:spPr bwMode="auto">
          <a:xfrm flipH="1">
            <a:off x="5049838" y="5111750"/>
            <a:ext cx="2197100" cy="469900"/>
          </a:xfrm>
          <a:prstGeom prst="line">
            <a:avLst/>
          </a:prstGeom>
          <a:noFill/>
          <a:ln w="25400">
            <a:solidFill>
              <a:srgbClr val="3366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0504" name="Slide Number Placeholder 2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0DBCB77-1ACB-4385-B30B-BC9808F6C3B2}" type="slidenum">
              <a:rPr lang="en-US" altLang="en-US" sz="1200" smtClean="0">
                <a:solidFill>
                  <a:srgbClr val="003399"/>
                </a:solidFill>
                <a:latin typeface="Eras Medium ITC" panose="020B0602030504020804" pitchFamily="34" charset="0"/>
              </a:rPr>
              <a:pPr>
                <a:spcBef>
                  <a:spcPct val="0"/>
                </a:spcBef>
                <a:buClrTx/>
                <a:buFontTx/>
                <a:buNone/>
              </a:pPr>
              <a:t>32</a:t>
            </a:fld>
            <a:endParaRPr lang="en-US" altLang="en-US" sz="1200" smtClean="0">
              <a:solidFill>
                <a:srgbClr val="003399"/>
              </a:solidFill>
              <a:latin typeface="Eras Medium ITC" panose="020B0602030504020804" pitchFamily="34" charset="0"/>
            </a:endParaRPr>
          </a:p>
        </p:txBody>
      </p:sp>
      <p:pic>
        <p:nvPicPr>
          <p:cNvPr id="25" name="Picture 24"/>
          <p:cNvPicPr>
            <a:picLocks noChangeAspect="1"/>
          </p:cNvPicPr>
          <p:nvPr/>
        </p:nvPicPr>
        <p:blipFill>
          <a:blip r:embed="rId3"/>
          <a:stretch>
            <a:fillRect/>
          </a:stretch>
        </p:blipFill>
        <p:spPr>
          <a:xfrm>
            <a:off x="6510669" y="227014"/>
            <a:ext cx="2517112" cy="580334"/>
          </a:xfrm>
          <a:prstGeom prst="rect">
            <a:avLst/>
          </a:prstGeom>
        </p:spPr>
      </p:pic>
      <p:sp>
        <p:nvSpPr>
          <p:cNvPr id="26" name="Rectangle 25"/>
          <p:cNvSpPr/>
          <p:nvPr/>
        </p:nvSpPr>
        <p:spPr>
          <a:xfrm>
            <a:off x="4380014" y="6488668"/>
            <a:ext cx="4378122" cy="369332"/>
          </a:xfrm>
          <a:prstGeom prst="rect">
            <a:avLst/>
          </a:prstGeom>
        </p:spPr>
        <p:txBody>
          <a:bodyPr wrap="none">
            <a:spAutoFit/>
          </a:bodyPr>
          <a:lstStyle/>
          <a:p>
            <a:r>
              <a:rPr lang="en-US" dirty="0" smtClean="0">
                <a:latin typeface="Eras Medium ITC" panose="020B0602030504020804" pitchFamily="34" charset="0"/>
              </a:rPr>
              <a:t>Is this a stylized </a:t>
            </a:r>
            <a:r>
              <a:rPr lang="en-US" dirty="0">
                <a:latin typeface="Eras Medium ITC" panose="020B0602030504020804" pitchFamily="34" charset="0"/>
              </a:rPr>
              <a:t>representation of </a:t>
            </a:r>
            <a:r>
              <a:rPr lang="en-US" dirty="0" smtClean="0">
                <a:latin typeface="Eras Medium ITC" panose="020B0602030504020804" pitchFamily="34" charset="0"/>
              </a:rPr>
              <a:t>reality? </a:t>
            </a:r>
            <a:endParaRPr lang="en-US" dirty="0"/>
          </a:p>
        </p:txBody>
      </p:sp>
    </p:spTree>
    <p:extLst>
      <p:ext uri="{BB962C8B-B14F-4D97-AF65-F5344CB8AC3E}">
        <p14:creationId xmlns:p14="http://schemas.microsoft.com/office/powerpoint/2010/main" val="75443279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2531" name="Rectangle 1027"/>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2532" name="Rectangle 1028"/>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2533" name="Rectangle 1029"/>
          <p:cNvSpPr>
            <a:spLocks noGrp="1" noChangeArrowheads="1"/>
          </p:cNvSpPr>
          <p:nvPr>
            <p:ph type="title"/>
          </p:nvPr>
        </p:nvSpPr>
        <p:spPr/>
        <p:txBody>
          <a:bodyPr/>
          <a:lstStyle/>
          <a:p>
            <a:r>
              <a:rPr lang="en-US" altLang="en-US" sz="3600" dirty="0" smtClean="0">
                <a:latin typeface="Eras Medium ITC" panose="020B0602030504020804" pitchFamily="34" charset="0"/>
              </a:rPr>
              <a:t>Graphical Model</a:t>
            </a:r>
          </a:p>
        </p:txBody>
      </p:sp>
      <p:sp>
        <p:nvSpPr>
          <p:cNvPr id="22534" name="Rectangle 1030"/>
          <p:cNvSpPr>
            <a:spLocks noChangeArrowheads="1"/>
          </p:cNvSpPr>
          <p:nvPr/>
        </p:nvSpPr>
        <p:spPr bwMode="auto">
          <a:xfrm>
            <a:off x="320675" y="3171825"/>
            <a:ext cx="1784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en-US" altLang="en-US" sz="2000" b="1">
                <a:solidFill>
                  <a:schemeClr val="tx1"/>
                </a:solidFill>
              </a:rPr>
              <a:t>Cumulative Sales</a:t>
            </a:r>
          </a:p>
          <a:p>
            <a:pPr algn="ctr">
              <a:lnSpc>
                <a:spcPct val="90000"/>
              </a:lnSpc>
              <a:spcBef>
                <a:spcPct val="0"/>
              </a:spcBef>
              <a:buClrTx/>
              <a:buFontTx/>
              <a:buNone/>
            </a:pPr>
            <a:r>
              <a:rPr lang="en-US" altLang="en-US" sz="2000" b="1">
                <a:solidFill>
                  <a:schemeClr val="tx1"/>
                </a:solidFill>
              </a:rPr>
              <a:t>of a Product</a:t>
            </a:r>
          </a:p>
        </p:txBody>
      </p:sp>
      <p:sp>
        <p:nvSpPr>
          <p:cNvPr id="22535" name="Line 1031"/>
          <p:cNvSpPr>
            <a:spLocks noChangeShapeType="1"/>
          </p:cNvSpPr>
          <p:nvPr/>
        </p:nvSpPr>
        <p:spPr bwMode="auto">
          <a:xfrm>
            <a:off x="2195513" y="3281363"/>
            <a:ext cx="6196012" cy="0"/>
          </a:xfrm>
          <a:prstGeom prst="line">
            <a:avLst/>
          </a:prstGeom>
          <a:noFill/>
          <a:ln w="25400">
            <a:solidFill>
              <a:srgbClr val="3366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1032"/>
          <p:cNvSpPr>
            <a:spLocks noChangeShapeType="1"/>
          </p:cNvSpPr>
          <p:nvPr/>
        </p:nvSpPr>
        <p:spPr bwMode="auto">
          <a:xfrm>
            <a:off x="2195513" y="2595563"/>
            <a:ext cx="0" cy="2514600"/>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1033"/>
          <p:cNvSpPr>
            <a:spLocks noChangeShapeType="1"/>
          </p:cNvSpPr>
          <p:nvPr/>
        </p:nvSpPr>
        <p:spPr bwMode="auto">
          <a:xfrm>
            <a:off x="2195513" y="5110163"/>
            <a:ext cx="6196012"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8" name="Rectangle 1034"/>
          <p:cNvSpPr>
            <a:spLocks noChangeArrowheads="1"/>
          </p:cNvSpPr>
          <p:nvPr/>
        </p:nvSpPr>
        <p:spPr bwMode="auto">
          <a:xfrm>
            <a:off x="4629150" y="5329238"/>
            <a:ext cx="776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a:solidFill>
                  <a:schemeClr val="tx1"/>
                </a:solidFill>
              </a:rPr>
              <a:t>Time</a:t>
            </a:r>
          </a:p>
        </p:txBody>
      </p:sp>
      <p:sp>
        <p:nvSpPr>
          <p:cNvPr id="22539" name="Rectangle 1035"/>
          <p:cNvSpPr>
            <a:spLocks noChangeArrowheads="1"/>
          </p:cNvSpPr>
          <p:nvPr/>
        </p:nvSpPr>
        <p:spPr bwMode="auto">
          <a:xfrm>
            <a:off x="6489700" y="2543175"/>
            <a:ext cx="2074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en-US" altLang="en-US" sz="2000" b="1">
                <a:solidFill>
                  <a:schemeClr val="tx1"/>
                </a:solidFill>
              </a:rPr>
              <a:t>Fixed</a:t>
            </a:r>
          </a:p>
          <a:p>
            <a:pPr algn="ctr">
              <a:lnSpc>
                <a:spcPct val="90000"/>
              </a:lnSpc>
              <a:spcBef>
                <a:spcPct val="0"/>
              </a:spcBef>
              <a:buClrTx/>
              <a:buFontTx/>
              <a:buNone/>
            </a:pPr>
            <a:r>
              <a:rPr lang="en-US" altLang="en-US" sz="2000" b="1">
                <a:solidFill>
                  <a:schemeClr val="tx1"/>
                </a:solidFill>
              </a:rPr>
              <a:t>Population Size</a:t>
            </a:r>
          </a:p>
        </p:txBody>
      </p:sp>
      <p:sp>
        <p:nvSpPr>
          <p:cNvPr id="22540" name="Freeform 1036"/>
          <p:cNvSpPr>
            <a:spLocks/>
          </p:cNvSpPr>
          <p:nvPr/>
        </p:nvSpPr>
        <p:spPr bwMode="auto">
          <a:xfrm>
            <a:off x="2816225" y="3282950"/>
            <a:ext cx="5078413" cy="1798638"/>
          </a:xfrm>
          <a:custGeom>
            <a:avLst/>
            <a:gdLst>
              <a:gd name="T0" fmla="*/ 0 w 3199"/>
              <a:gd name="T1" fmla="*/ 2147483646 h 1133"/>
              <a:gd name="T2" fmla="*/ 2147483646 w 3199"/>
              <a:gd name="T3" fmla="*/ 2147483646 h 1133"/>
              <a:gd name="T4" fmla="*/ 2147483646 w 3199"/>
              <a:gd name="T5" fmla="*/ 2147483646 h 1133"/>
              <a:gd name="T6" fmla="*/ 2147483646 w 3199"/>
              <a:gd name="T7" fmla="*/ 2147483646 h 1133"/>
              <a:gd name="T8" fmla="*/ 2147483646 w 3199"/>
              <a:gd name="T9" fmla="*/ 2147483646 h 1133"/>
              <a:gd name="T10" fmla="*/ 2147483646 w 3199"/>
              <a:gd name="T11" fmla="*/ 2147483646 h 1133"/>
              <a:gd name="T12" fmla="*/ 2147483646 w 3199"/>
              <a:gd name="T13" fmla="*/ 2147483646 h 1133"/>
              <a:gd name="T14" fmla="*/ 2147483646 w 3199"/>
              <a:gd name="T15" fmla="*/ 2147483646 h 1133"/>
              <a:gd name="T16" fmla="*/ 2147483646 w 3199"/>
              <a:gd name="T17" fmla="*/ 2147483646 h 1133"/>
              <a:gd name="T18" fmla="*/ 2147483646 w 3199"/>
              <a:gd name="T19" fmla="*/ 2147483646 h 1133"/>
              <a:gd name="T20" fmla="*/ 2147483646 w 3199"/>
              <a:gd name="T21" fmla="*/ 2147483646 h 1133"/>
              <a:gd name="T22" fmla="*/ 2147483646 w 3199"/>
              <a:gd name="T23" fmla="*/ 2147483646 h 1133"/>
              <a:gd name="T24" fmla="*/ 2147483646 w 3199"/>
              <a:gd name="T25" fmla="*/ 2147483646 h 1133"/>
              <a:gd name="T26" fmla="*/ 2147483646 w 3199"/>
              <a:gd name="T27" fmla="*/ 0 h 1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99"/>
              <a:gd name="T43" fmla="*/ 0 h 1133"/>
              <a:gd name="T44" fmla="*/ 3199 w 3199"/>
              <a:gd name="T45" fmla="*/ 1133 h 1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99" h="1133">
                <a:moveTo>
                  <a:pt x="0" y="1132"/>
                </a:moveTo>
                <a:lnTo>
                  <a:pt x="298" y="1112"/>
                </a:lnTo>
                <a:lnTo>
                  <a:pt x="465" y="1093"/>
                </a:lnTo>
                <a:lnTo>
                  <a:pt x="651" y="1054"/>
                </a:lnTo>
                <a:lnTo>
                  <a:pt x="791" y="1005"/>
                </a:lnTo>
                <a:lnTo>
                  <a:pt x="1042" y="897"/>
                </a:lnTo>
                <a:lnTo>
                  <a:pt x="1294" y="746"/>
                </a:lnTo>
                <a:lnTo>
                  <a:pt x="1683" y="439"/>
                </a:lnTo>
                <a:lnTo>
                  <a:pt x="1980" y="224"/>
                </a:lnTo>
                <a:lnTo>
                  <a:pt x="2176" y="127"/>
                </a:lnTo>
                <a:lnTo>
                  <a:pt x="2436" y="58"/>
                </a:lnTo>
                <a:lnTo>
                  <a:pt x="2724" y="29"/>
                </a:lnTo>
                <a:lnTo>
                  <a:pt x="2938" y="10"/>
                </a:lnTo>
                <a:lnTo>
                  <a:pt x="319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1" name="Slide Number Placeholder 1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52C1A992-B519-463D-994C-AB4B2F47A999}" type="slidenum">
              <a:rPr lang="en-US" altLang="en-US" sz="1200" smtClean="0">
                <a:solidFill>
                  <a:srgbClr val="003399"/>
                </a:solidFill>
              </a:rPr>
              <a:pPr>
                <a:spcBef>
                  <a:spcPct val="0"/>
                </a:spcBef>
                <a:buClrTx/>
                <a:buFontTx/>
                <a:buNone/>
              </a:pPr>
              <a:t>33</a:t>
            </a:fld>
            <a:endParaRPr lang="en-US" altLang="en-US" sz="1200" smtClean="0">
              <a:solidFill>
                <a:srgbClr val="003399"/>
              </a:solidFill>
            </a:endParaRPr>
          </a:p>
        </p:txBody>
      </p:sp>
      <p:pic>
        <p:nvPicPr>
          <p:cNvPr id="14" name="Picture 13"/>
          <p:cNvPicPr>
            <a:picLocks noChangeAspect="1"/>
          </p:cNvPicPr>
          <p:nvPr/>
        </p:nvPicPr>
        <p:blipFill>
          <a:blip r:embed="rId3"/>
          <a:stretch>
            <a:fillRect/>
          </a:stretch>
        </p:blipFill>
        <p:spPr>
          <a:xfrm>
            <a:off x="6489700" y="205714"/>
            <a:ext cx="2517112" cy="580334"/>
          </a:xfrm>
          <a:prstGeom prst="rect">
            <a:avLst/>
          </a:prstGeom>
        </p:spPr>
      </p:pic>
      <p:sp>
        <p:nvSpPr>
          <p:cNvPr id="15" name="Rectangle 14"/>
          <p:cNvSpPr/>
          <p:nvPr/>
        </p:nvSpPr>
        <p:spPr>
          <a:xfrm>
            <a:off x="3626388" y="5987019"/>
            <a:ext cx="4378122" cy="369332"/>
          </a:xfrm>
          <a:prstGeom prst="rect">
            <a:avLst/>
          </a:prstGeom>
        </p:spPr>
        <p:txBody>
          <a:bodyPr wrap="none">
            <a:spAutoFit/>
          </a:bodyPr>
          <a:lstStyle/>
          <a:p>
            <a:r>
              <a:rPr lang="en-US" dirty="0" smtClean="0">
                <a:latin typeface="Eras Medium ITC" panose="020B0602030504020804" pitchFamily="34" charset="0"/>
              </a:rPr>
              <a:t>Is this a stylized </a:t>
            </a:r>
            <a:r>
              <a:rPr lang="en-US" dirty="0">
                <a:latin typeface="Eras Medium ITC" panose="020B0602030504020804" pitchFamily="34" charset="0"/>
              </a:rPr>
              <a:t>representation of </a:t>
            </a:r>
            <a:r>
              <a:rPr lang="en-US" dirty="0" smtClean="0">
                <a:latin typeface="Eras Medium ITC" panose="020B0602030504020804" pitchFamily="34" charset="0"/>
              </a:rPr>
              <a:t>reality? </a:t>
            </a:r>
            <a:endParaRPr lang="en-US" dirty="0"/>
          </a:p>
        </p:txBody>
      </p:sp>
    </p:spTree>
    <p:extLst>
      <p:ext uri="{BB962C8B-B14F-4D97-AF65-F5344CB8AC3E}">
        <p14:creationId xmlns:p14="http://schemas.microsoft.com/office/powerpoint/2010/main" val="2039108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5992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79" name="Rectangle 3"/>
          <p:cNvSpPr>
            <a:spLocks noChangeArrowheads="1"/>
          </p:cNvSpPr>
          <p:nvPr/>
        </p:nvSpPr>
        <p:spPr bwMode="auto">
          <a:xfrm>
            <a:off x="3124200" y="59928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80" name="Rectangle 4"/>
          <p:cNvSpPr>
            <a:spLocks noChangeArrowheads="1"/>
          </p:cNvSpPr>
          <p:nvPr/>
        </p:nvSpPr>
        <p:spPr bwMode="auto">
          <a:xfrm>
            <a:off x="711200" y="5973763"/>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81" name="Rectangle 5"/>
          <p:cNvSpPr>
            <a:spLocks noChangeArrowheads="1"/>
          </p:cNvSpPr>
          <p:nvPr/>
        </p:nvSpPr>
        <p:spPr bwMode="auto">
          <a:xfrm>
            <a:off x="3149600" y="5973763"/>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24582" name="Rectangle 6"/>
          <p:cNvSpPr>
            <a:spLocks noGrp="1" noChangeArrowheads="1"/>
          </p:cNvSpPr>
          <p:nvPr>
            <p:ph type="title"/>
          </p:nvPr>
        </p:nvSpPr>
        <p:spPr>
          <a:xfrm>
            <a:off x="533400" y="36513"/>
            <a:ext cx="7772400" cy="1104900"/>
          </a:xfrm>
        </p:spPr>
        <p:txBody>
          <a:bodyPr/>
          <a:lstStyle/>
          <a:p>
            <a:r>
              <a:rPr lang="en-US" altLang="en-US" sz="3600" dirty="0" smtClean="0">
                <a:latin typeface="Eras Medium ITC" panose="020B0602030504020804" pitchFamily="34" charset="0"/>
              </a:rPr>
              <a:t>Mathematical Model (Bass Model)</a:t>
            </a:r>
          </a:p>
        </p:txBody>
      </p:sp>
      <p:sp>
        <p:nvSpPr>
          <p:cNvPr id="12295" name="Rectangle 7"/>
          <p:cNvSpPr>
            <a:spLocks noGrp="1" noChangeArrowheads="1"/>
          </p:cNvSpPr>
          <p:nvPr>
            <p:ph type="body" idx="1"/>
          </p:nvPr>
        </p:nvSpPr>
        <p:spPr>
          <a:xfrm>
            <a:off x="1047750" y="2314575"/>
            <a:ext cx="7162800" cy="2914650"/>
          </a:xfrm>
        </p:spPr>
        <p:txBody>
          <a:bodyPr>
            <a:normAutofit fontScale="85000" lnSpcReduction="20000"/>
          </a:bodyPr>
          <a:lstStyle/>
          <a:p>
            <a:pPr marL="1143000" indent="-1143000" defTabSz="685800">
              <a:spcAft>
                <a:spcPct val="80000"/>
              </a:spcAft>
              <a:buFont typeface="Wingdings" panose="05000000000000000000" pitchFamily="2" charset="2"/>
              <a:buNone/>
              <a:tabLst>
                <a:tab pos="571500" algn="r"/>
                <a:tab pos="762000" algn="l"/>
              </a:tabLst>
              <a:defRPr/>
            </a:pPr>
            <a:r>
              <a:rPr lang="en-US" sz="2000" i="1" dirty="0" smtClean="0">
                <a:latin typeface="Eras Medium ITC" panose="020B0602030504020804" pitchFamily="34" charset="0"/>
              </a:rPr>
              <a:t>where</a:t>
            </a:r>
            <a:r>
              <a:rPr lang="en-US" sz="2000" dirty="0" smtClean="0">
                <a:latin typeface="Eras Medium ITC" panose="020B0602030504020804" pitchFamily="34" charset="0"/>
              </a:rPr>
              <a:t>:</a:t>
            </a:r>
            <a:endParaRPr lang="en-US" sz="2000" i="1" dirty="0" smtClean="0">
              <a:latin typeface="Eras Medium ITC" panose="020B0602030504020804" pitchFamily="34" charset="0"/>
            </a:endParaRPr>
          </a:p>
          <a:p>
            <a:pPr marL="1143000" indent="-1143000" defTabSz="685800">
              <a:spcAft>
                <a:spcPct val="80000"/>
              </a:spcAft>
              <a:buFont typeface="Wingdings" panose="05000000000000000000" pitchFamily="2" charset="2"/>
              <a:buNone/>
              <a:tabLst>
                <a:tab pos="571500" algn="r"/>
                <a:tab pos="762000" algn="l"/>
              </a:tabLst>
              <a:defRPr/>
            </a:pPr>
            <a:r>
              <a:rPr lang="en-US" sz="2000" i="1" dirty="0" smtClean="0">
                <a:latin typeface="Eras Medium ITC" panose="020B0602030504020804" pitchFamily="34" charset="0"/>
              </a:rPr>
              <a:t>	</a:t>
            </a:r>
            <a:r>
              <a:rPr lang="en-US" sz="2000" i="1" dirty="0" err="1" smtClean="0">
                <a:latin typeface="Eras Medium ITC" panose="020B0602030504020804" pitchFamily="34" charset="0"/>
              </a:rPr>
              <a:t>x</a:t>
            </a:r>
            <a:r>
              <a:rPr lang="en-US" sz="2000" i="1" baseline="-25000" dirty="0" err="1" smtClean="0">
                <a:latin typeface="Eras Medium ITC" panose="020B0602030504020804" pitchFamily="34" charset="0"/>
              </a:rPr>
              <a:t>t</a:t>
            </a:r>
            <a:r>
              <a:rPr lang="en-US" sz="2000" dirty="0" smtClean="0">
                <a:latin typeface="Eras Medium ITC" panose="020B0602030504020804" pitchFamily="34" charset="0"/>
              </a:rPr>
              <a:t>	=	total number of people who have adopted product by time </a:t>
            </a:r>
            <a:r>
              <a:rPr lang="en-US" sz="2000" i="1" dirty="0" smtClean="0">
                <a:latin typeface="Eras Medium ITC" panose="020B0602030504020804" pitchFamily="34" charset="0"/>
              </a:rPr>
              <a:t>t</a:t>
            </a:r>
            <a:endParaRPr lang="en-US" sz="2000" dirty="0" smtClean="0">
              <a:latin typeface="Eras Medium ITC" panose="020B0602030504020804" pitchFamily="34" charset="0"/>
            </a:endParaRPr>
          </a:p>
          <a:p>
            <a:pPr marL="1143000" indent="-1143000" defTabSz="685800">
              <a:spcAft>
                <a:spcPct val="80000"/>
              </a:spcAft>
              <a:buFont typeface="Wingdings" panose="05000000000000000000" pitchFamily="2" charset="2"/>
              <a:buNone/>
              <a:tabLst>
                <a:tab pos="571500" algn="r"/>
                <a:tab pos="762000" algn="l"/>
              </a:tabLst>
              <a:defRPr/>
            </a:pPr>
            <a:r>
              <a:rPr lang="en-US" sz="2000" i="1" dirty="0" smtClean="0">
                <a:latin typeface="Eras Medium ITC" panose="020B0602030504020804" pitchFamily="34" charset="0"/>
              </a:rPr>
              <a:t>	N</a:t>
            </a:r>
            <a:r>
              <a:rPr lang="en-US" sz="2000" dirty="0" smtClean="0">
                <a:latin typeface="Eras Medium ITC" panose="020B0602030504020804" pitchFamily="34" charset="0"/>
              </a:rPr>
              <a:t>	=	population size</a:t>
            </a:r>
          </a:p>
          <a:p>
            <a:pPr marL="1143000" indent="-1143000" defTabSz="685800">
              <a:buFont typeface="Wingdings" panose="05000000000000000000" pitchFamily="2" charset="2"/>
              <a:buNone/>
              <a:tabLst>
                <a:tab pos="571500" algn="r"/>
                <a:tab pos="762000" algn="l"/>
              </a:tabLst>
              <a:defRPr/>
            </a:pPr>
            <a:r>
              <a:rPr lang="en-US" sz="2000" i="1" dirty="0" smtClean="0">
                <a:latin typeface="Eras Medium ITC" panose="020B0602030504020804" pitchFamily="34" charset="0"/>
              </a:rPr>
              <a:t>	</a:t>
            </a:r>
            <a:r>
              <a:rPr lang="en-US" sz="2000" i="1" dirty="0" err="1" smtClean="0">
                <a:latin typeface="Eras Medium ITC" panose="020B0602030504020804" pitchFamily="34" charset="0"/>
              </a:rPr>
              <a:t>a</a:t>
            </a:r>
            <a:r>
              <a:rPr lang="en-US" sz="2000" dirty="0" err="1" smtClean="0">
                <a:latin typeface="Eras Medium ITC" panose="020B0602030504020804" pitchFamily="34" charset="0"/>
              </a:rPr>
              <a:t>,</a:t>
            </a:r>
            <a:r>
              <a:rPr lang="en-US" sz="2000" i="1" dirty="0" err="1" smtClean="0">
                <a:latin typeface="Eras Medium ITC" panose="020B0602030504020804" pitchFamily="34" charset="0"/>
              </a:rPr>
              <a:t>b</a:t>
            </a:r>
            <a:r>
              <a:rPr lang="en-US" sz="2000" dirty="0" smtClean="0">
                <a:latin typeface="Eras Medium ITC" panose="020B0602030504020804" pitchFamily="34" charset="0"/>
              </a:rPr>
              <a:t>	=	constants to be determined. The actual path of the curve will depend on these constants</a:t>
            </a:r>
          </a:p>
          <a:p>
            <a:pPr marL="1143000" indent="-1143000" defTabSz="685800">
              <a:buFont typeface="Wingdings" panose="05000000000000000000" pitchFamily="2" charset="2"/>
              <a:buNone/>
              <a:tabLst>
                <a:tab pos="571500" algn="r"/>
                <a:tab pos="762000" algn="l"/>
              </a:tabLst>
              <a:defRPr/>
            </a:pPr>
            <a:endParaRPr lang="en-US" sz="2000" dirty="0" smtClean="0">
              <a:latin typeface="Eras Medium ITC" panose="020B0602030504020804" pitchFamily="34" charset="0"/>
            </a:endParaRPr>
          </a:p>
          <a:p>
            <a:pPr marL="63500" indent="-63500" defTabSz="685800">
              <a:buFont typeface="Wingdings" panose="05000000000000000000" pitchFamily="2" charset="2"/>
              <a:buNone/>
              <a:defRPr/>
            </a:pPr>
            <a:r>
              <a:rPr lang="en-US" sz="2000" dirty="0" smtClean="0">
                <a:latin typeface="Eras Medium ITC" panose="020B0602030504020804" pitchFamily="34" charset="0"/>
              </a:rPr>
              <a:t>This translates to a regression model with three parameters (N, a, b) that can be estimated using historical data or analogous products.</a:t>
            </a:r>
          </a:p>
          <a:p>
            <a:pPr marL="1143000" indent="-1143000" defTabSz="685800">
              <a:buFont typeface="Wingdings" panose="05000000000000000000" pitchFamily="2" charset="2"/>
              <a:buNone/>
              <a:tabLst>
                <a:tab pos="571500" algn="r"/>
                <a:tab pos="762000" algn="l"/>
              </a:tabLst>
              <a:defRPr/>
            </a:pPr>
            <a:endParaRPr lang="en-US" sz="2000" dirty="0">
              <a:latin typeface="Eras Medium ITC" panose="020B0602030504020804" pitchFamily="34" charset="0"/>
            </a:endParaRPr>
          </a:p>
        </p:txBody>
      </p:sp>
      <p:grpSp>
        <p:nvGrpSpPr>
          <p:cNvPr id="24584" name="Group 8"/>
          <p:cNvGrpSpPr>
            <a:grpSpLocks/>
          </p:cNvGrpSpPr>
          <p:nvPr/>
        </p:nvGrpSpPr>
        <p:grpSpPr bwMode="auto">
          <a:xfrm>
            <a:off x="3006725" y="1312864"/>
            <a:ext cx="3195638" cy="842963"/>
            <a:chOff x="1894" y="1290"/>
            <a:chExt cx="2013" cy="531"/>
          </a:xfrm>
        </p:grpSpPr>
        <p:grpSp>
          <p:nvGrpSpPr>
            <p:cNvPr id="24586" name="Group 9"/>
            <p:cNvGrpSpPr>
              <a:grpSpLocks/>
            </p:cNvGrpSpPr>
            <p:nvPr/>
          </p:nvGrpSpPr>
          <p:grpSpPr bwMode="auto">
            <a:xfrm>
              <a:off x="1894" y="1290"/>
              <a:ext cx="353" cy="531"/>
              <a:chOff x="1894" y="1290"/>
              <a:chExt cx="353" cy="531"/>
            </a:xfrm>
          </p:grpSpPr>
          <p:sp>
            <p:nvSpPr>
              <p:cNvPr id="24588" name="Rectangle 10"/>
              <p:cNvSpPr>
                <a:spLocks noChangeArrowheads="1"/>
              </p:cNvSpPr>
              <p:nvPr/>
            </p:nvSpPr>
            <p:spPr bwMode="auto">
              <a:xfrm>
                <a:off x="1894" y="1290"/>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i="1">
                    <a:solidFill>
                      <a:schemeClr val="tx1"/>
                    </a:solidFill>
                    <a:latin typeface="Eras Medium ITC" panose="020B0602030504020804" pitchFamily="34" charset="0"/>
                  </a:rPr>
                  <a:t>dx</a:t>
                </a:r>
                <a:r>
                  <a:rPr lang="en-US" altLang="en-US" sz="1600" i="1" baseline="-25000">
                    <a:solidFill>
                      <a:schemeClr val="tx1"/>
                    </a:solidFill>
                    <a:latin typeface="Eras Medium ITC" panose="020B0602030504020804" pitchFamily="34" charset="0"/>
                  </a:rPr>
                  <a:t>t</a:t>
                </a:r>
              </a:p>
            </p:txBody>
          </p:sp>
          <p:sp>
            <p:nvSpPr>
              <p:cNvPr id="24589" name="Line 11"/>
              <p:cNvSpPr>
                <a:spLocks noChangeShapeType="1"/>
              </p:cNvSpPr>
              <p:nvPr/>
            </p:nvSpPr>
            <p:spPr bwMode="auto">
              <a:xfrm>
                <a:off x="1898" y="1535"/>
                <a:ext cx="34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Eras Medium ITC" panose="020B0602030504020804" pitchFamily="34" charset="0"/>
                </a:endParaRPr>
              </a:p>
            </p:txBody>
          </p:sp>
          <p:sp>
            <p:nvSpPr>
              <p:cNvPr id="24590" name="Rectangle 12"/>
              <p:cNvSpPr>
                <a:spLocks noChangeArrowheads="1"/>
              </p:cNvSpPr>
              <p:nvPr/>
            </p:nvSpPr>
            <p:spPr bwMode="auto">
              <a:xfrm>
                <a:off x="1924" y="1530"/>
                <a:ext cx="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i="1">
                    <a:solidFill>
                      <a:schemeClr val="tx1"/>
                    </a:solidFill>
                    <a:latin typeface="Eras Medium ITC" panose="020B0602030504020804" pitchFamily="34" charset="0"/>
                  </a:rPr>
                  <a:t>dt</a:t>
                </a:r>
              </a:p>
            </p:txBody>
          </p:sp>
        </p:grpSp>
        <p:sp>
          <p:nvSpPr>
            <p:cNvPr id="24587" name="Rectangle 13"/>
            <p:cNvSpPr>
              <a:spLocks noChangeArrowheads="1"/>
            </p:cNvSpPr>
            <p:nvPr/>
          </p:nvSpPr>
          <p:spPr bwMode="auto">
            <a:xfrm>
              <a:off x="2262" y="1372"/>
              <a:ext cx="16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a:solidFill>
                    <a:schemeClr val="tx1"/>
                  </a:solidFill>
                  <a:latin typeface="Eras Medium ITC" panose="020B0602030504020804" pitchFamily="34" charset="0"/>
                </a:rPr>
                <a:t>=   (</a:t>
              </a:r>
              <a:r>
                <a:rPr lang="en-US" altLang="en-US" i="1">
                  <a:solidFill>
                    <a:schemeClr val="tx1"/>
                  </a:solidFill>
                  <a:latin typeface="Eras Medium ITC" panose="020B0602030504020804" pitchFamily="34" charset="0"/>
                </a:rPr>
                <a:t>a </a:t>
              </a:r>
              <a:r>
                <a:rPr lang="en-US" altLang="en-US">
                  <a:solidFill>
                    <a:schemeClr val="tx1"/>
                  </a:solidFill>
                  <a:latin typeface="Eras Medium ITC" panose="020B0602030504020804" pitchFamily="34" charset="0"/>
                </a:rPr>
                <a:t>+ </a:t>
              </a:r>
              <a:r>
                <a:rPr lang="en-US" altLang="en-US" i="1">
                  <a:solidFill>
                    <a:schemeClr val="tx1"/>
                  </a:solidFill>
                  <a:latin typeface="Eras Medium ITC" panose="020B0602030504020804" pitchFamily="34" charset="0"/>
                </a:rPr>
                <a:t>bx</a:t>
              </a:r>
              <a:r>
                <a:rPr lang="en-US" altLang="en-US" sz="1600" i="1" baseline="-25000">
                  <a:solidFill>
                    <a:schemeClr val="tx1"/>
                  </a:solidFill>
                  <a:latin typeface="Eras Medium ITC" panose="020B0602030504020804" pitchFamily="34" charset="0"/>
                </a:rPr>
                <a:t>t</a:t>
              </a:r>
              <a:r>
                <a:rPr lang="en-US" altLang="en-US">
                  <a:solidFill>
                    <a:schemeClr val="tx1"/>
                  </a:solidFill>
                  <a:latin typeface="Eras Medium ITC" panose="020B0602030504020804" pitchFamily="34" charset="0"/>
                </a:rPr>
                <a:t>)(</a:t>
              </a:r>
              <a:r>
                <a:rPr lang="en-US" altLang="en-US" i="1">
                  <a:solidFill>
                    <a:schemeClr val="tx1"/>
                  </a:solidFill>
                  <a:latin typeface="Eras Medium ITC" panose="020B0602030504020804" pitchFamily="34" charset="0"/>
                </a:rPr>
                <a:t>N </a:t>
              </a:r>
              <a:r>
                <a:rPr lang="en-US" altLang="en-US">
                  <a:solidFill>
                    <a:schemeClr val="tx1"/>
                  </a:solidFill>
                  <a:latin typeface="Eras Medium ITC" panose="020B0602030504020804" pitchFamily="34" charset="0"/>
                </a:rPr>
                <a:t>– </a:t>
              </a:r>
              <a:r>
                <a:rPr lang="en-US" altLang="en-US" i="1">
                  <a:solidFill>
                    <a:schemeClr val="tx1"/>
                  </a:solidFill>
                  <a:latin typeface="Eras Medium ITC" panose="020B0602030504020804" pitchFamily="34" charset="0"/>
                </a:rPr>
                <a:t>x</a:t>
              </a:r>
              <a:r>
                <a:rPr lang="en-US" altLang="en-US" sz="1600" i="1" baseline="-25000">
                  <a:solidFill>
                    <a:schemeClr val="tx1"/>
                  </a:solidFill>
                  <a:latin typeface="Eras Medium ITC" panose="020B0602030504020804" pitchFamily="34" charset="0"/>
                </a:rPr>
                <a:t>t</a:t>
              </a:r>
              <a:r>
                <a:rPr lang="en-US" altLang="en-US">
                  <a:solidFill>
                    <a:schemeClr val="tx1"/>
                  </a:solidFill>
                  <a:latin typeface="Eras Medium ITC" panose="020B0602030504020804" pitchFamily="34" charset="0"/>
                </a:rPr>
                <a:t>)</a:t>
              </a:r>
            </a:p>
          </p:txBody>
        </p:sp>
      </p:grpSp>
      <p:sp>
        <p:nvSpPr>
          <p:cNvPr id="24585" name="Slide Number Placeholder 13"/>
          <p:cNvSpPr>
            <a:spLocks noGrp="1"/>
          </p:cNvSpPr>
          <p:nvPr>
            <p:ph type="sldNum" sz="quarter" idx="10"/>
          </p:nvPr>
        </p:nvSpPr>
        <p:spPr>
          <a:xfrm>
            <a:off x="7239000" y="61452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3CC37004-34D9-45E9-94FB-A7FDA09DF25A}" type="slidenum">
              <a:rPr lang="en-US" altLang="en-US" sz="1200" smtClean="0">
                <a:solidFill>
                  <a:srgbClr val="003399"/>
                </a:solidFill>
              </a:rPr>
              <a:pPr>
                <a:spcBef>
                  <a:spcPct val="0"/>
                </a:spcBef>
                <a:buClrTx/>
                <a:buFontTx/>
                <a:buNone/>
              </a:pPr>
              <a:t>34</a:t>
            </a:fld>
            <a:endParaRPr lang="en-US" altLang="en-US" sz="1200" smtClean="0">
              <a:solidFill>
                <a:srgbClr val="003399"/>
              </a:solidFill>
            </a:endParaRPr>
          </a:p>
        </p:txBody>
      </p:sp>
      <p:sp>
        <p:nvSpPr>
          <p:cNvPr id="16" name="Rectangle 15"/>
          <p:cNvSpPr/>
          <p:nvPr/>
        </p:nvSpPr>
        <p:spPr>
          <a:xfrm>
            <a:off x="790335" y="5498882"/>
            <a:ext cx="6074099" cy="923330"/>
          </a:xfrm>
          <a:prstGeom prst="rect">
            <a:avLst/>
          </a:prstGeom>
        </p:spPr>
        <p:txBody>
          <a:bodyPr wrap="none">
            <a:spAutoFit/>
          </a:bodyPr>
          <a:lstStyle/>
          <a:p>
            <a:r>
              <a:rPr lang="en-US" b="1" dirty="0" smtClean="0">
                <a:latin typeface="Eras Medium ITC" panose="020B0602030504020804" pitchFamily="34" charset="0"/>
              </a:rPr>
              <a:t>Is this a stylized </a:t>
            </a:r>
            <a:r>
              <a:rPr lang="en-US" b="1" dirty="0">
                <a:latin typeface="Eras Medium ITC" panose="020B0602030504020804" pitchFamily="34" charset="0"/>
              </a:rPr>
              <a:t>representation of </a:t>
            </a:r>
            <a:r>
              <a:rPr lang="en-US" b="1" dirty="0" smtClean="0">
                <a:latin typeface="Eras Medium ITC" panose="020B0602030504020804" pitchFamily="34" charset="0"/>
              </a:rPr>
              <a:t>reality? Yes.</a:t>
            </a:r>
          </a:p>
          <a:p>
            <a:r>
              <a:rPr lang="en-US" b="1" dirty="0" smtClean="0">
                <a:latin typeface="Eras Medium ITC" panose="020B0602030504020804" pitchFamily="34" charset="0"/>
              </a:rPr>
              <a:t>In addition to the conceptual explanations, </a:t>
            </a:r>
          </a:p>
          <a:p>
            <a:r>
              <a:rPr lang="en-US" b="1" dirty="0" smtClean="0">
                <a:latin typeface="Eras Medium ITC" panose="020B0602030504020804" pitchFamily="34" charset="0"/>
              </a:rPr>
              <a:t>It also can have power to predict external sample (future).</a:t>
            </a:r>
            <a:endParaRPr lang="en-US" b="1" dirty="0"/>
          </a:p>
        </p:txBody>
      </p:sp>
    </p:spTree>
    <p:extLst>
      <p:ext uri="{BB962C8B-B14F-4D97-AF65-F5344CB8AC3E}">
        <p14:creationId xmlns:p14="http://schemas.microsoft.com/office/powerpoint/2010/main" val="6659414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xfrm>
            <a:off x="6967485" y="61797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1BCCBE6B-9221-4922-A5BC-DC716F72B7A5}" type="slidenum">
              <a:rPr lang="en-US" altLang="en-US" sz="1200" smtClean="0">
                <a:solidFill>
                  <a:srgbClr val="003399"/>
                </a:solidFill>
              </a:rPr>
              <a:pPr>
                <a:spcBef>
                  <a:spcPct val="0"/>
                </a:spcBef>
                <a:buClrTx/>
                <a:buFontTx/>
                <a:buNone/>
              </a:pPr>
              <a:t>35</a:t>
            </a:fld>
            <a:endParaRPr lang="en-US" altLang="en-US" sz="1200" smtClean="0">
              <a:solidFill>
                <a:srgbClr val="003399"/>
              </a:solidFill>
            </a:endParaRPr>
          </a:p>
        </p:txBody>
      </p:sp>
      <p:graphicFrame>
        <p:nvGraphicFramePr>
          <p:cNvPr id="4" name="Shape"/>
          <p:cNvGraphicFramePr>
            <a:graphicFrameLocks noGrp="1"/>
          </p:cNvGraphicFramePr>
          <p:nvPr>
            <p:extLst>
              <p:ext uri="{D42A27DB-BD31-4B8C-83A1-F6EECF244321}">
                <p14:modId xmlns:p14="http://schemas.microsoft.com/office/powerpoint/2010/main" val="593017317"/>
              </p:ext>
            </p:extLst>
          </p:nvPr>
        </p:nvGraphicFramePr>
        <p:xfrm>
          <a:off x="173678" y="462695"/>
          <a:ext cx="8088539" cy="583315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705673" y="1953811"/>
            <a:ext cx="1544637" cy="1570038"/>
          </a:xfrm>
          <a:prstGeom prst="rect">
            <a:avLst/>
          </a:prstGeom>
          <a:noFill/>
        </p:spPr>
        <p:txBody>
          <a:bodyPr>
            <a:spAutoFit/>
          </a:bodyPr>
          <a:lstStyle/>
          <a:p>
            <a:pPr algn="ctr">
              <a:defRPr/>
            </a:pPr>
            <a:r>
              <a:rPr lang="en-US" dirty="0">
                <a:latin typeface="+mn-lt"/>
                <a:ea typeface="SimSun-ExtB" pitchFamily="49" charset="-122"/>
              </a:rPr>
              <a:t>One month ahead forecast</a:t>
            </a:r>
          </a:p>
        </p:txBody>
      </p:sp>
      <p:cxnSp>
        <p:nvCxnSpPr>
          <p:cNvPr id="26629" name="Straight Arrow Connector 5"/>
          <p:cNvCxnSpPr>
            <a:cxnSpLocks noChangeShapeType="1"/>
          </p:cNvCxnSpPr>
          <p:nvPr/>
        </p:nvCxnSpPr>
        <p:spPr bwMode="auto">
          <a:xfrm flipH="1" flipV="1">
            <a:off x="7831085" y="1575986"/>
            <a:ext cx="409575" cy="377825"/>
          </a:xfrm>
          <a:prstGeom prst="straightConnector1">
            <a:avLst/>
          </a:prstGeom>
          <a:noFill/>
          <a:ln w="34925"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77646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3600" dirty="0" smtClean="0">
                <a:effectLst/>
              </a:rPr>
              <a:t>Forecasting New Product Sales</a:t>
            </a:r>
          </a:p>
        </p:txBody>
      </p:sp>
      <p:sp>
        <p:nvSpPr>
          <p:cNvPr id="286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2D783279-D4E5-42DE-9068-35115E732369}" type="slidenum">
              <a:rPr lang="en-US" altLang="en-US" sz="1200" smtClean="0">
                <a:solidFill>
                  <a:srgbClr val="003399"/>
                </a:solidFill>
              </a:rPr>
              <a:pPr>
                <a:spcBef>
                  <a:spcPct val="0"/>
                </a:spcBef>
                <a:buClrTx/>
                <a:buFontTx/>
                <a:buNone/>
              </a:pPr>
              <a:t>36</a:t>
            </a:fld>
            <a:endParaRPr lang="en-US" altLang="en-US" sz="1200" smtClean="0">
              <a:solidFill>
                <a:srgbClr val="003399"/>
              </a:solidFill>
            </a:endParaRPr>
          </a:p>
        </p:txBody>
      </p:sp>
      <p:pic>
        <p:nvPicPr>
          <p:cNvPr id="2" name="Picture 1"/>
          <p:cNvPicPr>
            <a:picLocks noChangeAspect="1"/>
          </p:cNvPicPr>
          <p:nvPr/>
        </p:nvPicPr>
        <p:blipFill>
          <a:blip r:embed="rId3"/>
          <a:stretch>
            <a:fillRect/>
          </a:stretch>
        </p:blipFill>
        <p:spPr>
          <a:xfrm>
            <a:off x="1942163" y="1941897"/>
            <a:ext cx="5454064" cy="3685179"/>
          </a:xfrm>
          <a:prstGeom prst="rect">
            <a:avLst/>
          </a:prstGeom>
        </p:spPr>
      </p:pic>
    </p:spTree>
    <p:extLst>
      <p:ext uri="{BB962C8B-B14F-4D97-AF65-F5344CB8AC3E}">
        <p14:creationId xmlns:p14="http://schemas.microsoft.com/office/powerpoint/2010/main" val="3138896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68"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69"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70" name="Rectangle 6"/>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71" name="Rectangle 7"/>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6872" name="Rectangle 8"/>
          <p:cNvSpPr>
            <a:spLocks noGrp="1" noChangeArrowheads="1"/>
          </p:cNvSpPr>
          <p:nvPr>
            <p:ph type="title"/>
          </p:nvPr>
        </p:nvSpPr>
        <p:spPr>
          <a:xfrm>
            <a:off x="931863" y="242888"/>
            <a:ext cx="7035800" cy="1047750"/>
          </a:xfrm>
        </p:spPr>
        <p:txBody>
          <a:bodyPr>
            <a:normAutofit fontScale="90000"/>
          </a:bodyPr>
          <a:lstStyle/>
          <a:p>
            <a:r>
              <a:rPr lang="en-US" altLang="en-US" sz="3600" dirty="0" smtClean="0">
                <a:latin typeface="Eras Medium ITC" panose="020B0602030504020804" pitchFamily="34" charset="0"/>
              </a:rPr>
              <a:t>Intuition Can Be Misleading!</a:t>
            </a:r>
            <a:br>
              <a:rPr lang="en-US" altLang="en-US" sz="3600" dirty="0" smtClean="0">
                <a:latin typeface="Eras Medium ITC" panose="020B0602030504020804" pitchFamily="34" charset="0"/>
              </a:rPr>
            </a:br>
            <a:r>
              <a:rPr lang="en-US" altLang="en-US" sz="3600" dirty="0" smtClean="0">
                <a:latin typeface="Eras Medium ITC" panose="020B0602030504020804" pitchFamily="34" charset="0"/>
              </a:rPr>
              <a:t>The Müller-</a:t>
            </a:r>
            <a:r>
              <a:rPr lang="en-US" altLang="en-US" sz="3600" dirty="0" err="1" smtClean="0">
                <a:latin typeface="Eras Medium ITC" panose="020B0602030504020804" pitchFamily="34" charset="0"/>
              </a:rPr>
              <a:t>Lyer</a:t>
            </a:r>
            <a:r>
              <a:rPr lang="en-US" altLang="en-US" sz="3600" dirty="0" smtClean="0">
                <a:latin typeface="Eras Medium ITC" panose="020B0602030504020804" pitchFamily="34" charset="0"/>
              </a:rPr>
              <a:t> Illusion</a:t>
            </a:r>
          </a:p>
        </p:txBody>
      </p:sp>
      <p:grpSp>
        <p:nvGrpSpPr>
          <p:cNvPr id="36873" name="Group 9"/>
          <p:cNvGrpSpPr>
            <a:grpSpLocks/>
          </p:cNvGrpSpPr>
          <p:nvPr/>
        </p:nvGrpSpPr>
        <p:grpSpPr bwMode="auto">
          <a:xfrm>
            <a:off x="2324100" y="2471738"/>
            <a:ext cx="4497388" cy="3184525"/>
            <a:chOff x="1464" y="1557"/>
            <a:chExt cx="2833" cy="2006"/>
          </a:xfrm>
        </p:grpSpPr>
        <p:grpSp>
          <p:nvGrpSpPr>
            <p:cNvPr id="36875" name="Group 10"/>
            <p:cNvGrpSpPr>
              <a:grpSpLocks/>
            </p:cNvGrpSpPr>
            <p:nvPr/>
          </p:nvGrpSpPr>
          <p:grpSpPr bwMode="auto">
            <a:xfrm>
              <a:off x="1896" y="2884"/>
              <a:ext cx="1968" cy="679"/>
              <a:chOff x="1896" y="2884"/>
              <a:chExt cx="1968" cy="679"/>
            </a:xfrm>
          </p:grpSpPr>
          <p:grpSp>
            <p:nvGrpSpPr>
              <p:cNvPr id="36884" name="Group 11"/>
              <p:cNvGrpSpPr>
                <a:grpSpLocks/>
              </p:cNvGrpSpPr>
              <p:nvPr/>
            </p:nvGrpSpPr>
            <p:grpSpPr bwMode="auto">
              <a:xfrm>
                <a:off x="1896" y="2884"/>
                <a:ext cx="568" cy="679"/>
                <a:chOff x="1896" y="2884"/>
                <a:chExt cx="568" cy="679"/>
              </a:xfrm>
            </p:grpSpPr>
            <p:sp>
              <p:nvSpPr>
                <p:cNvPr id="36889" name="Line 12"/>
                <p:cNvSpPr>
                  <a:spLocks noChangeShapeType="1"/>
                </p:cNvSpPr>
                <p:nvPr/>
              </p:nvSpPr>
              <p:spPr bwMode="auto">
                <a:xfrm flipV="1">
                  <a:off x="1896" y="2884"/>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0" name="Line 13"/>
                <p:cNvSpPr>
                  <a:spLocks noChangeShapeType="1"/>
                </p:cNvSpPr>
                <p:nvPr/>
              </p:nvSpPr>
              <p:spPr bwMode="auto">
                <a:xfrm>
                  <a:off x="1896" y="3225"/>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885" name="Group 14"/>
              <p:cNvGrpSpPr>
                <a:grpSpLocks/>
              </p:cNvGrpSpPr>
              <p:nvPr/>
            </p:nvGrpSpPr>
            <p:grpSpPr bwMode="auto">
              <a:xfrm>
                <a:off x="3296" y="2884"/>
                <a:ext cx="568" cy="679"/>
                <a:chOff x="3296" y="2884"/>
                <a:chExt cx="568" cy="679"/>
              </a:xfrm>
            </p:grpSpPr>
            <p:sp>
              <p:nvSpPr>
                <p:cNvPr id="36887" name="Line 15"/>
                <p:cNvSpPr>
                  <a:spLocks noChangeShapeType="1"/>
                </p:cNvSpPr>
                <p:nvPr/>
              </p:nvSpPr>
              <p:spPr bwMode="auto">
                <a:xfrm flipH="1" flipV="1">
                  <a:off x="3296" y="2884"/>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8" name="Line 16"/>
                <p:cNvSpPr>
                  <a:spLocks noChangeShapeType="1"/>
                </p:cNvSpPr>
                <p:nvPr/>
              </p:nvSpPr>
              <p:spPr bwMode="auto">
                <a:xfrm flipH="1">
                  <a:off x="3296" y="3225"/>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886" name="Line 17"/>
              <p:cNvSpPr>
                <a:spLocks noChangeShapeType="1"/>
              </p:cNvSpPr>
              <p:nvPr/>
            </p:nvSpPr>
            <p:spPr bwMode="auto">
              <a:xfrm>
                <a:off x="1896" y="3225"/>
                <a:ext cx="196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6876" name="Group 18"/>
            <p:cNvGrpSpPr>
              <a:grpSpLocks/>
            </p:cNvGrpSpPr>
            <p:nvPr/>
          </p:nvGrpSpPr>
          <p:grpSpPr bwMode="auto">
            <a:xfrm>
              <a:off x="1464" y="1557"/>
              <a:ext cx="2833" cy="679"/>
              <a:chOff x="1464" y="1557"/>
              <a:chExt cx="2833" cy="679"/>
            </a:xfrm>
          </p:grpSpPr>
          <p:grpSp>
            <p:nvGrpSpPr>
              <p:cNvPr id="36877" name="Group 19"/>
              <p:cNvGrpSpPr>
                <a:grpSpLocks/>
              </p:cNvGrpSpPr>
              <p:nvPr/>
            </p:nvGrpSpPr>
            <p:grpSpPr bwMode="auto">
              <a:xfrm>
                <a:off x="1464" y="1557"/>
                <a:ext cx="568" cy="679"/>
                <a:chOff x="1464" y="1557"/>
                <a:chExt cx="568" cy="679"/>
              </a:xfrm>
            </p:grpSpPr>
            <p:sp>
              <p:nvSpPr>
                <p:cNvPr id="36882" name="Line 20"/>
                <p:cNvSpPr>
                  <a:spLocks noChangeShapeType="1"/>
                </p:cNvSpPr>
                <p:nvPr/>
              </p:nvSpPr>
              <p:spPr bwMode="auto">
                <a:xfrm flipH="1" flipV="1">
                  <a:off x="1464" y="1557"/>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21"/>
                <p:cNvSpPr>
                  <a:spLocks noChangeShapeType="1"/>
                </p:cNvSpPr>
                <p:nvPr/>
              </p:nvSpPr>
              <p:spPr bwMode="auto">
                <a:xfrm flipH="1">
                  <a:off x="1464" y="1898"/>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878" name="Line 22"/>
              <p:cNvSpPr>
                <a:spLocks noChangeShapeType="1"/>
              </p:cNvSpPr>
              <p:nvPr/>
            </p:nvSpPr>
            <p:spPr bwMode="auto">
              <a:xfrm>
                <a:off x="2035" y="1896"/>
                <a:ext cx="1700"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6879" name="Group 23"/>
              <p:cNvGrpSpPr>
                <a:grpSpLocks/>
              </p:cNvGrpSpPr>
              <p:nvPr/>
            </p:nvGrpSpPr>
            <p:grpSpPr bwMode="auto">
              <a:xfrm>
                <a:off x="3729" y="1557"/>
                <a:ext cx="568" cy="679"/>
                <a:chOff x="3729" y="1557"/>
                <a:chExt cx="568" cy="679"/>
              </a:xfrm>
            </p:grpSpPr>
            <p:sp>
              <p:nvSpPr>
                <p:cNvPr id="36880" name="Line 24"/>
                <p:cNvSpPr>
                  <a:spLocks noChangeShapeType="1"/>
                </p:cNvSpPr>
                <p:nvPr/>
              </p:nvSpPr>
              <p:spPr bwMode="auto">
                <a:xfrm flipV="1">
                  <a:off x="3729" y="1557"/>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25"/>
                <p:cNvSpPr>
                  <a:spLocks noChangeShapeType="1"/>
                </p:cNvSpPr>
                <p:nvPr/>
              </p:nvSpPr>
              <p:spPr bwMode="auto">
                <a:xfrm>
                  <a:off x="3729" y="1898"/>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36874" name="Slide Number Placeholder 2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0E11C1ED-51C9-4B20-B85D-0A06B57F3CAC}" type="slidenum">
              <a:rPr lang="en-US" altLang="en-US" sz="1200" smtClean="0">
                <a:solidFill>
                  <a:srgbClr val="003399"/>
                </a:solidFill>
              </a:rPr>
              <a:pPr>
                <a:spcBef>
                  <a:spcPct val="0"/>
                </a:spcBef>
                <a:buClrTx/>
                <a:buFontTx/>
                <a:buNone/>
              </a:pPr>
              <a:t>37</a:t>
            </a:fld>
            <a:endParaRPr lang="en-US" altLang="en-US" sz="1200" smtClean="0">
              <a:solidFill>
                <a:srgbClr val="003399"/>
              </a:solidFill>
            </a:endParaRPr>
          </a:p>
        </p:txBody>
      </p:sp>
    </p:spTree>
    <p:extLst>
      <p:ext uri="{BB962C8B-B14F-4D97-AF65-F5344CB8AC3E}">
        <p14:creationId xmlns:p14="http://schemas.microsoft.com/office/powerpoint/2010/main" val="386789725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891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8916"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8917"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8918" name="Rectangle 6"/>
          <p:cNvSpPr>
            <a:spLocks noChangeArrowheads="1"/>
          </p:cNvSpPr>
          <p:nvPr/>
        </p:nvSpPr>
        <p:spPr bwMode="auto">
          <a:xfrm>
            <a:off x="3203575" y="2112963"/>
            <a:ext cx="2736850" cy="3902075"/>
          </a:xfrm>
          <a:prstGeom prst="rect">
            <a:avLst/>
          </a:prstGeom>
          <a:noFill/>
          <a:ln w="63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US" altLang="en-US">
              <a:solidFill>
                <a:srgbClr val="003399"/>
              </a:solidFill>
              <a:latin typeface="Times New Roman" panose="02020603050405020304" pitchFamily="18" charset="0"/>
            </a:endParaRPr>
          </a:p>
        </p:txBody>
      </p:sp>
      <p:sp>
        <p:nvSpPr>
          <p:cNvPr id="38919" name="Rectangle 7"/>
          <p:cNvSpPr>
            <a:spLocks noChangeArrowheads="1"/>
          </p:cNvSpPr>
          <p:nvPr/>
        </p:nvSpPr>
        <p:spPr bwMode="auto">
          <a:xfrm>
            <a:off x="711200" y="6229350"/>
            <a:ext cx="1828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8920" name="Rectangle 8"/>
          <p:cNvSpPr>
            <a:spLocks noChangeArrowheads="1"/>
          </p:cNvSpPr>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a:solidFill>
                <a:schemeClr val="tx1"/>
              </a:solidFill>
              <a:latin typeface="Times New Roman" panose="02020603050405020304" pitchFamily="18" charset="0"/>
            </a:endParaRPr>
          </a:p>
        </p:txBody>
      </p:sp>
      <p:sp>
        <p:nvSpPr>
          <p:cNvPr id="38921" name="Rectangle 9"/>
          <p:cNvSpPr>
            <a:spLocks noGrp="1" noChangeArrowheads="1"/>
          </p:cNvSpPr>
          <p:nvPr>
            <p:ph type="title"/>
          </p:nvPr>
        </p:nvSpPr>
        <p:spPr>
          <a:xfrm>
            <a:off x="1409700" y="304800"/>
            <a:ext cx="6919913" cy="895350"/>
          </a:xfrm>
        </p:spPr>
        <p:txBody>
          <a:bodyPr>
            <a:normAutofit fontScale="90000"/>
          </a:bodyPr>
          <a:lstStyle/>
          <a:p>
            <a:r>
              <a:rPr lang="en-US" altLang="en-US" sz="3600" smtClean="0"/>
              <a:t>A “Model-Supported” Version of the Müller-Lyer Illusion</a:t>
            </a:r>
          </a:p>
        </p:txBody>
      </p:sp>
      <p:grpSp>
        <p:nvGrpSpPr>
          <p:cNvPr id="38922" name="Group 10"/>
          <p:cNvGrpSpPr>
            <a:grpSpLocks/>
          </p:cNvGrpSpPr>
          <p:nvPr/>
        </p:nvGrpSpPr>
        <p:grpSpPr bwMode="auto">
          <a:xfrm>
            <a:off x="2324100" y="2471738"/>
            <a:ext cx="4497388" cy="3184525"/>
            <a:chOff x="1464" y="1557"/>
            <a:chExt cx="2833" cy="2006"/>
          </a:xfrm>
        </p:grpSpPr>
        <p:grpSp>
          <p:nvGrpSpPr>
            <p:cNvPr id="38926" name="Group 11"/>
            <p:cNvGrpSpPr>
              <a:grpSpLocks/>
            </p:cNvGrpSpPr>
            <p:nvPr/>
          </p:nvGrpSpPr>
          <p:grpSpPr bwMode="auto">
            <a:xfrm>
              <a:off x="1896" y="2884"/>
              <a:ext cx="1968" cy="679"/>
              <a:chOff x="1896" y="2884"/>
              <a:chExt cx="1968" cy="679"/>
            </a:xfrm>
          </p:grpSpPr>
          <p:grpSp>
            <p:nvGrpSpPr>
              <p:cNvPr id="38935" name="Group 12"/>
              <p:cNvGrpSpPr>
                <a:grpSpLocks/>
              </p:cNvGrpSpPr>
              <p:nvPr/>
            </p:nvGrpSpPr>
            <p:grpSpPr bwMode="auto">
              <a:xfrm>
                <a:off x="1896" y="2884"/>
                <a:ext cx="568" cy="679"/>
                <a:chOff x="1896" y="2884"/>
                <a:chExt cx="568" cy="679"/>
              </a:xfrm>
            </p:grpSpPr>
            <p:sp>
              <p:nvSpPr>
                <p:cNvPr id="38940" name="Line 13"/>
                <p:cNvSpPr>
                  <a:spLocks noChangeShapeType="1"/>
                </p:cNvSpPr>
                <p:nvPr/>
              </p:nvSpPr>
              <p:spPr bwMode="auto">
                <a:xfrm flipV="1">
                  <a:off x="1896" y="2884"/>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41" name="Line 14"/>
                <p:cNvSpPr>
                  <a:spLocks noChangeShapeType="1"/>
                </p:cNvSpPr>
                <p:nvPr/>
              </p:nvSpPr>
              <p:spPr bwMode="auto">
                <a:xfrm>
                  <a:off x="1896" y="3225"/>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36" name="Group 15"/>
              <p:cNvGrpSpPr>
                <a:grpSpLocks/>
              </p:cNvGrpSpPr>
              <p:nvPr/>
            </p:nvGrpSpPr>
            <p:grpSpPr bwMode="auto">
              <a:xfrm>
                <a:off x="3296" y="2884"/>
                <a:ext cx="568" cy="679"/>
                <a:chOff x="3296" y="2884"/>
                <a:chExt cx="568" cy="679"/>
              </a:xfrm>
            </p:grpSpPr>
            <p:sp>
              <p:nvSpPr>
                <p:cNvPr id="38938" name="Line 16"/>
                <p:cNvSpPr>
                  <a:spLocks noChangeShapeType="1"/>
                </p:cNvSpPr>
                <p:nvPr/>
              </p:nvSpPr>
              <p:spPr bwMode="auto">
                <a:xfrm flipH="1" flipV="1">
                  <a:off x="3296" y="2884"/>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9" name="Line 17"/>
                <p:cNvSpPr>
                  <a:spLocks noChangeShapeType="1"/>
                </p:cNvSpPr>
                <p:nvPr/>
              </p:nvSpPr>
              <p:spPr bwMode="auto">
                <a:xfrm flipH="1">
                  <a:off x="3296" y="3225"/>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8937" name="Line 18"/>
              <p:cNvSpPr>
                <a:spLocks noChangeShapeType="1"/>
              </p:cNvSpPr>
              <p:nvPr/>
            </p:nvSpPr>
            <p:spPr bwMode="auto">
              <a:xfrm>
                <a:off x="1896" y="3225"/>
                <a:ext cx="1968"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27" name="Group 19"/>
            <p:cNvGrpSpPr>
              <a:grpSpLocks/>
            </p:cNvGrpSpPr>
            <p:nvPr/>
          </p:nvGrpSpPr>
          <p:grpSpPr bwMode="auto">
            <a:xfrm>
              <a:off x="1464" y="1557"/>
              <a:ext cx="2833" cy="679"/>
              <a:chOff x="1464" y="1557"/>
              <a:chExt cx="2833" cy="679"/>
            </a:xfrm>
          </p:grpSpPr>
          <p:grpSp>
            <p:nvGrpSpPr>
              <p:cNvPr id="38928" name="Group 20"/>
              <p:cNvGrpSpPr>
                <a:grpSpLocks/>
              </p:cNvGrpSpPr>
              <p:nvPr/>
            </p:nvGrpSpPr>
            <p:grpSpPr bwMode="auto">
              <a:xfrm>
                <a:off x="1464" y="1557"/>
                <a:ext cx="568" cy="679"/>
                <a:chOff x="1464" y="1557"/>
                <a:chExt cx="568" cy="679"/>
              </a:xfrm>
            </p:grpSpPr>
            <p:sp>
              <p:nvSpPr>
                <p:cNvPr id="38933" name="Line 21"/>
                <p:cNvSpPr>
                  <a:spLocks noChangeShapeType="1"/>
                </p:cNvSpPr>
                <p:nvPr/>
              </p:nvSpPr>
              <p:spPr bwMode="auto">
                <a:xfrm flipH="1" flipV="1">
                  <a:off x="1464" y="1557"/>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4" name="Line 22"/>
                <p:cNvSpPr>
                  <a:spLocks noChangeShapeType="1"/>
                </p:cNvSpPr>
                <p:nvPr/>
              </p:nvSpPr>
              <p:spPr bwMode="auto">
                <a:xfrm flipH="1">
                  <a:off x="1464" y="1898"/>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8929" name="Line 23"/>
              <p:cNvSpPr>
                <a:spLocks noChangeShapeType="1"/>
              </p:cNvSpPr>
              <p:nvPr/>
            </p:nvSpPr>
            <p:spPr bwMode="auto">
              <a:xfrm>
                <a:off x="2035" y="1896"/>
                <a:ext cx="1700"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8930" name="Group 24"/>
              <p:cNvGrpSpPr>
                <a:grpSpLocks/>
              </p:cNvGrpSpPr>
              <p:nvPr/>
            </p:nvGrpSpPr>
            <p:grpSpPr bwMode="auto">
              <a:xfrm>
                <a:off x="3729" y="1557"/>
                <a:ext cx="568" cy="679"/>
                <a:chOff x="3729" y="1557"/>
                <a:chExt cx="568" cy="679"/>
              </a:xfrm>
            </p:grpSpPr>
            <p:sp>
              <p:nvSpPr>
                <p:cNvPr id="38931" name="Line 25"/>
                <p:cNvSpPr>
                  <a:spLocks noChangeShapeType="1"/>
                </p:cNvSpPr>
                <p:nvPr/>
              </p:nvSpPr>
              <p:spPr bwMode="auto">
                <a:xfrm flipV="1">
                  <a:off x="3729" y="1557"/>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2" name="Line 26"/>
                <p:cNvSpPr>
                  <a:spLocks noChangeShapeType="1"/>
                </p:cNvSpPr>
                <p:nvPr/>
              </p:nvSpPr>
              <p:spPr bwMode="auto">
                <a:xfrm>
                  <a:off x="3729" y="1898"/>
                  <a:ext cx="568" cy="338"/>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38923" name="Line 27"/>
          <p:cNvSpPr>
            <a:spLocks noChangeShapeType="1"/>
          </p:cNvSpPr>
          <p:nvPr/>
        </p:nvSpPr>
        <p:spPr bwMode="auto">
          <a:xfrm>
            <a:off x="5965825" y="4002088"/>
            <a:ext cx="820738" cy="355600"/>
          </a:xfrm>
          <a:prstGeom prst="line">
            <a:avLst/>
          </a:prstGeom>
          <a:noFill/>
          <a:ln w="25400">
            <a:solidFill>
              <a:srgbClr val="0000FF"/>
            </a:solidFill>
            <a:prstDash val="dash"/>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24" name="Rectangle 28"/>
          <p:cNvSpPr>
            <a:spLocks noChangeArrowheads="1"/>
          </p:cNvSpPr>
          <p:nvPr/>
        </p:nvSpPr>
        <p:spPr bwMode="auto">
          <a:xfrm>
            <a:off x="6865938" y="4016375"/>
            <a:ext cx="1516062"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600" dirty="0">
                <a:solidFill>
                  <a:schemeClr val="tx2"/>
                </a:solidFill>
              </a:rPr>
              <a:t>Model </a:t>
            </a:r>
            <a:r>
              <a:rPr lang="en-US" altLang="en-US" sz="1600" dirty="0" smtClean="0">
                <a:solidFill>
                  <a:schemeClr val="tx2"/>
                </a:solidFill>
              </a:rPr>
              <a:t>(tool box) can provide </a:t>
            </a:r>
            <a:r>
              <a:rPr lang="en-US" altLang="en-US" sz="1600" dirty="0">
                <a:solidFill>
                  <a:schemeClr val="tx2"/>
                </a:solidFill>
              </a:rPr>
              <a:t>the frame to interpret data</a:t>
            </a:r>
          </a:p>
        </p:txBody>
      </p:sp>
      <p:sp>
        <p:nvSpPr>
          <p:cNvPr id="38925" name="Slide Number Placeholder 2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
              <a:defRPr sz="2400">
                <a:solidFill>
                  <a:srgbClr val="800080"/>
                </a:solidFill>
                <a:latin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fld id="{9813EF61-4477-4723-B3F7-CF0E6588E72A}" type="slidenum">
              <a:rPr lang="en-US" altLang="en-US" sz="1200" smtClean="0">
                <a:solidFill>
                  <a:srgbClr val="003399"/>
                </a:solidFill>
              </a:rPr>
              <a:pPr>
                <a:spcBef>
                  <a:spcPct val="0"/>
                </a:spcBef>
                <a:buClrTx/>
                <a:buFontTx/>
                <a:buNone/>
              </a:pPr>
              <a:t>38</a:t>
            </a:fld>
            <a:endParaRPr lang="en-US" altLang="en-US" sz="1200" smtClean="0">
              <a:solidFill>
                <a:srgbClr val="003399"/>
              </a:solidFill>
            </a:endParaRPr>
          </a:p>
        </p:txBody>
      </p:sp>
    </p:spTree>
    <p:extLst>
      <p:ext uri="{BB962C8B-B14F-4D97-AF65-F5344CB8AC3E}">
        <p14:creationId xmlns:p14="http://schemas.microsoft.com/office/powerpoint/2010/main" val="20870722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74258" y="5307297"/>
            <a:ext cx="4572000" cy="1054100"/>
          </a:xfrm>
          <a:prstGeom prst="rect">
            <a:avLst/>
          </a:prstGeom>
        </p:spPr>
      </p:pic>
      <p:sp>
        <p:nvSpPr>
          <p:cNvPr id="6" name="Title 5"/>
          <p:cNvSpPr>
            <a:spLocks noGrp="1"/>
          </p:cNvSpPr>
          <p:nvPr>
            <p:ph type="ctrTitle"/>
          </p:nvPr>
        </p:nvSpPr>
        <p:spPr>
          <a:xfrm>
            <a:off x="-542365" y="860613"/>
            <a:ext cx="10246659" cy="3194423"/>
          </a:xfrm>
        </p:spPr>
        <p:txBody>
          <a:bodyPr/>
          <a:lstStyle/>
          <a:p>
            <a:r>
              <a:rPr lang="en-US" b="1" dirty="0" smtClean="0"/>
              <a:t>Overview of             : </a:t>
            </a:r>
            <a:br>
              <a:rPr lang="en-US" b="1" dirty="0" smtClean="0"/>
            </a:br>
            <a:r>
              <a:rPr lang="en-US" b="1" dirty="0" smtClean="0"/>
              <a:t>Useful Commands</a:t>
            </a:r>
            <a:endParaRPr lang="en-US" b="1" dirty="0"/>
          </a:p>
        </p:txBody>
      </p:sp>
      <p:pic>
        <p:nvPicPr>
          <p:cNvPr id="7" name="Picture 6"/>
          <p:cNvPicPr>
            <a:picLocks noChangeAspect="1"/>
          </p:cNvPicPr>
          <p:nvPr/>
        </p:nvPicPr>
        <p:blipFill>
          <a:blip r:embed="rId3"/>
          <a:stretch>
            <a:fillRect/>
          </a:stretch>
        </p:blipFill>
        <p:spPr>
          <a:xfrm>
            <a:off x="5576048" y="1632931"/>
            <a:ext cx="1649784" cy="1649784"/>
          </a:xfrm>
          <a:prstGeom prst="rect">
            <a:avLst/>
          </a:prstGeom>
        </p:spPr>
      </p:pic>
    </p:spTree>
    <p:extLst>
      <p:ext uri="{BB962C8B-B14F-4D97-AF65-F5344CB8AC3E}">
        <p14:creationId xmlns:p14="http://schemas.microsoft.com/office/powerpoint/2010/main" val="3124491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50813"/>
            <a:ext cx="8229600" cy="1143000"/>
          </a:xfrm>
        </p:spPr>
        <p:txBody>
          <a:bodyPr>
            <a:normAutofit/>
          </a:bodyPr>
          <a:lstStyle/>
          <a:p>
            <a:r>
              <a:rPr lang="en-US" dirty="0" err="1" smtClean="0">
                <a:latin typeface="Eras Medium ITC" panose="020B0602030504020804" pitchFamily="34" charset="0"/>
              </a:rPr>
              <a:t>Sunghoon’s</a:t>
            </a:r>
            <a:r>
              <a:rPr lang="en-US" dirty="0" smtClean="0">
                <a:latin typeface="Eras Medium ITC" panose="020B0602030504020804" pitchFamily="34" charset="0"/>
              </a:rPr>
              <a:t> Background</a:t>
            </a:r>
          </a:p>
        </p:txBody>
      </p:sp>
      <p:sp>
        <p:nvSpPr>
          <p:cNvPr id="3" name="내용 개체 틀 2"/>
          <p:cNvSpPr>
            <a:spLocks noGrp="1"/>
          </p:cNvSpPr>
          <p:nvPr>
            <p:ph idx="1"/>
          </p:nvPr>
        </p:nvSpPr>
        <p:spPr>
          <a:xfrm>
            <a:off x="611746" y="1293813"/>
            <a:ext cx="8339070" cy="5476876"/>
          </a:xfrm>
        </p:spPr>
        <p:txBody>
          <a:bodyPr>
            <a:normAutofit fontScale="85000" lnSpcReduction="20000"/>
          </a:bodyPr>
          <a:lstStyle/>
          <a:p>
            <a:pPr>
              <a:lnSpc>
                <a:spcPct val="120000"/>
              </a:lnSpc>
            </a:pPr>
            <a:r>
              <a:rPr lang="en-US" dirty="0" smtClean="0">
                <a:latin typeface="Eras Medium ITC" panose="020B0602030504020804" pitchFamily="34" charset="0"/>
              </a:rPr>
              <a:t>Research Interests : Empirical Modeling in Marketing</a:t>
            </a:r>
            <a:endParaRPr lang="en-US" dirty="0">
              <a:latin typeface="Eras Medium ITC" panose="020B0602030504020804" pitchFamily="34" charset="0"/>
            </a:endParaRPr>
          </a:p>
          <a:p>
            <a:pPr lvl="1">
              <a:lnSpc>
                <a:spcPct val="120000"/>
              </a:lnSpc>
            </a:pPr>
            <a:r>
              <a:rPr lang="en-US" dirty="0" smtClean="0">
                <a:latin typeface="Eras Medium ITC" panose="020B0602030504020804" pitchFamily="34" charset="0"/>
              </a:rPr>
              <a:t>Developing New Market </a:t>
            </a:r>
            <a:r>
              <a:rPr lang="en-US" dirty="0">
                <a:latin typeface="Eras Medium ITC" panose="020B0602030504020804" pitchFamily="34" charset="0"/>
              </a:rPr>
              <a:t>Segmentation </a:t>
            </a:r>
            <a:r>
              <a:rPr lang="en-US" dirty="0" smtClean="0">
                <a:latin typeface="Eras Medium ITC" panose="020B0602030504020804" pitchFamily="34" charset="0"/>
              </a:rPr>
              <a:t>Methodologies</a:t>
            </a:r>
            <a:endParaRPr lang="en-US" dirty="0">
              <a:latin typeface="Eras Medium ITC" panose="020B0602030504020804" pitchFamily="34" charset="0"/>
            </a:endParaRPr>
          </a:p>
          <a:p>
            <a:pPr lvl="1">
              <a:lnSpc>
                <a:spcPct val="120000"/>
              </a:lnSpc>
            </a:pPr>
            <a:r>
              <a:rPr lang="en-US" dirty="0">
                <a:latin typeface="Eras Medium ITC" panose="020B0602030504020804" pitchFamily="34" charset="0"/>
              </a:rPr>
              <a:t>Analyzing Online data &amp; Unstructured </a:t>
            </a:r>
            <a:r>
              <a:rPr lang="en-US" dirty="0" smtClean="0">
                <a:latin typeface="Eras Medium ITC" panose="020B0602030504020804" pitchFamily="34" charset="0"/>
              </a:rPr>
              <a:t>Data by text mining</a:t>
            </a:r>
            <a:endParaRPr lang="en-US" dirty="0">
              <a:latin typeface="Eras Medium ITC" panose="020B0602030504020804" pitchFamily="34" charset="0"/>
            </a:endParaRPr>
          </a:p>
          <a:p>
            <a:pPr lvl="1">
              <a:lnSpc>
                <a:spcPct val="120000"/>
              </a:lnSpc>
            </a:pPr>
            <a:r>
              <a:rPr lang="en-US" dirty="0" smtClean="0">
                <a:latin typeface="Eras Medium ITC" panose="020B0602030504020804" pitchFamily="34" charset="0"/>
              </a:rPr>
              <a:t>Spatial Modeling &amp; Geographical Analysis</a:t>
            </a:r>
          </a:p>
          <a:p>
            <a:pPr>
              <a:lnSpc>
                <a:spcPct val="120000"/>
              </a:lnSpc>
            </a:pPr>
            <a:r>
              <a:rPr lang="en-US" dirty="0" smtClean="0">
                <a:latin typeface="Eras Medium ITC" panose="020B0602030504020804" pitchFamily="34" charset="0"/>
              </a:rPr>
              <a:t>Quantitative Areas &amp; Education</a:t>
            </a:r>
          </a:p>
          <a:p>
            <a:pPr lvl="1">
              <a:lnSpc>
                <a:spcPct val="120000"/>
              </a:lnSpc>
            </a:pPr>
            <a:r>
              <a:rPr lang="en-US" dirty="0" smtClean="0">
                <a:latin typeface="Eras Medium ITC" panose="020B0602030504020804" pitchFamily="34" charset="0"/>
              </a:rPr>
              <a:t>Statistics, Bayesian Statistics, Clustering Models, Data Mining/Machine Learning, Psychometrics. </a:t>
            </a:r>
          </a:p>
          <a:p>
            <a:pPr lvl="1">
              <a:lnSpc>
                <a:spcPct val="120000"/>
              </a:lnSpc>
            </a:pPr>
            <a:r>
              <a:rPr lang="en-US" dirty="0" smtClean="0">
                <a:latin typeface="Eras Medium ITC" panose="020B0602030504020804" pitchFamily="34" charset="0"/>
              </a:rPr>
              <a:t>PhD in Marketing and Operation Research, Master in Statistics, </a:t>
            </a:r>
            <a:r>
              <a:rPr lang="en-US" i="1" dirty="0" smtClean="0">
                <a:latin typeface="Eras Medium ITC" panose="020B0602030504020804" pitchFamily="34" charset="0"/>
              </a:rPr>
              <a:t>Pennsylvania State University.</a:t>
            </a:r>
          </a:p>
          <a:p>
            <a:pPr>
              <a:lnSpc>
                <a:spcPct val="120000"/>
              </a:lnSpc>
            </a:pPr>
            <a:r>
              <a:rPr lang="en-US" dirty="0" smtClean="0">
                <a:latin typeface="Eras Medium ITC" panose="020B0602030504020804" pitchFamily="34" charset="0"/>
              </a:rPr>
              <a:t>Industry Experience</a:t>
            </a:r>
          </a:p>
          <a:p>
            <a:pPr lvl="1">
              <a:lnSpc>
                <a:spcPct val="120000"/>
              </a:lnSpc>
            </a:pPr>
            <a:r>
              <a:rPr lang="en-US" dirty="0" smtClean="0">
                <a:latin typeface="Eras Medium ITC" panose="020B0602030504020804" pitchFamily="34" charset="0"/>
              </a:rPr>
              <a:t>Marketing Practitioners in Food Industry and Service Industry</a:t>
            </a:r>
          </a:p>
          <a:p>
            <a:pPr>
              <a:lnSpc>
                <a:spcPct val="120000"/>
              </a:lnSpc>
            </a:pPr>
            <a:r>
              <a:rPr lang="en-US" dirty="0" smtClean="0">
                <a:latin typeface="Eras Medium ITC" panose="020B0602030504020804" pitchFamily="34" charset="0"/>
              </a:rPr>
              <a:t>Teaching</a:t>
            </a:r>
          </a:p>
          <a:p>
            <a:pPr lvl="1">
              <a:lnSpc>
                <a:spcPct val="120000"/>
              </a:lnSpc>
            </a:pPr>
            <a:r>
              <a:rPr lang="en-US" dirty="0">
                <a:latin typeface="Eras Medium ITC" panose="020B0602030504020804" pitchFamily="34" charset="0"/>
              </a:rPr>
              <a:t>Marketing Analytics, Marketing </a:t>
            </a:r>
            <a:r>
              <a:rPr lang="en-US" dirty="0" smtClean="0">
                <a:latin typeface="Eras Medium ITC" panose="020B0602030504020804" pitchFamily="34" charset="0"/>
              </a:rPr>
              <a:t>Research</a:t>
            </a: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6433704" y="6017424"/>
            <a:ext cx="2517112" cy="580334"/>
          </a:xfrm>
          <a:prstGeom prst="rect">
            <a:avLst/>
          </a:prstGeom>
        </p:spPr>
      </p:pic>
    </p:spTree>
    <p:extLst>
      <p:ext uri="{BB962C8B-B14F-4D97-AF65-F5344CB8AC3E}">
        <p14:creationId xmlns:p14="http://schemas.microsoft.com/office/powerpoint/2010/main" val="10172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67" y="277050"/>
            <a:ext cx="7886700" cy="1325563"/>
          </a:xfrm>
        </p:spPr>
        <p:txBody>
          <a:bodyPr/>
          <a:lstStyle/>
          <a:p>
            <a:r>
              <a:rPr lang="en-US" dirty="0" smtClean="0">
                <a:latin typeface="Eras Medium ITC" panose="020B0602030504020804" pitchFamily="34" charset="0"/>
              </a:rPr>
              <a:t>Introduction of Software </a:t>
            </a:r>
            <a:endParaRPr lang="en-US" dirty="0">
              <a:latin typeface="Eras Medium ITC" panose="020B0602030504020804" pitchFamily="34" charset="0"/>
            </a:endParaRPr>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smtClean="0">
                <a:latin typeface="Eras Medium ITC" panose="020B0602030504020804" pitchFamily="34" charset="0"/>
              </a:rPr>
              <a:t>R is </a:t>
            </a:r>
            <a:r>
              <a:rPr lang="en-US" dirty="0" smtClean="0">
                <a:effectLst/>
                <a:latin typeface="Eras Medium ITC" panose="020B0602030504020804" pitchFamily="34" charset="0"/>
              </a:rPr>
              <a:t>a </a:t>
            </a:r>
            <a:r>
              <a:rPr lang="en-US" dirty="0" smtClean="0">
                <a:solidFill>
                  <a:srgbClr val="FF0000"/>
                </a:solidFill>
                <a:effectLst/>
                <a:latin typeface="Eras Medium ITC" panose="020B0602030504020804" pitchFamily="34" charset="0"/>
              </a:rPr>
              <a:t>programming</a:t>
            </a:r>
            <a:r>
              <a:rPr lang="en-US" dirty="0" smtClean="0">
                <a:effectLst/>
                <a:latin typeface="Eras Medium ITC" panose="020B0602030504020804" pitchFamily="34" charset="0"/>
              </a:rPr>
              <a:t> language and software environment for statistical computing and graphics. The R language is widely used among statisticians and data miners for developing statistical software</a:t>
            </a:r>
            <a:r>
              <a:rPr lang="en-US" baseline="30000" dirty="0">
                <a:latin typeface="Eras Medium ITC" panose="020B0602030504020804" pitchFamily="34" charset="0"/>
              </a:rPr>
              <a:t> </a:t>
            </a:r>
            <a:r>
              <a:rPr lang="en-US" dirty="0" smtClean="0">
                <a:effectLst/>
                <a:latin typeface="Eras Medium ITC" panose="020B0602030504020804" pitchFamily="34" charset="0"/>
              </a:rPr>
              <a:t>and data analysis.</a:t>
            </a:r>
            <a:endParaRPr lang="en-US" dirty="0" smtClean="0">
              <a:latin typeface="Eras Medium ITC" panose="020B0602030504020804" pitchFamily="34" charset="0"/>
            </a:endParaRPr>
          </a:p>
          <a:p>
            <a:pPr>
              <a:lnSpc>
                <a:spcPct val="160000"/>
              </a:lnSpc>
            </a:pPr>
            <a:r>
              <a:rPr lang="en-US" dirty="0" smtClean="0">
                <a:latin typeface="Eras Medium ITC" panose="020B0602030504020804" pitchFamily="34" charset="0"/>
              </a:rPr>
              <a:t>R </a:t>
            </a:r>
            <a:r>
              <a:rPr lang="en-US" dirty="0">
                <a:latin typeface="Eras Medium ITC" panose="020B0602030504020804" pitchFamily="34" charset="0"/>
              </a:rPr>
              <a:t>is a </a:t>
            </a:r>
            <a:r>
              <a:rPr lang="en-US" dirty="0" smtClean="0">
                <a:solidFill>
                  <a:srgbClr val="FF0000"/>
                </a:solidFill>
                <a:latin typeface="Eras Medium ITC" panose="020B0602030504020804" pitchFamily="34" charset="0"/>
              </a:rPr>
              <a:t>FREE</a:t>
            </a:r>
            <a:r>
              <a:rPr lang="en-US" dirty="0" smtClean="0">
                <a:latin typeface="Eras Medium ITC" panose="020B0602030504020804" pitchFamily="34" charset="0"/>
              </a:rPr>
              <a:t> software.</a:t>
            </a:r>
          </a:p>
          <a:p>
            <a:pPr>
              <a:lnSpc>
                <a:spcPct val="160000"/>
              </a:lnSpc>
            </a:pPr>
            <a:r>
              <a:rPr lang="en-US" dirty="0" smtClean="0">
                <a:effectLst/>
                <a:latin typeface="Eras Medium ITC" panose="020B0602030504020804" pitchFamily="34" charset="0"/>
              </a:rPr>
              <a:t>R is highly extensible through the use of user-submitted packages for specific functions or specific areas of study.</a:t>
            </a:r>
          </a:p>
          <a:p>
            <a:pPr>
              <a:lnSpc>
                <a:spcPct val="160000"/>
              </a:lnSpc>
            </a:pPr>
            <a:r>
              <a:rPr lang="en-US" dirty="0" smtClean="0">
                <a:effectLst/>
                <a:latin typeface="Eras Medium ITC" panose="020B0602030504020804" pitchFamily="34" charset="0"/>
              </a:rPr>
              <a:t>R is an interpreted language; users typically access it through a command-line interpreter. (We don’t need compiler)</a:t>
            </a:r>
            <a:endParaRPr lang="en-US" dirty="0" smtClean="0">
              <a:latin typeface="Eras Medium ITC" panose="020B0602030504020804" pitchFamily="34" charset="0"/>
            </a:endParaRPr>
          </a:p>
          <a:p>
            <a:pPr marL="0" indent="0">
              <a:lnSpc>
                <a:spcPct val="160000"/>
              </a:lnSpc>
              <a:buNone/>
            </a:pP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6949202" y="290986"/>
            <a:ext cx="1456765" cy="1088615"/>
          </a:xfrm>
          <a:prstGeom prst="rect">
            <a:avLst/>
          </a:prstGeom>
        </p:spPr>
      </p:pic>
    </p:spTree>
    <p:extLst>
      <p:ext uri="{BB962C8B-B14F-4D97-AF65-F5344CB8AC3E}">
        <p14:creationId xmlns:p14="http://schemas.microsoft.com/office/powerpoint/2010/main" val="3371099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90" y="150458"/>
            <a:ext cx="8591340" cy="1325563"/>
          </a:xfrm>
        </p:spPr>
        <p:txBody>
          <a:bodyPr>
            <a:normAutofit/>
          </a:bodyPr>
          <a:lstStyle/>
          <a:p>
            <a:r>
              <a:rPr lang="en-US" sz="3600" dirty="0">
                <a:latin typeface="Eras Medium ITC" panose="020B0602030504020804" pitchFamily="34" charset="0"/>
              </a:rPr>
              <a:t>N</a:t>
            </a:r>
            <a:r>
              <a:rPr lang="en-US" sz="3600" dirty="0" smtClean="0">
                <a:latin typeface="Eras Medium ITC" panose="020B0602030504020804" pitchFamily="34" charset="0"/>
              </a:rPr>
              <a:t>umber of analytics jobs available for R</a:t>
            </a:r>
            <a:endParaRPr lang="en-US" sz="3600"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474569" y="1731496"/>
            <a:ext cx="7952815" cy="4355660"/>
          </a:xfrm>
          <a:prstGeom prst="rect">
            <a:avLst/>
          </a:prstGeom>
        </p:spPr>
      </p:pic>
    </p:spTree>
    <p:extLst>
      <p:ext uri="{BB962C8B-B14F-4D97-AF65-F5344CB8AC3E}">
        <p14:creationId xmlns:p14="http://schemas.microsoft.com/office/powerpoint/2010/main" val="3061975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83" y="28949"/>
            <a:ext cx="8064844" cy="1325563"/>
          </a:xfrm>
        </p:spPr>
        <p:txBody>
          <a:bodyPr>
            <a:normAutofit fontScale="90000"/>
          </a:bodyPr>
          <a:lstStyle/>
          <a:p>
            <a:r>
              <a:rPr lang="en-US" sz="4000" dirty="0" smtClean="0">
                <a:latin typeface="Eras Medium ITC" panose="020B0602030504020804" pitchFamily="34" charset="0"/>
              </a:rPr>
              <a:t>Number of posts (discussions) per software on each forum on 2/10/2013</a:t>
            </a:r>
            <a:endParaRPr lang="en-US" sz="4000" dirty="0">
              <a:latin typeface="Eras Medium ITC" panose="020B0602030504020804" pitchFamily="34" charset="0"/>
            </a:endParaRPr>
          </a:p>
        </p:txBody>
      </p:sp>
      <p:pic>
        <p:nvPicPr>
          <p:cNvPr id="4" name="Content Placeholder 3"/>
          <p:cNvPicPr>
            <a:picLocks noGrp="1" noChangeAspect="1"/>
          </p:cNvPicPr>
          <p:nvPr>
            <p:ph idx="1"/>
          </p:nvPr>
        </p:nvPicPr>
        <p:blipFill>
          <a:blip r:embed="rId2"/>
          <a:stretch>
            <a:fillRect/>
          </a:stretch>
        </p:blipFill>
        <p:spPr>
          <a:xfrm>
            <a:off x="0" y="1354512"/>
            <a:ext cx="5365376" cy="5365376"/>
          </a:xfrm>
          <a:prstGeom prst="rect">
            <a:avLst/>
          </a:prstGeom>
        </p:spPr>
      </p:pic>
      <p:sp>
        <p:nvSpPr>
          <p:cNvPr id="5" name="Title 1"/>
          <p:cNvSpPr txBox="1">
            <a:spLocks/>
          </p:cNvSpPr>
          <p:nvPr/>
        </p:nvSpPr>
        <p:spPr>
          <a:xfrm>
            <a:off x="5224061" y="2019719"/>
            <a:ext cx="3847071" cy="38502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Eras Medium ITC" panose="020B0602030504020804" pitchFamily="34" charset="0"/>
              </a:rPr>
              <a:t>A recent survey by </a:t>
            </a:r>
            <a:r>
              <a:rPr lang="en-US" sz="2400" dirty="0" err="1">
                <a:latin typeface="Eras Medium ITC" panose="020B0602030504020804" pitchFamily="34" charset="0"/>
              </a:rPr>
              <a:t>Rexer</a:t>
            </a:r>
            <a:r>
              <a:rPr lang="en-US" sz="2400" dirty="0">
                <a:latin typeface="Eras Medium ITC" panose="020B0602030504020804" pitchFamily="34" charset="0"/>
              </a:rPr>
              <a:t> Analytics found that </a:t>
            </a:r>
            <a:r>
              <a:rPr lang="en-US" sz="2400" dirty="0" smtClean="0">
                <a:latin typeface="Eras Medium ITC" panose="020B0602030504020804" pitchFamily="34" charset="0"/>
              </a:rPr>
              <a:t>R, the open source statistical programming language, is </a:t>
            </a:r>
            <a:r>
              <a:rPr lang="en-US" sz="2400" dirty="0">
                <a:latin typeface="Eras Medium ITC" panose="020B0602030504020804" pitchFamily="34" charset="0"/>
              </a:rPr>
              <a:t>used by 70 percent of data </a:t>
            </a:r>
            <a:r>
              <a:rPr lang="en-US" sz="2400" dirty="0" smtClean="0">
                <a:latin typeface="Eras Medium ITC" panose="020B0602030504020804" pitchFamily="34" charset="0"/>
              </a:rPr>
              <a:t>miners. </a:t>
            </a:r>
            <a:r>
              <a:rPr lang="en-US" sz="2400" dirty="0">
                <a:latin typeface="Eras Medium ITC" panose="020B0602030504020804" pitchFamily="34" charset="0"/>
              </a:rPr>
              <a:t>(data-informed.com, Nov 2013) </a:t>
            </a:r>
          </a:p>
        </p:txBody>
      </p:sp>
    </p:spTree>
    <p:extLst>
      <p:ext uri="{BB962C8B-B14F-4D97-AF65-F5344CB8AC3E}">
        <p14:creationId xmlns:p14="http://schemas.microsoft.com/office/powerpoint/2010/main" val="37140896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2590"/>
            <a:ext cx="9144001" cy="1325563"/>
          </a:xfrm>
        </p:spPr>
        <p:txBody>
          <a:bodyPr>
            <a:normAutofit/>
          </a:bodyPr>
          <a:lstStyle/>
          <a:p>
            <a:r>
              <a:rPr lang="en-US" sz="2800" dirty="0" smtClean="0">
                <a:latin typeface="Eras Medium ITC" panose="020B0602030504020804" pitchFamily="34" charset="0"/>
              </a:rPr>
              <a:t>What programming languages you used for data mining /data analysis in the past 12 months? (by </a:t>
            </a:r>
            <a:r>
              <a:rPr lang="en-US" sz="2800" dirty="0" err="1" smtClean="0">
                <a:latin typeface="Eras Medium ITC" panose="020B0602030504020804" pitchFamily="34" charset="0"/>
              </a:rPr>
              <a:t>KDnuggets</a:t>
            </a:r>
            <a:r>
              <a:rPr lang="en-US" sz="2800" dirty="0" smtClean="0">
                <a:latin typeface="Eras Medium ITC" panose="020B0602030504020804" pitchFamily="34" charset="0"/>
              </a:rPr>
              <a:t>)</a:t>
            </a:r>
            <a:endParaRPr lang="en-US" sz="2800" dirty="0">
              <a:latin typeface="Eras Medium ITC" panose="020B06020305040208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4193" y="1235936"/>
            <a:ext cx="5622066" cy="5622066"/>
          </a:xfrm>
        </p:spPr>
      </p:pic>
    </p:spTree>
    <p:extLst>
      <p:ext uri="{BB962C8B-B14F-4D97-AF65-F5344CB8AC3E}">
        <p14:creationId xmlns:p14="http://schemas.microsoft.com/office/powerpoint/2010/main" val="933273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79" y="228476"/>
            <a:ext cx="7651135" cy="1325563"/>
          </a:xfrm>
        </p:spPr>
        <p:txBody>
          <a:bodyPr/>
          <a:lstStyle/>
          <a:p>
            <a:r>
              <a:rPr lang="en-US" dirty="0" smtClean="0">
                <a:latin typeface="Eras Medium ITC" panose="020B0602030504020804" pitchFamily="34" charset="0"/>
              </a:rPr>
              <a:t>Learning Curve Comparison</a:t>
            </a:r>
            <a:br>
              <a:rPr lang="en-US" dirty="0" smtClean="0">
                <a:latin typeface="Eras Medium ITC" panose="020B0602030504020804" pitchFamily="34" charset="0"/>
              </a:rPr>
            </a:b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1383957" y="1426953"/>
            <a:ext cx="5739934" cy="4118566"/>
          </a:xfrm>
          <a:prstGeom prst="rect">
            <a:avLst/>
          </a:prstGeom>
        </p:spPr>
      </p:pic>
      <p:sp>
        <p:nvSpPr>
          <p:cNvPr id="3" name="TextBox 2"/>
          <p:cNvSpPr txBox="1"/>
          <p:nvPr/>
        </p:nvSpPr>
        <p:spPr>
          <a:xfrm>
            <a:off x="1013254" y="6005384"/>
            <a:ext cx="7035114" cy="400110"/>
          </a:xfrm>
          <a:prstGeom prst="rect">
            <a:avLst/>
          </a:prstGeom>
          <a:noFill/>
        </p:spPr>
        <p:txBody>
          <a:bodyPr wrap="square" rtlCol="0">
            <a:spAutoFit/>
          </a:bodyPr>
          <a:lstStyle/>
          <a:p>
            <a:r>
              <a:rPr lang="en-US" sz="2000" b="1" dirty="0" smtClean="0">
                <a:latin typeface="Eras Medium ITC" panose="020B0602030504020804" pitchFamily="34" charset="0"/>
              </a:rPr>
              <a:t>We need some patience and efforts at the beginning…</a:t>
            </a:r>
            <a:endParaRPr lang="en-US" sz="2000" b="1" dirty="0">
              <a:latin typeface="Eras Medium ITC" panose="020B0602030504020804" pitchFamily="34" charset="0"/>
            </a:endParaRPr>
          </a:p>
        </p:txBody>
      </p:sp>
    </p:spTree>
    <p:extLst>
      <p:ext uri="{BB962C8B-B14F-4D97-AF65-F5344CB8AC3E}">
        <p14:creationId xmlns:p14="http://schemas.microsoft.com/office/powerpoint/2010/main" val="3191155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96" y="412752"/>
            <a:ext cx="8632625" cy="632278"/>
          </a:xfrm>
        </p:spPr>
        <p:txBody>
          <a:bodyPr>
            <a:normAutofit/>
          </a:bodyPr>
          <a:lstStyle/>
          <a:p>
            <a:r>
              <a:rPr lang="en-US" sz="2800" dirty="0" smtClean="0">
                <a:latin typeface="Eras Medium ITC" panose="020B0602030504020804" pitchFamily="34" charset="0"/>
              </a:rPr>
              <a:t>Top 10 most popular courses in Coursera (2015)</a:t>
            </a:r>
            <a:endParaRPr lang="en-US" sz="2800"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0" y="1439062"/>
            <a:ext cx="9086335" cy="4692713"/>
          </a:xfrm>
          <a:prstGeom prst="rect">
            <a:avLst/>
          </a:prstGeom>
          <a:ln>
            <a:solidFill>
              <a:schemeClr val="tx1"/>
            </a:solidFill>
          </a:ln>
        </p:spPr>
      </p:pic>
      <p:pic>
        <p:nvPicPr>
          <p:cNvPr id="5" name="Picture 4">
            <a:hlinkClick r:id="rId3"/>
          </p:cNvPr>
          <p:cNvPicPr>
            <a:picLocks noChangeAspect="1"/>
          </p:cNvPicPr>
          <p:nvPr/>
        </p:nvPicPr>
        <p:blipFill>
          <a:blip r:embed="rId4"/>
          <a:stretch>
            <a:fillRect/>
          </a:stretch>
        </p:blipFill>
        <p:spPr>
          <a:xfrm>
            <a:off x="7621872" y="79376"/>
            <a:ext cx="1276350" cy="190500"/>
          </a:xfrm>
          <a:prstGeom prst="rect">
            <a:avLst/>
          </a:prstGeom>
        </p:spPr>
      </p:pic>
    </p:spTree>
    <p:extLst>
      <p:ext uri="{BB962C8B-B14F-4D97-AF65-F5344CB8AC3E}">
        <p14:creationId xmlns:p14="http://schemas.microsoft.com/office/powerpoint/2010/main" val="3978792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034" y="2436084"/>
            <a:ext cx="7886700" cy="1325563"/>
          </a:xfrm>
        </p:spPr>
        <p:txBody>
          <a:bodyPr/>
          <a:lstStyle/>
          <a:p>
            <a:r>
              <a:rPr lang="en-US" dirty="0" smtClean="0">
                <a:latin typeface="Eras Medium ITC" panose="020B0602030504020804" pitchFamily="34" charset="0"/>
              </a:rPr>
              <a:t>Now, let’s install R </a:t>
            </a:r>
            <a:endParaRPr lang="en-US" dirty="0">
              <a:latin typeface="Eras Medium ITC" panose="020B0602030504020804" pitchFamily="34" charset="0"/>
            </a:endParaRPr>
          </a:p>
        </p:txBody>
      </p:sp>
      <p:sp>
        <p:nvSpPr>
          <p:cNvPr id="3" name="Content Placeholder 2"/>
          <p:cNvSpPr>
            <a:spLocks noGrp="1"/>
          </p:cNvSpPr>
          <p:nvPr>
            <p:ph idx="1"/>
          </p:nvPr>
        </p:nvSpPr>
        <p:spPr>
          <a:xfrm>
            <a:off x="538034" y="3761647"/>
            <a:ext cx="7886700" cy="1326294"/>
          </a:xfrm>
        </p:spPr>
        <p:txBody>
          <a:bodyPr/>
          <a:lstStyle/>
          <a:p>
            <a:r>
              <a:rPr lang="en-US" dirty="0">
                <a:latin typeface="Eras Medium ITC" panose="020B0602030504020804" pitchFamily="34" charset="0"/>
              </a:rPr>
              <a:t>Download from the </a:t>
            </a:r>
            <a:r>
              <a:rPr lang="en-US" dirty="0">
                <a:latin typeface="Eras Medium ITC" panose="020B0602030504020804" pitchFamily="34" charset="0"/>
                <a:hlinkClick r:id="rId2"/>
              </a:rPr>
              <a:t>CRAN</a:t>
            </a:r>
            <a:r>
              <a:rPr lang="en-US" dirty="0">
                <a:latin typeface="Eras Medium ITC" panose="020B0602030504020804" pitchFamily="34" charset="0"/>
              </a:rPr>
              <a:t> website</a:t>
            </a:r>
          </a:p>
        </p:txBody>
      </p:sp>
      <p:sp>
        <p:nvSpPr>
          <p:cNvPr id="4" name="Title 1"/>
          <p:cNvSpPr txBox="1">
            <a:spLocks/>
          </p:cNvSpPr>
          <p:nvPr/>
        </p:nvSpPr>
        <p:spPr>
          <a:xfrm>
            <a:off x="304800" y="641094"/>
            <a:ext cx="855911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sz="2800" dirty="0" smtClean="0">
                <a:latin typeface="Eras Medium ITC" panose="020B0602030504020804" pitchFamily="34" charset="0"/>
              </a:rPr>
              <a:t>If you are familiar with one Software, it is relatively easy to learn the other software!</a:t>
            </a:r>
            <a:endParaRPr lang="en-US" sz="2800" dirty="0">
              <a:latin typeface="Eras Medium ITC" panose="020B0602030504020804" pitchFamily="34" charset="0"/>
            </a:endParaRPr>
          </a:p>
        </p:txBody>
      </p:sp>
    </p:spTree>
    <p:extLst>
      <p:ext uri="{BB962C8B-B14F-4D97-AF65-F5344CB8AC3E}">
        <p14:creationId xmlns:p14="http://schemas.microsoft.com/office/powerpoint/2010/main" val="2988173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37" y="1"/>
            <a:ext cx="8992327" cy="1325563"/>
          </a:xfrm>
        </p:spPr>
        <p:txBody>
          <a:bodyPr/>
          <a:lstStyle/>
          <a:p>
            <a:r>
              <a:rPr lang="en-US" dirty="0" smtClean="0">
                <a:latin typeface="Eras Medium ITC" panose="020B0602030504020804" pitchFamily="34" charset="0"/>
              </a:rPr>
              <a:t>R instillation</a:t>
            </a: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397842" y="2887193"/>
            <a:ext cx="6021729" cy="3494661"/>
          </a:xfrm>
          <a:prstGeom prst="rect">
            <a:avLst/>
          </a:prstGeom>
        </p:spPr>
      </p:pic>
      <p:sp>
        <p:nvSpPr>
          <p:cNvPr id="5" name="TextBox 4"/>
          <p:cNvSpPr txBox="1"/>
          <p:nvPr/>
        </p:nvSpPr>
        <p:spPr>
          <a:xfrm>
            <a:off x="222421" y="1140017"/>
            <a:ext cx="8814487" cy="1477328"/>
          </a:xfrm>
          <a:prstGeom prst="rect">
            <a:avLst/>
          </a:prstGeom>
          <a:noFill/>
        </p:spPr>
        <p:txBody>
          <a:bodyPr wrap="square" rtlCol="0">
            <a:spAutoFit/>
          </a:bodyPr>
          <a:lstStyle/>
          <a:p>
            <a:r>
              <a:rPr lang="en-US" dirty="0">
                <a:latin typeface="Eras Medium ITC" panose="020B0602030504020804" pitchFamily="34" charset="0"/>
                <a:hlinkClick r:id="rId3"/>
              </a:rPr>
              <a:t>www.r-project.org</a:t>
            </a:r>
            <a:r>
              <a:rPr lang="en-US" dirty="0">
                <a:latin typeface="Eras Medium ITC" panose="020B0602030504020804" pitchFamily="34" charset="0"/>
              </a:rPr>
              <a:t> </a:t>
            </a:r>
            <a:r>
              <a:rPr lang="en-US" dirty="0">
                <a:latin typeface="Eras Medium ITC" panose="020B0602030504020804" pitchFamily="34" charset="0"/>
                <a:sym typeface="Wingdings" panose="05000000000000000000" pitchFamily="2" charset="2"/>
              </a:rPr>
              <a:t> click “download R”  choose any link (e.g., </a:t>
            </a:r>
            <a:r>
              <a:rPr lang="en-US" dirty="0">
                <a:latin typeface="Eras Medium ITC" panose="020B0602030504020804" pitchFamily="34" charset="0"/>
                <a:hlinkClick r:id="rId4"/>
              </a:rPr>
              <a:t>https://cran.cnr.Berkeley.edu/</a:t>
            </a:r>
            <a:r>
              <a:rPr lang="en-US" dirty="0">
                <a:latin typeface="Eras Medium ITC" panose="020B0602030504020804" pitchFamily="34" charset="0"/>
              </a:rPr>
              <a:t>  here) </a:t>
            </a:r>
            <a:r>
              <a:rPr lang="en-US" dirty="0">
                <a:latin typeface="Eras Medium ITC" panose="020B0602030504020804" pitchFamily="34" charset="0"/>
                <a:sym typeface="Wingdings" panose="05000000000000000000" pitchFamily="2" charset="2"/>
              </a:rPr>
              <a:t> we will move to </a:t>
            </a:r>
            <a:r>
              <a:rPr lang="en-US" dirty="0">
                <a:latin typeface="Eras Medium ITC" panose="020B0602030504020804" pitchFamily="34" charset="0"/>
                <a:sym typeface="Wingdings" panose="05000000000000000000" pitchFamily="2" charset="2"/>
                <a:hlinkClick r:id="rId4"/>
              </a:rPr>
              <a:t>https://cran.cnr.berkeley.edu/</a:t>
            </a:r>
            <a:r>
              <a:rPr lang="en-US" dirty="0">
                <a:latin typeface="Eras Medium ITC" panose="020B0602030504020804" pitchFamily="34" charset="0"/>
                <a:sym typeface="Wingdings" panose="05000000000000000000" pitchFamily="2" charset="2"/>
              </a:rPr>
              <a:t>  click “Download R for Windows” here (you may choose other OS such as Linux or Mac).  click “install R for the first time”  click “Download R 3.2.2 for Windows” (see the screen shot below)</a:t>
            </a:r>
            <a:endParaRPr lang="en-US" dirty="0">
              <a:latin typeface="Eras Medium ITC" panose="020B0602030504020804" pitchFamily="34" charset="0"/>
            </a:endParaRPr>
          </a:p>
        </p:txBody>
      </p:sp>
      <p:sp>
        <p:nvSpPr>
          <p:cNvPr id="6" name="TextBox 5"/>
          <p:cNvSpPr txBox="1"/>
          <p:nvPr/>
        </p:nvSpPr>
        <p:spPr>
          <a:xfrm>
            <a:off x="6516130" y="3757361"/>
            <a:ext cx="2520779" cy="1477328"/>
          </a:xfrm>
          <a:prstGeom prst="rect">
            <a:avLst/>
          </a:prstGeom>
          <a:noFill/>
        </p:spPr>
        <p:txBody>
          <a:bodyPr wrap="square" rtlCol="0">
            <a:spAutoFit/>
          </a:bodyPr>
          <a:lstStyle/>
          <a:p>
            <a:r>
              <a:rPr lang="en-US" dirty="0" err="1">
                <a:latin typeface="Eras Medium ITC" panose="020B0602030504020804" pitchFamily="34" charset="0"/>
              </a:rPr>
              <a:t>Rstudio</a:t>
            </a:r>
            <a:r>
              <a:rPr lang="en-US" dirty="0">
                <a:latin typeface="Eras Medium ITC" panose="020B0602030504020804" pitchFamily="34" charset="0"/>
              </a:rPr>
              <a:t> is also available for Windows, Mac OS X and Linux at http://www.rstudio.com.</a:t>
            </a:r>
          </a:p>
        </p:txBody>
      </p:sp>
    </p:spTree>
    <p:extLst>
      <p:ext uri="{BB962C8B-B14F-4D97-AF65-F5344CB8AC3E}">
        <p14:creationId xmlns:p14="http://schemas.microsoft.com/office/powerpoint/2010/main" val="1041309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0"/>
            <a:ext cx="8476735" cy="1325563"/>
          </a:xfrm>
        </p:spPr>
        <p:txBody>
          <a:bodyPr/>
          <a:lstStyle/>
          <a:p>
            <a:r>
              <a:rPr lang="en-US" dirty="0" smtClean="0">
                <a:latin typeface="Eras Medium ITC" panose="020B0602030504020804" pitchFamily="34" charset="0"/>
              </a:rPr>
              <a:t>Install add-on Packages</a:t>
            </a: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4378170" y="2120994"/>
            <a:ext cx="4636012" cy="3726458"/>
          </a:xfrm>
          <a:prstGeom prst="rect">
            <a:avLst/>
          </a:prstGeom>
        </p:spPr>
      </p:pic>
      <p:sp>
        <p:nvSpPr>
          <p:cNvPr id="6" name="TextBox 5"/>
          <p:cNvSpPr txBox="1"/>
          <p:nvPr/>
        </p:nvSpPr>
        <p:spPr>
          <a:xfrm>
            <a:off x="222422" y="1259855"/>
            <a:ext cx="3935749" cy="54487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Eras Medium ITC" panose="020B0602030504020804" pitchFamily="34" charset="0"/>
              </a:rPr>
              <a:t>Search any analytics methods in Internet (e.g., Google): for example, </a:t>
            </a:r>
            <a:r>
              <a:rPr lang="en-US" dirty="0" err="1">
                <a:latin typeface="Eras Medium ITC" panose="020B0602030504020804" pitchFamily="34" charset="0"/>
              </a:rPr>
              <a:t>Probit</a:t>
            </a:r>
            <a:r>
              <a:rPr lang="en-US" dirty="0">
                <a:latin typeface="Eras Medium ITC" panose="020B0602030504020804" pitchFamily="34" charset="0"/>
              </a:rPr>
              <a:t> Regression in R package </a:t>
            </a:r>
            <a:r>
              <a:rPr lang="en-US" dirty="0">
                <a:latin typeface="Eras Medium ITC" panose="020B0602030504020804" pitchFamily="34" charset="0"/>
                <a:sym typeface="Wingdings" panose="05000000000000000000" pitchFamily="2" charset="2"/>
              </a:rPr>
              <a:t> find the package name of the method. </a:t>
            </a:r>
            <a:endParaRPr lang="en-US" dirty="0">
              <a:latin typeface="Eras Medium ITC" panose="020B0602030504020804" pitchFamily="34" charset="0"/>
            </a:endParaRPr>
          </a:p>
          <a:p>
            <a:pPr marL="285750" indent="-285750">
              <a:lnSpc>
                <a:spcPct val="150000"/>
              </a:lnSpc>
              <a:buFont typeface="Arial" panose="020B0604020202020204" pitchFamily="34" charset="0"/>
              <a:buChar char="•"/>
            </a:pPr>
            <a:r>
              <a:rPr lang="en-US" dirty="0">
                <a:latin typeface="Eras Medium ITC" panose="020B0602030504020804" pitchFamily="34" charset="0"/>
              </a:rPr>
              <a:t>Go to “Packages” </a:t>
            </a:r>
            <a:r>
              <a:rPr lang="en-US" dirty="0">
                <a:latin typeface="Eras Medium ITC" panose="020B0602030504020804" pitchFamily="34" charset="0"/>
                <a:sym typeface="Wingdings" panose="05000000000000000000" pitchFamily="2" charset="2"/>
              </a:rPr>
              <a:t> “Install Package(s)”  Choose any link (e.g., USA (CA1))  Select any package you want to install  call the installed package using command “</a:t>
            </a:r>
            <a:r>
              <a:rPr lang="en-US" i="1" dirty="0">
                <a:latin typeface="Eras Medium ITC" panose="020B0602030504020804" pitchFamily="34" charset="0"/>
                <a:sym typeface="Wingdings" panose="05000000000000000000" pitchFamily="2" charset="2"/>
              </a:rPr>
              <a:t>library (MASS)</a:t>
            </a:r>
            <a:r>
              <a:rPr lang="en-US" dirty="0">
                <a:latin typeface="Eras Medium ITC" panose="020B0602030504020804" pitchFamily="34" charset="0"/>
                <a:sym typeface="Wingdings" panose="05000000000000000000" pitchFamily="2" charset="2"/>
              </a:rPr>
              <a:t>”.</a:t>
            </a:r>
          </a:p>
          <a:p>
            <a:pPr marL="285750" indent="-285750">
              <a:lnSpc>
                <a:spcPct val="150000"/>
              </a:lnSpc>
              <a:buFont typeface="Arial" panose="020B0604020202020204" pitchFamily="34" charset="0"/>
              <a:buChar char="•"/>
            </a:pPr>
            <a:r>
              <a:rPr lang="en-US" dirty="0">
                <a:latin typeface="Eras Medium ITC" panose="020B0602030504020804" pitchFamily="34" charset="0"/>
                <a:sym typeface="Wingdings" panose="05000000000000000000" pitchFamily="2" charset="2"/>
              </a:rPr>
              <a:t>As alternative: </a:t>
            </a:r>
            <a:r>
              <a:rPr lang="en-US" i="1" dirty="0" err="1">
                <a:latin typeface="Eras Medium ITC" panose="020B0602030504020804" pitchFamily="34" charset="0"/>
                <a:sym typeface="Wingdings" panose="05000000000000000000" pitchFamily="2" charset="2"/>
              </a:rPr>
              <a:t>install.packages</a:t>
            </a:r>
            <a:r>
              <a:rPr lang="en-US" i="1" dirty="0">
                <a:latin typeface="Eras Medium ITC" panose="020B0602030504020804" pitchFamily="34" charset="0"/>
                <a:sym typeface="Wingdings" panose="05000000000000000000" pitchFamily="2" charset="2"/>
              </a:rPr>
              <a:t>(c("</a:t>
            </a:r>
            <a:r>
              <a:rPr lang="en-US" i="1" dirty="0" err="1">
                <a:latin typeface="Eras Medium ITC" panose="020B0602030504020804" pitchFamily="34" charset="0"/>
                <a:sym typeface="Wingdings" panose="05000000000000000000" pitchFamily="2" charset="2"/>
              </a:rPr>
              <a:t>MASS","tm</a:t>
            </a:r>
            <a:r>
              <a:rPr lang="en-US" i="1" dirty="0">
                <a:latin typeface="Eras Medium ITC" panose="020B0602030504020804" pitchFamily="34" charset="0"/>
                <a:sym typeface="Wingdings" panose="05000000000000000000" pitchFamily="2" charset="2"/>
              </a:rPr>
              <a:t>"))</a:t>
            </a:r>
            <a:endParaRPr lang="en-US" i="1" dirty="0">
              <a:latin typeface="Eras Medium ITC" panose="020B0602030504020804" pitchFamily="34" charset="0"/>
            </a:endParaRPr>
          </a:p>
        </p:txBody>
      </p:sp>
    </p:spTree>
    <p:extLst>
      <p:ext uri="{BB962C8B-B14F-4D97-AF65-F5344CB8AC3E}">
        <p14:creationId xmlns:p14="http://schemas.microsoft.com/office/powerpoint/2010/main" val="1003929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272" y="1"/>
            <a:ext cx="7886700" cy="884430"/>
          </a:xfrm>
        </p:spPr>
        <p:txBody>
          <a:bodyPr/>
          <a:lstStyle/>
          <a:p>
            <a:r>
              <a:rPr lang="en-US" dirty="0" smtClean="0">
                <a:latin typeface="Eras Medium ITC" panose="020B0602030504020804" pitchFamily="34" charset="0"/>
              </a:rPr>
              <a:t>Let’s start R</a:t>
            </a:r>
            <a:endParaRPr lang="en-US" dirty="0">
              <a:latin typeface="Eras Medium ITC" panose="020B0602030504020804" pitchFamily="34" charset="0"/>
            </a:endParaRPr>
          </a:p>
        </p:txBody>
      </p:sp>
      <p:sp>
        <p:nvSpPr>
          <p:cNvPr id="3" name="Content Placeholder 2"/>
          <p:cNvSpPr>
            <a:spLocks noGrp="1"/>
          </p:cNvSpPr>
          <p:nvPr>
            <p:ph idx="1"/>
          </p:nvPr>
        </p:nvSpPr>
        <p:spPr>
          <a:xfrm>
            <a:off x="348563" y="1084220"/>
            <a:ext cx="7886700" cy="4351338"/>
          </a:xfrm>
        </p:spPr>
        <p:txBody>
          <a:bodyPr>
            <a:normAutofit fontScale="92500"/>
          </a:bodyPr>
          <a:lstStyle/>
          <a:p>
            <a:r>
              <a:rPr lang="en-US" dirty="0" smtClean="0">
                <a:latin typeface="Eras Medium ITC" panose="020B0602030504020804" pitchFamily="34" charset="0"/>
              </a:rPr>
              <a:t>You can directly work in console window but I prefer to work in script</a:t>
            </a:r>
            <a:r>
              <a:rPr lang="en-US" i="1" dirty="0" smtClean="0">
                <a:latin typeface="Eras Medium ITC" panose="020B0602030504020804" pitchFamily="34" charset="0"/>
              </a:rPr>
              <a:t> </a:t>
            </a:r>
            <a:r>
              <a:rPr lang="en-US" dirty="0" smtClean="0">
                <a:latin typeface="Eras Medium ITC" panose="020B0602030504020804" pitchFamily="34" charset="0"/>
              </a:rPr>
              <a:t>window, because we can save the script history for future R programming: </a:t>
            </a:r>
          </a:p>
          <a:p>
            <a:pPr lvl="1"/>
            <a:r>
              <a:rPr lang="en-US" dirty="0" smtClean="0">
                <a:latin typeface="Eras Medium ITC" panose="020B0602030504020804" pitchFamily="34" charset="0"/>
              </a:rPr>
              <a:t>go to save (or save as) </a:t>
            </a:r>
            <a:r>
              <a:rPr lang="en-US" dirty="0" smtClean="0">
                <a:latin typeface="Eras Medium ITC" panose="020B0602030504020804" pitchFamily="34" charset="0"/>
                <a:sym typeface="Wingdings" panose="05000000000000000000" pitchFamily="2" charset="2"/>
              </a:rPr>
              <a:t> select directory  write file name and click save. </a:t>
            </a:r>
          </a:p>
          <a:p>
            <a:pPr lvl="1"/>
            <a:r>
              <a:rPr lang="en-US" dirty="0" smtClean="0">
                <a:latin typeface="Eras Medium ITC" panose="020B0602030504020804" pitchFamily="34" charset="0"/>
                <a:sym typeface="Wingdings" panose="05000000000000000000" pitchFamily="2" charset="2"/>
              </a:rPr>
              <a:t>As an alternative, you can “</a:t>
            </a:r>
            <a:r>
              <a:rPr lang="en-US" i="1" dirty="0" smtClean="0">
                <a:latin typeface="Eras Medium ITC" panose="020B0602030504020804" pitchFamily="34" charset="0"/>
                <a:sym typeface="Wingdings" panose="05000000000000000000" pitchFamily="2" charset="2"/>
              </a:rPr>
              <a:t>copy and paste</a:t>
            </a:r>
            <a:r>
              <a:rPr lang="en-US" dirty="0" smtClean="0">
                <a:latin typeface="Eras Medium ITC" panose="020B0602030504020804" pitchFamily="34" charset="0"/>
                <a:sym typeface="Wingdings" panose="05000000000000000000" pitchFamily="2" charset="2"/>
              </a:rPr>
              <a:t>” all commands in a text file.</a:t>
            </a:r>
          </a:p>
          <a:p>
            <a:pPr marL="457200" lvl="1" indent="0">
              <a:buNone/>
            </a:pPr>
            <a:endParaRPr lang="en-US" dirty="0" smtClean="0">
              <a:latin typeface="Eras Medium ITC" panose="020B0602030504020804" pitchFamily="34" charset="0"/>
              <a:sym typeface="Wingdings" panose="05000000000000000000" pitchFamily="2" charset="2"/>
            </a:endParaRPr>
          </a:p>
          <a:p>
            <a:r>
              <a:rPr lang="en-US" dirty="0" smtClean="0">
                <a:latin typeface="Eras Medium ITC" panose="020B0602030504020804" pitchFamily="34" charset="0"/>
                <a:sym typeface="Wingdings" panose="05000000000000000000" pitchFamily="2" charset="2"/>
              </a:rPr>
              <a:t>The selected R commands can be executed by using </a:t>
            </a:r>
          </a:p>
          <a:p>
            <a:pPr marL="0" indent="0">
              <a:buNone/>
            </a:pPr>
            <a:r>
              <a:rPr lang="en-US" dirty="0" smtClean="0">
                <a:latin typeface="Eras Medium ITC" panose="020B0602030504020804" pitchFamily="34" charset="0"/>
                <a:sym typeface="Wingdings" panose="05000000000000000000" pitchFamily="2" charset="2"/>
              </a:rPr>
              <a:t>  or “             + R”</a:t>
            </a:r>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5213017" y="4655237"/>
            <a:ext cx="3329985" cy="2084294"/>
          </a:xfrm>
          <a:prstGeom prst="rect">
            <a:avLst/>
          </a:prstGeom>
        </p:spPr>
      </p:pic>
      <p:sp>
        <p:nvSpPr>
          <p:cNvPr id="7" name="Right Arrow 6"/>
          <p:cNvSpPr/>
          <p:nvPr/>
        </p:nvSpPr>
        <p:spPr>
          <a:xfrm rot="10800000">
            <a:off x="5968153" y="4905140"/>
            <a:ext cx="1010911" cy="448277"/>
          </a:xfrm>
          <a:prstGeom prst="rightArrow">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3"/>
          <a:srcRect l="19122" r="17777"/>
          <a:stretch/>
        </p:blipFill>
        <p:spPr>
          <a:xfrm>
            <a:off x="1283770" y="4730955"/>
            <a:ext cx="842682" cy="904393"/>
          </a:xfrm>
          <a:prstGeom prst="rect">
            <a:avLst/>
          </a:prstGeom>
        </p:spPr>
      </p:pic>
      <p:sp>
        <p:nvSpPr>
          <p:cNvPr id="11" name="Oval 10"/>
          <p:cNvSpPr/>
          <p:nvPr/>
        </p:nvSpPr>
        <p:spPr>
          <a:xfrm>
            <a:off x="5656366" y="4905139"/>
            <a:ext cx="311786" cy="448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22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Please introduce yourself</a:t>
            </a:r>
            <a:endParaRPr lang="en-US" dirty="0">
              <a:latin typeface="Eras Medium ITC" panose="020B0602030504020804" pitchFamily="34" charset="0"/>
            </a:endParaRPr>
          </a:p>
        </p:txBody>
      </p:sp>
      <p:sp>
        <p:nvSpPr>
          <p:cNvPr id="3" name="Content Placeholder 2"/>
          <p:cNvSpPr>
            <a:spLocks noGrp="1"/>
          </p:cNvSpPr>
          <p:nvPr>
            <p:ph idx="1"/>
          </p:nvPr>
        </p:nvSpPr>
        <p:spPr/>
        <p:txBody>
          <a:bodyPr/>
          <a:lstStyle/>
          <a:p>
            <a:r>
              <a:rPr lang="en-US" dirty="0" smtClean="0">
                <a:latin typeface="Eras Medium ITC" panose="020B0602030504020804" pitchFamily="34" charset="0"/>
              </a:rPr>
              <a:t>Name/Major</a:t>
            </a:r>
          </a:p>
          <a:p>
            <a:r>
              <a:rPr lang="en-US" dirty="0" smtClean="0">
                <a:latin typeface="Eras Medium ITC" panose="020B0602030504020804" pitchFamily="34" charset="0"/>
              </a:rPr>
              <a:t>Hobby</a:t>
            </a:r>
          </a:p>
          <a:p>
            <a:r>
              <a:rPr lang="en-US" dirty="0" smtClean="0">
                <a:latin typeface="Eras Medium ITC" panose="020B0602030504020804" pitchFamily="34" charset="0"/>
              </a:rPr>
              <a:t>What makes you take this course?</a:t>
            </a:r>
          </a:p>
          <a:p>
            <a:endParaRPr lang="en-US" dirty="0">
              <a:latin typeface="Eras Medium ITC" panose="020B0602030504020804" pitchFamily="34" charset="0"/>
            </a:endParaRPr>
          </a:p>
        </p:txBody>
      </p:sp>
    </p:spTree>
    <p:extLst>
      <p:ext uri="{BB962C8B-B14F-4D97-AF65-F5344CB8AC3E}">
        <p14:creationId xmlns:p14="http://schemas.microsoft.com/office/powerpoint/2010/main" val="3296419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Change working directory</a:t>
            </a:r>
            <a:endParaRPr lang="en-US" dirty="0">
              <a:latin typeface="Eras Medium ITC" panose="020B0602030504020804" pitchFamily="34" charset="0"/>
            </a:endParaRPr>
          </a:p>
        </p:txBody>
      </p:sp>
      <p:pic>
        <p:nvPicPr>
          <p:cNvPr id="4" name="Content Placeholder 3"/>
          <p:cNvPicPr>
            <a:picLocks noGrp="1" noChangeAspect="1"/>
          </p:cNvPicPr>
          <p:nvPr>
            <p:ph idx="1"/>
          </p:nvPr>
        </p:nvPicPr>
        <p:blipFill>
          <a:blip r:embed="rId2"/>
          <a:stretch>
            <a:fillRect/>
          </a:stretch>
        </p:blipFill>
        <p:spPr>
          <a:xfrm>
            <a:off x="1002888" y="1616122"/>
            <a:ext cx="6905625" cy="3829050"/>
          </a:xfrm>
          <a:prstGeom prst="rect">
            <a:avLst/>
          </a:prstGeom>
        </p:spPr>
      </p:pic>
      <p:sp>
        <p:nvSpPr>
          <p:cNvPr id="5" name="Right Arrow 4"/>
          <p:cNvSpPr/>
          <p:nvPr/>
        </p:nvSpPr>
        <p:spPr>
          <a:xfrm rot="10800000">
            <a:off x="2528289" y="3751728"/>
            <a:ext cx="1277471" cy="558847"/>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89686" y="5704840"/>
            <a:ext cx="7718855" cy="400110"/>
          </a:xfrm>
          <a:prstGeom prst="rect">
            <a:avLst/>
          </a:prstGeom>
          <a:noFill/>
        </p:spPr>
        <p:txBody>
          <a:bodyPr wrap="square" rtlCol="0">
            <a:spAutoFit/>
          </a:bodyPr>
          <a:lstStyle/>
          <a:p>
            <a:r>
              <a:rPr lang="en-US" sz="2000" dirty="0">
                <a:latin typeface="Eras Medium ITC" panose="020B0602030504020804" pitchFamily="34" charset="0"/>
              </a:rPr>
              <a:t>Or, use R command: </a:t>
            </a:r>
            <a:r>
              <a:rPr lang="en-US" sz="2000" i="1" dirty="0" err="1">
                <a:latin typeface="Eras Medium ITC" panose="020B0602030504020804" pitchFamily="34" charset="0"/>
              </a:rPr>
              <a:t>setwd</a:t>
            </a:r>
            <a:r>
              <a:rPr lang="en-US" sz="2000" dirty="0">
                <a:latin typeface="Eras Medium ITC" panose="020B0602030504020804" pitchFamily="34" charset="0"/>
              </a:rPr>
              <a:t>, E.g., </a:t>
            </a:r>
            <a:r>
              <a:rPr lang="en-US" sz="2000" i="1" dirty="0" err="1">
                <a:latin typeface="Eras Medium ITC" panose="020B0602030504020804" pitchFamily="34" charset="0"/>
              </a:rPr>
              <a:t>setwd</a:t>
            </a:r>
            <a:r>
              <a:rPr lang="en-US" sz="2000" i="1" dirty="0">
                <a:latin typeface="Eras Medium ITC" panose="020B0602030504020804" pitchFamily="34" charset="0"/>
              </a:rPr>
              <a:t>("D:/ASU_Marketing/")</a:t>
            </a:r>
            <a:r>
              <a:rPr lang="en-US" sz="2000" dirty="0">
                <a:latin typeface="Eras Medium ITC" panose="020B0602030504020804" pitchFamily="34" charset="0"/>
              </a:rPr>
              <a:t>; </a:t>
            </a:r>
          </a:p>
        </p:txBody>
      </p:sp>
    </p:spTree>
    <p:extLst>
      <p:ext uri="{BB962C8B-B14F-4D97-AF65-F5344CB8AC3E}">
        <p14:creationId xmlns:p14="http://schemas.microsoft.com/office/powerpoint/2010/main" val="2639992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12"/>
            <a:ext cx="7886700" cy="1325563"/>
          </a:xfrm>
        </p:spPr>
        <p:txBody>
          <a:bodyPr/>
          <a:lstStyle/>
          <a:p>
            <a:r>
              <a:rPr lang="en-US" dirty="0" smtClean="0">
                <a:latin typeface="Eras Medium ITC" panose="020B0602030504020804" pitchFamily="34" charset="0"/>
              </a:rPr>
              <a:t>Suggested Steps for using </a:t>
            </a:r>
            <a:endParaRPr lang="en-US" dirty="0">
              <a:latin typeface="Eras Medium ITC" panose="020B0602030504020804" pitchFamily="34" charset="0"/>
            </a:endParaRPr>
          </a:p>
        </p:txBody>
      </p:sp>
      <p:sp>
        <p:nvSpPr>
          <p:cNvPr id="3" name="Content Placeholder 2"/>
          <p:cNvSpPr>
            <a:spLocks noGrp="1"/>
          </p:cNvSpPr>
          <p:nvPr>
            <p:ph idx="1"/>
          </p:nvPr>
        </p:nvSpPr>
        <p:spPr>
          <a:xfrm>
            <a:off x="311499" y="1705048"/>
            <a:ext cx="8762163" cy="4916815"/>
          </a:xfrm>
        </p:spPr>
        <p:txBody>
          <a:bodyPr>
            <a:normAutofit fontScale="85000" lnSpcReduction="20000"/>
          </a:bodyPr>
          <a:lstStyle/>
          <a:p>
            <a:r>
              <a:rPr lang="en-US" dirty="0" smtClean="0">
                <a:latin typeface="Eras Medium ITC" panose="020B0602030504020804" pitchFamily="34" charset="0"/>
              </a:rPr>
              <a:t>Identify problem (i.e., managerial problem &amp; technical problem).</a:t>
            </a:r>
          </a:p>
          <a:p>
            <a:r>
              <a:rPr lang="en-US" dirty="0" smtClean="0">
                <a:latin typeface="Eras Medium ITC" panose="020B0602030504020804" pitchFamily="34" charset="0"/>
              </a:rPr>
              <a:t>Decide analytics model (e.g., </a:t>
            </a:r>
            <a:r>
              <a:rPr lang="en-US" dirty="0" err="1" smtClean="0">
                <a:latin typeface="Eras Medium ITC" panose="020B0602030504020804" pitchFamily="34" charset="0"/>
              </a:rPr>
              <a:t>CrossTab</a:t>
            </a:r>
            <a:r>
              <a:rPr lang="en-US" dirty="0" smtClean="0">
                <a:latin typeface="Eras Medium ITC" panose="020B0602030504020804" pitchFamily="34" charset="0"/>
              </a:rPr>
              <a:t> or Regression?) you need.</a:t>
            </a:r>
          </a:p>
          <a:p>
            <a:r>
              <a:rPr lang="en-US" dirty="0" smtClean="0">
                <a:latin typeface="Eras Medium ITC" panose="020B0602030504020804" pitchFamily="34" charset="0"/>
              </a:rPr>
              <a:t>If you don’t remember, please searching references (e.g., Internet, textbook) and find relevant commands in R. </a:t>
            </a:r>
          </a:p>
          <a:p>
            <a:pPr lvl="1"/>
            <a:r>
              <a:rPr lang="en-US" dirty="0" smtClean="0">
                <a:latin typeface="Eras Medium ITC" panose="020B0602030504020804" pitchFamily="34" charset="0"/>
              </a:rPr>
              <a:t>Usually, example is very helpful!</a:t>
            </a:r>
          </a:p>
          <a:p>
            <a:r>
              <a:rPr lang="en-US" dirty="0" smtClean="0">
                <a:latin typeface="Eras Medium ITC" panose="020B0602030504020804" pitchFamily="34" charset="0"/>
              </a:rPr>
              <a:t>Running and interpreting the results by R.</a:t>
            </a:r>
          </a:p>
          <a:p>
            <a:r>
              <a:rPr lang="en-US" dirty="0" smtClean="0">
                <a:latin typeface="Eras Medium ITC" panose="020B0602030504020804" pitchFamily="34" charset="0"/>
              </a:rPr>
              <a:t>Apply the results to solve the problem.</a:t>
            </a:r>
          </a:p>
          <a:p>
            <a:r>
              <a:rPr lang="en-US" dirty="0">
                <a:latin typeface="Eras Medium ITC" panose="020B0602030504020804" pitchFamily="34" charset="0"/>
              </a:rPr>
              <a:t>Save any R codes you’ve </a:t>
            </a:r>
            <a:r>
              <a:rPr lang="en-US" dirty="0" smtClean="0">
                <a:latin typeface="Eras Medium ITC" panose="020B0602030504020804" pitchFamily="34" charset="0"/>
              </a:rPr>
              <a:t>used for future (keep adding </a:t>
            </a:r>
            <a:r>
              <a:rPr lang="en-US" dirty="0">
                <a:latin typeface="Eras Medium ITC" panose="020B0602030504020804" pitchFamily="34" charset="0"/>
              </a:rPr>
              <a:t>new useful codes and reuse it for new </a:t>
            </a:r>
            <a:r>
              <a:rPr lang="en-US" dirty="0" smtClean="0">
                <a:latin typeface="Eras Medium ITC" panose="020B0602030504020804" pitchFamily="34" charset="0"/>
              </a:rPr>
              <a:t>data).</a:t>
            </a:r>
            <a:endParaRPr lang="en-US" dirty="0">
              <a:latin typeface="Eras Medium ITC" panose="020B0602030504020804" pitchFamily="34" charset="0"/>
            </a:endParaRPr>
          </a:p>
          <a:p>
            <a:endParaRPr lang="en-US" dirty="0">
              <a:latin typeface="Eras Medium ITC" panose="020B0602030504020804" pitchFamily="34" charset="0"/>
            </a:endParaRPr>
          </a:p>
          <a:p>
            <a:pPr marL="0" indent="0">
              <a:buNone/>
            </a:pPr>
            <a:endParaRPr lang="en-US" dirty="0" smtClean="0">
              <a:latin typeface="Eras Medium ITC" panose="020B0602030504020804" pitchFamily="34" charset="0"/>
            </a:endParaRPr>
          </a:p>
          <a:p>
            <a:pPr marL="0" indent="0">
              <a:buNone/>
            </a:pPr>
            <a:r>
              <a:rPr lang="en-US" dirty="0" smtClean="0">
                <a:solidFill>
                  <a:srgbClr val="FF0000"/>
                </a:solidFill>
                <a:latin typeface="Eras Medium ITC" panose="020B0602030504020804" pitchFamily="34" charset="0"/>
              </a:rPr>
              <a:t>I will explain details more later, when we use and practice R</a:t>
            </a:r>
          </a:p>
          <a:p>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7270749" y="365126"/>
            <a:ext cx="1456765" cy="1088615"/>
          </a:xfrm>
          <a:prstGeom prst="rect">
            <a:avLst/>
          </a:prstGeom>
        </p:spPr>
      </p:pic>
    </p:spTree>
    <p:extLst>
      <p:ext uri="{BB962C8B-B14F-4D97-AF65-F5344CB8AC3E}">
        <p14:creationId xmlns:p14="http://schemas.microsoft.com/office/powerpoint/2010/main" val="19082543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Importing and Exporting Data</a:t>
            </a:r>
            <a:endParaRPr lang="en-US" dirty="0">
              <a:latin typeface="Eras Medium ITC" panose="020B0602030504020804" pitchFamily="34" charset="0"/>
            </a:endParaRPr>
          </a:p>
        </p:txBody>
      </p:sp>
      <p:sp>
        <p:nvSpPr>
          <p:cNvPr id="3" name="Content Placeholder 2"/>
          <p:cNvSpPr>
            <a:spLocks noGrp="1"/>
          </p:cNvSpPr>
          <p:nvPr>
            <p:ph idx="1"/>
          </p:nvPr>
        </p:nvSpPr>
        <p:spPr>
          <a:xfrm>
            <a:off x="329514" y="1825625"/>
            <a:ext cx="8732108" cy="4911351"/>
          </a:xfrm>
        </p:spPr>
        <p:txBody>
          <a:bodyPr>
            <a:normAutofit/>
          </a:bodyPr>
          <a:lstStyle/>
          <a:p>
            <a:r>
              <a:rPr lang="en-US" sz="2400" dirty="0" smtClean="0">
                <a:latin typeface="Eras Medium ITC" panose="020B0602030504020804" pitchFamily="34" charset="0"/>
              </a:rPr>
              <a:t>There are several formats to import data: .csv file, txt file, .</a:t>
            </a:r>
            <a:r>
              <a:rPr lang="en-US" sz="2400" dirty="0" err="1" smtClean="0">
                <a:latin typeface="Eras Medium ITC" panose="020B0602030504020804" pitchFamily="34" charset="0"/>
              </a:rPr>
              <a:t>dat</a:t>
            </a:r>
            <a:r>
              <a:rPr lang="en-US" sz="2400" dirty="0" smtClean="0">
                <a:latin typeface="Eras Medium ITC" panose="020B0602030504020804" pitchFamily="34" charset="0"/>
              </a:rPr>
              <a:t> file, excel file. </a:t>
            </a:r>
          </a:p>
          <a:p>
            <a:r>
              <a:rPr lang="en-US" sz="2400" dirty="0" smtClean="0">
                <a:latin typeface="Eras Medium ITC" panose="020B0602030504020804" pitchFamily="34" charset="0"/>
              </a:rPr>
              <a:t>Let’s try to import and export csv data file (my preference, but no special reason…).</a:t>
            </a:r>
          </a:p>
          <a:p>
            <a:pPr lvl="1"/>
            <a:r>
              <a:rPr lang="en-US" sz="2000" dirty="0" smtClean="0">
                <a:latin typeface="Eras Medium ITC" panose="020B0602030504020804" pitchFamily="34" charset="0"/>
              </a:rPr>
              <a:t>read.csv(“filename.csv”)</a:t>
            </a:r>
          </a:p>
          <a:p>
            <a:pPr lvl="1"/>
            <a:r>
              <a:rPr lang="en-US" sz="2000" dirty="0" smtClean="0">
                <a:latin typeface="Eras Medium ITC" panose="020B0602030504020804" pitchFamily="34" charset="0"/>
              </a:rPr>
              <a:t>write.csv(</a:t>
            </a:r>
            <a:r>
              <a:rPr lang="en-US" sz="2000" dirty="0" err="1" smtClean="0">
                <a:latin typeface="Eras Medium ITC" panose="020B0602030504020804" pitchFamily="34" charset="0"/>
              </a:rPr>
              <a:t>object_name</a:t>
            </a:r>
            <a:r>
              <a:rPr lang="en-US" sz="2000" dirty="0" smtClean="0">
                <a:latin typeface="Eras Medium ITC" panose="020B0602030504020804" pitchFamily="34" charset="0"/>
              </a:rPr>
              <a:t>, “filename.csv”).</a:t>
            </a:r>
          </a:p>
          <a:p>
            <a:r>
              <a:rPr lang="en-US" sz="2400" dirty="0" smtClean="0">
                <a:latin typeface="Eras Medium ITC" panose="020B0602030504020804" pitchFamily="34" charset="0"/>
              </a:rPr>
              <a:t>If you want to use the Excel files as it is, you can use R package “</a:t>
            </a:r>
            <a:r>
              <a:rPr lang="en-US" sz="2400" dirty="0" err="1" smtClean="0">
                <a:latin typeface="Eras Medium ITC" panose="020B0602030504020804" pitchFamily="34" charset="0"/>
              </a:rPr>
              <a:t>xlsx</a:t>
            </a:r>
            <a:r>
              <a:rPr lang="en-US" sz="2400" dirty="0" smtClean="0">
                <a:latin typeface="Eras Medium ITC" panose="020B0602030504020804" pitchFamily="34" charset="0"/>
              </a:rPr>
              <a:t>”</a:t>
            </a:r>
          </a:p>
          <a:p>
            <a:pPr lvl="1"/>
            <a:r>
              <a:rPr lang="en-US" sz="2000" dirty="0" smtClean="0">
                <a:latin typeface="Eras Medium ITC" panose="020B0602030504020804" pitchFamily="34" charset="0"/>
              </a:rPr>
              <a:t>Use command </a:t>
            </a:r>
            <a:r>
              <a:rPr lang="en-US" sz="2000" i="1" dirty="0" smtClean="0">
                <a:latin typeface="Eras Medium ITC" panose="020B0602030504020804" pitchFamily="34" charset="0"/>
              </a:rPr>
              <a:t>read.xlsx</a:t>
            </a:r>
            <a:r>
              <a:rPr lang="en-US" sz="2000" dirty="0" smtClean="0">
                <a:latin typeface="Eras Medium ITC" panose="020B0602030504020804" pitchFamily="34" charset="0"/>
              </a:rPr>
              <a:t> or </a:t>
            </a:r>
            <a:r>
              <a:rPr lang="en-US" sz="2000" i="1" dirty="0" smtClean="0">
                <a:latin typeface="Eras Medium ITC" panose="020B0602030504020804" pitchFamily="34" charset="0"/>
              </a:rPr>
              <a:t>write.xlsx</a:t>
            </a:r>
            <a:r>
              <a:rPr lang="en-US" sz="2000" dirty="0" smtClean="0">
                <a:latin typeface="Eras Medium ITC" panose="020B0602030504020804" pitchFamily="34" charset="0"/>
              </a:rPr>
              <a:t> after installing and calling the package “</a:t>
            </a:r>
            <a:r>
              <a:rPr lang="en-US" sz="2000" dirty="0" err="1" smtClean="0">
                <a:latin typeface="Eras Medium ITC" panose="020B0602030504020804" pitchFamily="34" charset="0"/>
              </a:rPr>
              <a:t>xlsx</a:t>
            </a:r>
            <a:r>
              <a:rPr lang="en-US" sz="2000" dirty="0" smtClean="0">
                <a:latin typeface="Eras Medium ITC" panose="020B0602030504020804" pitchFamily="34" charset="0"/>
              </a:rPr>
              <a:t>”.</a:t>
            </a:r>
          </a:p>
          <a:p>
            <a:r>
              <a:rPr lang="en-US" sz="2400" dirty="0" smtClean="0">
                <a:latin typeface="Eras Medium ITC" panose="020B0602030504020804" pitchFamily="34" charset="0"/>
              </a:rPr>
              <a:t>Assign (simple and recognizable) file names for the imported data: </a:t>
            </a:r>
          </a:p>
          <a:p>
            <a:pPr lvl="1"/>
            <a:r>
              <a:rPr lang="en-US" sz="2000" dirty="0" smtClean="0">
                <a:latin typeface="Eras Medium ITC" panose="020B0602030504020804" pitchFamily="34" charset="0"/>
              </a:rPr>
              <a:t>E.g., Store1&lt;-read.csv(“store-df.csv”)</a:t>
            </a:r>
          </a:p>
        </p:txBody>
      </p:sp>
    </p:spTree>
    <p:extLst>
      <p:ext uri="{BB962C8B-B14F-4D97-AF65-F5344CB8AC3E}">
        <p14:creationId xmlns:p14="http://schemas.microsoft.com/office/powerpoint/2010/main" val="1768857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365126"/>
            <a:ext cx="8541099" cy="1325563"/>
          </a:xfrm>
        </p:spPr>
        <p:txBody>
          <a:bodyPr>
            <a:normAutofit/>
          </a:bodyPr>
          <a:lstStyle/>
          <a:p>
            <a:r>
              <a:rPr lang="en-US" sz="4000" dirty="0" smtClean="0">
                <a:latin typeface="Eras Medium ITC" panose="020B0602030504020804" pitchFamily="34" charset="0"/>
              </a:rPr>
              <a:t>Checking data once you imported it</a:t>
            </a:r>
            <a:endParaRPr lang="en-US" sz="4000" dirty="0">
              <a:latin typeface="Eras Medium ITC" panose="020B0602030504020804" pitchFamily="34" charset="0"/>
            </a:endParaRPr>
          </a:p>
        </p:txBody>
      </p:sp>
      <p:sp>
        <p:nvSpPr>
          <p:cNvPr id="3" name="Content Placeholder 2"/>
          <p:cNvSpPr>
            <a:spLocks noGrp="1"/>
          </p:cNvSpPr>
          <p:nvPr>
            <p:ph idx="1"/>
          </p:nvPr>
        </p:nvSpPr>
        <p:spPr>
          <a:xfrm>
            <a:off x="588456" y="2006496"/>
            <a:ext cx="7886700" cy="4351338"/>
          </a:xfrm>
        </p:spPr>
        <p:txBody>
          <a:bodyPr/>
          <a:lstStyle/>
          <a:p>
            <a:r>
              <a:rPr lang="en-US" dirty="0" smtClean="0"/>
              <a:t>Check dimension: </a:t>
            </a:r>
            <a:r>
              <a:rPr lang="en-US" i="1" dirty="0" smtClean="0"/>
              <a:t>dim(Store1)</a:t>
            </a:r>
          </a:p>
          <a:p>
            <a:r>
              <a:rPr lang="en-US" dirty="0" smtClean="0"/>
              <a:t>Inspect of the data with only one or several rows:</a:t>
            </a:r>
          </a:p>
          <a:p>
            <a:pPr lvl="1"/>
            <a:r>
              <a:rPr lang="en-US" dirty="0" smtClean="0"/>
              <a:t>Type in Console window: </a:t>
            </a:r>
            <a:r>
              <a:rPr lang="en-US" i="1" dirty="0" smtClean="0"/>
              <a:t>Store1[1,] </a:t>
            </a:r>
            <a:r>
              <a:rPr lang="en-US" dirty="0" smtClean="0"/>
              <a:t>or </a:t>
            </a:r>
            <a:r>
              <a:rPr lang="en-US" i="1" dirty="0" smtClean="0"/>
              <a:t>Store1[1:4,]</a:t>
            </a:r>
          </a:p>
          <a:p>
            <a:pPr lvl="1"/>
            <a:r>
              <a:rPr lang="en-US" i="1" dirty="0" smtClean="0"/>
              <a:t>Head(Store1)</a:t>
            </a:r>
            <a:r>
              <a:rPr lang="en-US" dirty="0" smtClean="0"/>
              <a:t> to see several first rows of the data</a:t>
            </a:r>
          </a:p>
          <a:p>
            <a:pPr lvl="1"/>
            <a:endParaRPr lang="en-US" i="1" dirty="0" smtClean="0"/>
          </a:p>
        </p:txBody>
      </p:sp>
    </p:spTree>
    <p:extLst>
      <p:ext uri="{BB962C8B-B14F-4D97-AF65-F5344CB8AC3E}">
        <p14:creationId xmlns:p14="http://schemas.microsoft.com/office/powerpoint/2010/main" val="30152849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More in-class Practice</a:t>
            </a:r>
            <a:endParaRPr lang="en-US" dirty="0">
              <a:latin typeface="Eras Medium ITC" panose="020B0602030504020804" pitchFamily="34" charset="0"/>
            </a:endParaRPr>
          </a:p>
        </p:txBody>
      </p:sp>
      <p:sp>
        <p:nvSpPr>
          <p:cNvPr id="3" name="Content Placeholder 2"/>
          <p:cNvSpPr>
            <a:spLocks noGrp="1"/>
          </p:cNvSpPr>
          <p:nvPr>
            <p:ph idx="1"/>
          </p:nvPr>
        </p:nvSpPr>
        <p:spPr/>
        <p:txBody>
          <a:bodyPr/>
          <a:lstStyle/>
          <a:p>
            <a:r>
              <a:rPr lang="en-US" dirty="0" smtClean="0">
                <a:latin typeface="Eras Medium ITC" panose="020B0602030504020804" pitchFamily="34" charset="0"/>
              </a:rPr>
              <a:t>How to create vector or matrix?</a:t>
            </a:r>
          </a:p>
          <a:p>
            <a:r>
              <a:rPr lang="en-US" dirty="0" smtClean="0">
                <a:latin typeface="Eras Medium ITC" panose="020B0602030504020804" pitchFamily="34" charset="0"/>
              </a:rPr>
              <a:t>Check basic objects (numeric</a:t>
            </a:r>
            <a:r>
              <a:rPr lang="en-US" dirty="0">
                <a:latin typeface="Eras Medium ITC" panose="020B0602030504020804" pitchFamily="34" charset="0"/>
              </a:rPr>
              <a:t> </a:t>
            </a:r>
            <a:r>
              <a:rPr lang="en-US" dirty="0" smtClean="0">
                <a:latin typeface="Eras Medium ITC" panose="020B0602030504020804" pitchFamily="34" charset="0"/>
              </a:rPr>
              <a:t>or logical).</a:t>
            </a:r>
          </a:p>
          <a:p>
            <a:r>
              <a:rPr lang="en-US" dirty="0" smtClean="0">
                <a:latin typeface="Eras Medium ITC" panose="020B0602030504020804" pitchFamily="34" charset="0"/>
              </a:rPr>
              <a:t>Indexing.</a:t>
            </a:r>
          </a:p>
          <a:p>
            <a:r>
              <a:rPr lang="en-US" dirty="0" smtClean="0">
                <a:latin typeface="Eras Medium ITC" panose="020B0602030504020804" pitchFamily="34" charset="0"/>
              </a:rPr>
              <a:t>Random value generation.</a:t>
            </a:r>
          </a:p>
          <a:p>
            <a:r>
              <a:rPr lang="en-US" dirty="0" smtClean="0">
                <a:latin typeface="Eras Medium ITC" panose="020B0602030504020804" pitchFamily="34" charset="0"/>
              </a:rPr>
              <a:t>Looping.</a:t>
            </a:r>
          </a:p>
          <a:p>
            <a:pPr marL="0" indent="0">
              <a:buNone/>
            </a:pPr>
            <a:endParaRPr lang="en-US" i="1" dirty="0" smtClean="0">
              <a:latin typeface="Eras Medium ITC" panose="020B0602030504020804" pitchFamily="34" charset="0"/>
            </a:endParaRPr>
          </a:p>
          <a:p>
            <a:pPr marL="0" indent="0">
              <a:buNone/>
            </a:pPr>
            <a:r>
              <a:rPr lang="en-US" i="1" dirty="0" smtClean="0">
                <a:latin typeface="Eras Medium ITC" panose="020B0602030504020804" pitchFamily="34" charset="0"/>
              </a:rPr>
              <a:t>For more example, </a:t>
            </a:r>
            <a:r>
              <a:rPr lang="en-US" i="1" dirty="0">
                <a:latin typeface="Eras Medium ITC" panose="020B0602030504020804" pitchFamily="34" charset="0"/>
              </a:rPr>
              <a:t>p</a:t>
            </a:r>
            <a:r>
              <a:rPr lang="en-US" i="1" dirty="0" smtClean="0">
                <a:latin typeface="Eras Medium ITC" panose="020B0602030504020804" pitchFamily="34" charset="0"/>
              </a:rPr>
              <a:t>lease see textbook.</a:t>
            </a:r>
          </a:p>
        </p:txBody>
      </p:sp>
    </p:spTree>
    <p:extLst>
      <p:ext uri="{BB962C8B-B14F-4D97-AF65-F5344CB8AC3E}">
        <p14:creationId xmlns:p14="http://schemas.microsoft.com/office/powerpoint/2010/main" val="2784512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Short In-class practice</a:t>
            </a:r>
            <a:endParaRPr lang="en-US" dirty="0">
              <a:latin typeface="Eras Medium ITC" panose="020B0602030504020804" pitchFamily="34" charset="0"/>
            </a:endParaRPr>
          </a:p>
        </p:txBody>
      </p:sp>
      <p:sp>
        <p:nvSpPr>
          <p:cNvPr id="3" name="Content Placeholder 2"/>
          <p:cNvSpPr>
            <a:spLocks noGrp="1"/>
          </p:cNvSpPr>
          <p:nvPr>
            <p:ph idx="1"/>
          </p:nvPr>
        </p:nvSpPr>
        <p:spPr/>
        <p:txBody>
          <a:bodyPr/>
          <a:lstStyle/>
          <a:p>
            <a:endParaRPr lang="en-US" dirty="0">
              <a:latin typeface="Eras Medium ITC" panose="020B0602030504020804" pitchFamily="34" charset="0"/>
            </a:endParaRPr>
          </a:p>
          <a:p>
            <a:pPr marL="0" indent="0">
              <a:buNone/>
            </a:pPr>
            <a:r>
              <a:rPr lang="en-US" dirty="0">
                <a:latin typeface="Eras Medium ITC" panose="020B0602030504020804" pitchFamily="34" charset="0"/>
              </a:rPr>
              <a:t># draw random 1000 values from standard normal </a:t>
            </a:r>
            <a:r>
              <a:rPr lang="en-US" dirty="0" err="1">
                <a:latin typeface="Eras Medium ITC" panose="020B0602030504020804" pitchFamily="34" charset="0"/>
              </a:rPr>
              <a:t>distibution</a:t>
            </a:r>
            <a:endParaRPr lang="en-US" dirty="0">
              <a:latin typeface="Eras Medium ITC" panose="020B0602030504020804" pitchFamily="34" charset="0"/>
            </a:endParaRPr>
          </a:p>
          <a:p>
            <a:pPr marL="0" indent="0">
              <a:buNone/>
            </a:pPr>
            <a:r>
              <a:rPr lang="en-US" dirty="0">
                <a:latin typeface="Eras Medium ITC" panose="020B0602030504020804" pitchFamily="34" charset="0"/>
              </a:rPr>
              <a:t># draw random 1000 values from normal </a:t>
            </a:r>
            <a:r>
              <a:rPr lang="en-US" dirty="0" err="1">
                <a:latin typeface="Eras Medium ITC" panose="020B0602030504020804" pitchFamily="34" charset="0"/>
              </a:rPr>
              <a:t>distibution</a:t>
            </a:r>
            <a:r>
              <a:rPr lang="en-US" dirty="0">
                <a:latin typeface="Eras Medium ITC" panose="020B0602030504020804" pitchFamily="34" charset="0"/>
              </a:rPr>
              <a:t> with mean 0, variance 2</a:t>
            </a:r>
          </a:p>
          <a:p>
            <a:pPr marL="0" indent="0">
              <a:buNone/>
            </a:pPr>
            <a:r>
              <a:rPr lang="en-US" dirty="0">
                <a:latin typeface="Eras Medium ITC" panose="020B0602030504020804" pitchFamily="34" charset="0"/>
              </a:rPr>
              <a:t># make histogram </a:t>
            </a:r>
            <a:r>
              <a:rPr lang="en-US" dirty="0" smtClean="0">
                <a:latin typeface="Eras Medium ITC" panose="020B0602030504020804" pitchFamily="34" charset="0"/>
              </a:rPr>
              <a:t>plots</a:t>
            </a:r>
            <a:endParaRPr lang="en-US" dirty="0">
              <a:latin typeface="Eras Medium ITC" panose="020B0602030504020804" pitchFamily="34" charset="0"/>
            </a:endParaRPr>
          </a:p>
        </p:txBody>
      </p:sp>
    </p:spTree>
    <p:extLst>
      <p:ext uri="{BB962C8B-B14F-4D97-AF65-F5344CB8AC3E}">
        <p14:creationId xmlns:p14="http://schemas.microsoft.com/office/powerpoint/2010/main" val="2731783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Medium ITC" panose="020B0602030504020804" pitchFamily="34" charset="0"/>
              </a:rPr>
              <a:t>Useful Websites for learning R</a:t>
            </a:r>
            <a:endParaRPr lang="en-US" dirty="0">
              <a:latin typeface="Eras Medium ITC" panose="020B0602030504020804" pitchFamily="34" charset="0"/>
            </a:endParaRPr>
          </a:p>
        </p:txBody>
      </p:sp>
      <p:sp>
        <p:nvSpPr>
          <p:cNvPr id="3" name="Content Placeholder 2"/>
          <p:cNvSpPr>
            <a:spLocks noGrp="1"/>
          </p:cNvSpPr>
          <p:nvPr>
            <p:ph idx="1"/>
          </p:nvPr>
        </p:nvSpPr>
        <p:spPr/>
        <p:txBody>
          <a:bodyPr/>
          <a:lstStyle/>
          <a:p>
            <a:r>
              <a:rPr lang="en-US" dirty="0" smtClean="0">
                <a:hlinkClick r:id="rId2"/>
              </a:rPr>
              <a:t>http://www.ats.ucla.edu/stat/r/</a:t>
            </a:r>
            <a:endParaRPr lang="en-US" dirty="0" smtClean="0"/>
          </a:p>
          <a:p>
            <a:endParaRPr lang="en-US" dirty="0"/>
          </a:p>
        </p:txBody>
      </p:sp>
    </p:spTree>
    <p:extLst>
      <p:ext uri="{BB962C8B-B14F-4D97-AF65-F5344CB8AC3E}">
        <p14:creationId xmlns:p14="http://schemas.microsoft.com/office/powerpoint/2010/main" val="1801857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464" y="661501"/>
            <a:ext cx="7657637" cy="782074"/>
          </a:xfrm>
        </p:spPr>
        <p:txBody>
          <a:bodyPr>
            <a:normAutofit/>
          </a:bodyPr>
          <a:lstStyle/>
          <a:p>
            <a:r>
              <a:rPr lang="en-US" sz="2800" dirty="0" smtClean="0"/>
              <a:t>MKT 591: Course Roadmap of Marketing Analytics</a:t>
            </a:r>
            <a:endParaRPr lang="en-US" sz="2800" dirty="0"/>
          </a:p>
        </p:txBody>
      </p:sp>
      <p:sp>
        <p:nvSpPr>
          <p:cNvPr id="214" name="Slide Number Placeholder 213"/>
          <p:cNvSpPr>
            <a:spLocks noGrp="1"/>
          </p:cNvSpPr>
          <p:nvPr>
            <p:ph type="sldNum" sz="quarter" idx="12"/>
          </p:nvPr>
        </p:nvSpPr>
        <p:spPr/>
        <p:txBody>
          <a:bodyPr/>
          <a:lstStyle/>
          <a:p>
            <a:fld id="{0D6C48BB-8914-42F6-A238-FACE9FB4ACA6}" type="slidenum">
              <a:rPr lang="en-US" smtClean="0">
                <a:solidFill>
                  <a:prstClr val="black">
                    <a:tint val="75000"/>
                  </a:prstClr>
                </a:solidFill>
              </a:rPr>
              <a:pPr/>
              <a:t>57</a:t>
            </a:fld>
            <a:endParaRPr lang="en-US" dirty="0">
              <a:solidFill>
                <a:prstClr val="black">
                  <a:tint val="75000"/>
                </a:prstClr>
              </a:solidFill>
            </a:endParaRPr>
          </a:p>
        </p:txBody>
      </p:sp>
      <p:cxnSp>
        <p:nvCxnSpPr>
          <p:cNvPr id="143" name="Straight Connector 142"/>
          <p:cNvCxnSpPr/>
          <p:nvPr/>
        </p:nvCxnSpPr>
        <p:spPr>
          <a:xfrm flipH="1">
            <a:off x="246056" y="2425215"/>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2208109"/>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2425214"/>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3092667"/>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4497318"/>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3084714"/>
            <a:ext cx="1281067" cy="5232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Measurement Scales</a:t>
            </a:r>
          </a:p>
        </p:txBody>
      </p:sp>
      <p:sp>
        <p:nvSpPr>
          <p:cNvPr id="83" name="TextBox 82"/>
          <p:cNvSpPr txBox="1"/>
          <p:nvPr/>
        </p:nvSpPr>
        <p:spPr>
          <a:xfrm>
            <a:off x="2149812" y="1901994"/>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Prediction / </a:t>
            </a:r>
            <a:r>
              <a:rPr lang="en-US" dirty="0" smtClean="0">
                <a:solidFill>
                  <a:prstClr val="black"/>
                </a:solidFill>
              </a:rPr>
              <a:t>Regression</a:t>
            </a:r>
            <a:endParaRPr lang="en-US" dirty="0">
              <a:solidFill>
                <a:prstClr val="black"/>
              </a:solidFill>
            </a:endParaRPr>
          </a:p>
        </p:txBody>
      </p:sp>
      <p:sp>
        <p:nvSpPr>
          <p:cNvPr id="84" name="TextBox 83"/>
          <p:cNvSpPr txBox="1"/>
          <p:nvPr/>
        </p:nvSpPr>
        <p:spPr>
          <a:xfrm>
            <a:off x="3516918" y="2735870"/>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prstClr val="black"/>
                </a:solidFill>
              </a:rPr>
              <a:t>Demand Forecasting</a:t>
            </a:r>
            <a:endParaRPr lang="en-US" sz="1400" dirty="0">
              <a:solidFill>
                <a:prstClr val="black"/>
              </a:solidFill>
            </a:endParaRPr>
          </a:p>
        </p:txBody>
      </p:sp>
      <p:sp>
        <p:nvSpPr>
          <p:cNvPr id="87" name="TextBox 86"/>
          <p:cNvSpPr txBox="1"/>
          <p:nvPr/>
        </p:nvSpPr>
        <p:spPr>
          <a:xfrm>
            <a:off x="4279764" y="1900332"/>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smtClean="0">
                <a:solidFill>
                  <a:prstClr val="black"/>
                </a:solidFill>
              </a:rPr>
              <a:t>Forecasting</a:t>
            </a:r>
            <a:endParaRPr lang="en-US" dirty="0">
              <a:solidFill>
                <a:prstClr val="black"/>
              </a:solidFill>
            </a:endParaRPr>
          </a:p>
        </p:txBody>
      </p:sp>
      <p:sp>
        <p:nvSpPr>
          <p:cNvPr id="91" name="TextBox 90"/>
          <p:cNvSpPr txBox="1"/>
          <p:nvPr/>
        </p:nvSpPr>
        <p:spPr>
          <a:xfrm>
            <a:off x="2326421" y="2711667"/>
            <a:ext cx="1066800"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prstClr val="black"/>
                </a:solidFill>
              </a:rPr>
              <a:t>Simple Linear Regression</a:t>
            </a:r>
          </a:p>
        </p:txBody>
      </p:sp>
      <p:sp>
        <p:nvSpPr>
          <p:cNvPr id="92" name="TextBox 91"/>
          <p:cNvSpPr txBox="1"/>
          <p:nvPr/>
        </p:nvSpPr>
        <p:spPr>
          <a:xfrm>
            <a:off x="2335298" y="42066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Multiple Regression</a:t>
            </a:r>
          </a:p>
        </p:txBody>
      </p:sp>
      <p:sp>
        <p:nvSpPr>
          <p:cNvPr id="93" name="TextBox 92"/>
          <p:cNvSpPr txBox="1"/>
          <p:nvPr/>
        </p:nvSpPr>
        <p:spPr>
          <a:xfrm>
            <a:off x="2334504" y="495892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Logistic Regression</a:t>
            </a:r>
          </a:p>
        </p:txBody>
      </p:sp>
      <p:sp>
        <p:nvSpPr>
          <p:cNvPr id="71" name="TextBox 70"/>
          <p:cNvSpPr txBox="1"/>
          <p:nvPr/>
        </p:nvSpPr>
        <p:spPr>
          <a:xfrm>
            <a:off x="250844" y="1901994"/>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Basic Quant Market Research</a:t>
            </a:r>
          </a:p>
        </p:txBody>
      </p:sp>
      <p:cxnSp>
        <p:nvCxnSpPr>
          <p:cNvPr id="61" name="Straight Connector 60"/>
          <p:cNvCxnSpPr/>
          <p:nvPr/>
        </p:nvCxnSpPr>
        <p:spPr>
          <a:xfrm>
            <a:off x="2168334" y="3074386"/>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869544"/>
            <a:ext cx="1414201" cy="5232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Discrete Analysis (</a:t>
            </a:r>
            <a:r>
              <a:rPr lang="en-US" sz="1400" dirty="0" err="1">
                <a:solidFill>
                  <a:prstClr val="black"/>
                </a:solidFill>
              </a:rPr>
              <a:t>CrossTab</a:t>
            </a:r>
            <a:r>
              <a:rPr lang="en-US" sz="1400" dirty="0">
                <a:solidFill>
                  <a:prstClr val="black"/>
                </a:solidFill>
              </a:rPr>
              <a:t>)</a:t>
            </a:r>
          </a:p>
        </p:txBody>
      </p:sp>
      <p:cxnSp>
        <p:nvCxnSpPr>
          <p:cNvPr id="77" name="Straight Connector 76"/>
          <p:cNvCxnSpPr>
            <a:endCxn id="72" idx="1"/>
          </p:cNvCxnSpPr>
          <p:nvPr/>
        </p:nvCxnSpPr>
        <p:spPr>
          <a:xfrm>
            <a:off x="263834" y="3346324"/>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708035"/>
            <a:ext cx="1302369" cy="73866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Continuous Analysis (Correlation)</a:t>
            </a:r>
          </a:p>
        </p:txBody>
      </p:sp>
      <p:cxnSp>
        <p:nvCxnSpPr>
          <p:cNvPr id="94" name="Straight Connector 93"/>
          <p:cNvCxnSpPr>
            <a:endCxn id="75" idx="1"/>
          </p:cNvCxnSpPr>
          <p:nvPr/>
        </p:nvCxnSpPr>
        <p:spPr>
          <a:xfrm flipV="1">
            <a:off x="263834" y="4131154"/>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5077367"/>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922740"/>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Market Segmentation</a:t>
            </a:r>
          </a:p>
        </p:txBody>
      </p:sp>
      <p:cxnSp>
        <p:nvCxnSpPr>
          <p:cNvPr id="59" name="Straight Connector 58"/>
          <p:cNvCxnSpPr/>
          <p:nvPr/>
        </p:nvCxnSpPr>
        <p:spPr>
          <a:xfrm>
            <a:off x="2182898" y="4497319"/>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5112815"/>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735870"/>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prstClr val="black"/>
                </a:solidFill>
              </a:rPr>
              <a:t>Classification</a:t>
            </a:r>
            <a:endParaRPr lang="en-US" sz="1400" dirty="0">
              <a:solidFill>
                <a:prstClr val="black"/>
              </a:solidFill>
            </a:endParaRPr>
          </a:p>
        </p:txBody>
      </p:sp>
      <p:cxnSp>
        <p:nvCxnSpPr>
          <p:cNvPr id="76" name="Straight Connector 75"/>
          <p:cNvCxnSpPr>
            <a:stCxn id="91" idx="2"/>
            <a:endCxn id="78" idx="0"/>
          </p:cNvCxnSpPr>
          <p:nvPr/>
        </p:nvCxnSpPr>
        <p:spPr>
          <a:xfrm flipH="1">
            <a:off x="2859819" y="3450332"/>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565786"/>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Categorical Variables</a:t>
            </a:r>
          </a:p>
        </p:txBody>
      </p:sp>
      <p:sp>
        <p:nvSpPr>
          <p:cNvPr id="96" name="TextBox 95"/>
          <p:cNvSpPr txBox="1"/>
          <p:nvPr/>
        </p:nvSpPr>
        <p:spPr>
          <a:xfrm>
            <a:off x="4973477" y="3223476"/>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prstClr val="black"/>
                </a:solidFill>
              </a:rPr>
              <a:t>Discriminant Analysis </a:t>
            </a:r>
            <a:endParaRPr lang="en-US" sz="1400" dirty="0">
              <a:solidFill>
                <a:prstClr val="black"/>
              </a:solidFill>
            </a:endParaRPr>
          </a:p>
        </p:txBody>
      </p:sp>
      <p:sp>
        <p:nvSpPr>
          <p:cNvPr id="97" name="TextBox 96"/>
          <p:cNvSpPr txBox="1"/>
          <p:nvPr/>
        </p:nvSpPr>
        <p:spPr>
          <a:xfrm>
            <a:off x="4997833" y="3856468"/>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prstClr val="black"/>
                </a:solidFill>
              </a:rPr>
              <a:t>Bayes Classifier</a:t>
            </a:r>
            <a:endParaRPr lang="en-US" sz="1400" dirty="0">
              <a:solidFill>
                <a:prstClr val="black"/>
              </a:solidFill>
            </a:endParaRPr>
          </a:p>
        </p:txBody>
      </p:sp>
      <p:sp>
        <p:nvSpPr>
          <p:cNvPr id="112" name="TextBox 111"/>
          <p:cNvSpPr txBox="1"/>
          <p:nvPr/>
        </p:nvSpPr>
        <p:spPr>
          <a:xfrm>
            <a:off x="6212897" y="4034481"/>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Extracting Features by Text Mining</a:t>
            </a:r>
          </a:p>
        </p:txBody>
      </p:sp>
      <p:sp>
        <p:nvSpPr>
          <p:cNvPr id="113" name="TextBox 112"/>
          <p:cNvSpPr txBox="1"/>
          <p:nvPr/>
        </p:nvSpPr>
        <p:spPr>
          <a:xfrm>
            <a:off x="6218932" y="2738958"/>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Factor Analysis</a:t>
            </a:r>
          </a:p>
        </p:txBody>
      </p:sp>
      <p:cxnSp>
        <p:nvCxnSpPr>
          <p:cNvPr id="125" name="Straight Connector 124"/>
          <p:cNvCxnSpPr>
            <a:stCxn id="87" idx="2"/>
            <a:endCxn id="68" idx="0"/>
          </p:cNvCxnSpPr>
          <p:nvPr/>
        </p:nvCxnSpPr>
        <p:spPr>
          <a:xfrm>
            <a:off x="4791284" y="2208109"/>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482192"/>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937554"/>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Features &amp; Dimensions</a:t>
            </a:r>
          </a:p>
        </p:txBody>
      </p:sp>
      <p:cxnSp>
        <p:nvCxnSpPr>
          <p:cNvPr id="145" name="Straight Connector 144"/>
          <p:cNvCxnSpPr>
            <a:stCxn id="142" idx="2"/>
            <a:endCxn id="113" idx="0"/>
          </p:cNvCxnSpPr>
          <p:nvPr/>
        </p:nvCxnSpPr>
        <p:spPr>
          <a:xfrm>
            <a:off x="6833738" y="2460774"/>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3262178"/>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3505274"/>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Advanced Model-based Segmentation</a:t>
            </a:r>
          </a:p>
        </p:txBody>
      </p:sp>
      <p:sp>
        <p:nvSpPr>
          <p:cNvPr id="149" name="TextBox 148"/>
          <p:cNvSpPr txBox="1"/>
          <p:nvPr/>
        </p:nvSpPr>
        <p:spPr>
          <a:xfrm>
            <a:off x="7700583" y="2724144"/>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Segmentation Basic</a:t>
            </a:r>
          </a:p>
        </p:txBody>
      </p:sp>
      <p:cxnSp>
        <p:nvCxnSpPr>
          <p:cNvPr id="150" name="Straight Connector 149"/>
          <p:cNvCxnSpPr>
            <a:endCxn id="149" idx="0"/>
          </p:cNvCxnSpPr>
          <p:nvPr/>
        </p:nvCxnSpPr>
        <p:spPr>
          <a:xfrm>
            <a:off x="8315389" y="2445960"/>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3247364"/>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51153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Geographical Segmentation</a:t>
            </a:r>
          </a:p>
        </p:txBody>
      </p:sp>
      <p:cxnSp>
        <p:nvCxnSpPr>
          <p:cNvPr id="49" name="Straight Connector 48"/>
          <p:cNvCxnSpPr/>
          <p:nvPr/>
        </p:nvCxnSpPr>
        <p:spPr>
          <a:xfrm>
            <a:off x="8315389" y="4258752"/>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3247364"/>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3505274"/>
            <a:ext cx="1089191"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solidFill>
                  <a:prstClr val="black"/>
                </a:solidFill>
              </a:rPr>
              <a:t>BASS Model</a:t>
            </a:r>
            <a:endParaRPr lang="en-US" sz="1400" dirty="0">
              <a:solidFill>
                <a:prstClr val="black"/>
              </a:solidFill>
            </a:endParaRPr>
          </a:p>
        </p:txBody>
      </p:sp>
      <p:sp>
        <p:nvSpPr>
          <p:cNvPr id="54" name="TextBox 53"/>
          <p:cNvSpPr txBox="1"/>
          <p:nvPr/>
        </p:nvSpPr>
        <p:spPr>
          <a:xfrm>
            <a:off x="4993698" y="4544129"/>
            <a:ext cx="1114284"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CART, Random Forest</a:t>
            </a:r>
          </a:p>
        </p:txBody>
      </p:sp>
      <p:cxnSp>
        <p:nvCxnSpPr>
          <p:cNvPr id="63" name="Straight Connector 62"/>
          <p:cNvCxnSpPr/>
          <p:nvPr/>
        </p:nvCxnSpPr>
        <p:spPr>
          <a:xfrm flipH="1">
            <a:off x="4847671" y="4913461"/>
            <a:ext cx="16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4116028"/>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858149" y="3042058"/>
            <a:ext cx="0" cy="1871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3476571"/>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solidFill>
                  <a:prstClr val="black"/>
                </a:solidFill>
              </a:rPr>
              <a:t>MDS</a:t>
            </a:r>
            <a:endParaRPr lang="en-US" sz="1400" dirty="0">
              <a:solidFill>
                <a:prstClr val="black"/>
              </a:solidFill>
            </a:endParaRPr>
          </a:p>
        </p:txBody>
      </p:sp>
      <p:cxnSp>
        <p:nvCxnSpPr>
          <p:cNvPr id="53" name="Straight Connector 52"/>
          <p:cNvCxnSpPr/>
          <p:nvPr/>
        </p:nvCxnSpPr>
        <p:spPr>
          <a:xfrm>
            <a:off x="6810380" y="3787708"/>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40113" y="134534"/>
            <a:ext cx="1625766" cy="369332"/>
          </a:xfrm>
          <a:prstGeom prst="rect">
            <a:avLst/>
          </a:prstGeom>
        </p:spPr>
        <p:txBody>
          <a:bodyPr wrap="none">
            <a:spAutoFit/>
          </a:bodyPr>
          <a:lstStyle/>
          <a:p>
            <a:r>
              <a:rPr lang="en-US" dirty="0" smtClean="0">
                <a:latin typeface="Eras Medium ITC" panose="020B0602030504020804" pitchFamily="34" charset="0"/>
              </a:rPr>
              <a:t>For Next </a:t>
            </a:r>
            <a:r>
              <a:rPr lang="en-US" dirty="0">
                <a:latin typeface="Eras Medium ITC" panose="020B0602030504020804" pitchFamily="34" charset="0"/>
              </a:rPr>
              <a:t>Class</a:t>
            </a:r>
            <a:endParaRPr lang="en-US" dirty="0"/>
          </a:p>
        </p:txBody>
      </p:sp>
    </p:spTree>
    <p:extLst>
      <p:ext uri="{BB962C8B-B14F-4D97-AF65-F5344CB8AC3E}">
        <p14:creationId xmlns:p14="http://schemas.microsoft.com/office/powerpoint/2010/main" val="256996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6600" b="1" dirty="0" smtClean="0"/>
              <a:t>Syllabus</a:t>
            </a:r>
            <a:endParaRPr lang="en-US" sz="6600" b="1" dirty="0"/>
          </a:p>
        </p:txBody>
      </p:sp>
    </p:spTree>
    <p:extLst>
      <p:ext uri="{BB962C8B-B14F-4D97-AF65-F5344CB8AC3E}">
        <p14:creationId xmlns:p14="http://schemas.microsoft.com/office/powerpoint/2010/main" val="409322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00100" y="341644"/>
            <a:ext cx="7886700" cy="977256"/>
          </a:xfrm>
        </p:spPr>
        <p:txBody>
          <a:bodyPr>
            <a:normAutofit/>
          </a:bodyPr>
          <a:lstStyle/>
          <a:p>
            <a:r>
              <a:rPr lang="en-US" sz="4000" dirty="0" smtClean="0">
                <a:latin typeface="Eras Medium ITC" panose="020B0602030504020804" pitchFamily="34" charset="0"/>
              </a:rPr>
              <a:t>Class Objectives</a:t>
            </a:r>
            <a:endParaRPr lang="en-US" sz="4000" dirty="0">
              <a:latin typeface="Eras Medium ITC" panose="020B0602030504020804" pitchFamily="34" charset="0"/>
            </a:endParaRPr>
          </a:p>
        </p:txBody>
      </p:sp>
      <p:sp>
        <p:nvSpPr>
          <p:cNvPr id="3" name="내용 개체 틀 2"/>
          <p:cNvSpPr>
            <a:spLocks noGrp="1"/>
          </p:cNvSpPr>
          <p:nvPr>
            <p:ph idx="1"/>
          </p:nvPr>
        </p:nvSpPr>
        <p:spPr>
          <a:xfrm>
            <a:off x="457200" y="1522433"/>
            <a:ext cx="8229600" cy="4582194"/>
          </a:xfrm>
        </p:spPr>
        <p:txBody>
          <a:bodyPr>
            <a:normAutofit fontScale="92500" lnSpcReduction="10000"/>
          </a:bodyPr>
          <a:lstStyle/>
          <a:p>
            <a:pPr>
              <a:lnSpc>
                <a:spcPct val="120000"/>
              </a:lnSpc>
            </a:pPr>
            <a:r>
              <a:rPr lang="en-US" dirty="0">
                <a:solidFill>
                  <a:srgbClr val="FF0000"/>
                </a:solidFill>
                <a:latin typeface="Eras Medium ITC" panose="020B0602030504020804" pitchFamily="34" charset="0"/>
              </a:rPr>
              <a:t>Modern data analytics come from various quantitative disciplines </a:t>
            </a:r>
            <a:r>
              <a:rPr lang="en-US" dirty="0">
                <a:latin typeface="Eras Medium ITC" panose="020B0602030504020804" pitchFamily="34" charset="0"/>
              </a:rPr>
              <a:t>such as statistics, computer science, economics, industrial engineering, etc., and the main difference of this course from other analytics courses will be the marketing-oriented methods and their associated marketing implications. </a:t>
            </a:r>
            <a:endParaRPr lang="en-US" altLang="en-US" dirty="0" smtClean="0">
              <a:latin typeface="Eras Medium ITC" panose="020B0602030504020804" pitchFamily="34" charset="0"/>
            </a:endParaRPr>
          </a:p>
          <a:p>
            <a:pPr>
              <a:lnSpc>
                <a:spcPct val="120000"/>
              </a:lnSpc>
            </a:pPr>
            <a:r>
              <a:rPr lang="en-US" dirty="0">
                <a:latin typeface="Eras Medium ITC" panose="020B0602030504020804" pitchFamily="34" charset="0"/>
              </a:rPr>
              <a:t>The essence of marketing analytics is to help marketing managers make </a:t>
            </a:r>
            <a:r>
              <a:rPr lang="en-US" dirty="0">
                <a:solidFill>
                  <a:srgbClr val="FF0000"/>
                </a:solidFill>
                <a:latin typeface="Eras Medium ITC" panose="020B0602030504020804" pitchFamily="34" charset="0"/>
              </a:rPr>
              <a:t>informed decisions </a:t>
            </a:r>
            <a:r>
              <a:rPr lang="en-US" dirty="0">
                <a:latin typeface="Eras Medium ITC" panose="020B0602030504020804" pitchFamily="34" charset="0"/>
              </a:rPr>
              <a:t>by finding and understanding </a:t>
            </a:r>
            <a:r>
              <a:rPr lang="en-US" dirty="0">
                <a:solidFill>
                  <a:srgbClr val="FF0000"/>
                </a:solidFill>
                <a:latin typeface="Eras Medium ITC" panose="020B0602030504020804" pitchFamily="34" charset="0"/>
              </a:rPr>
              <a:t>meaningful patterns in the various types of data</a:t>
            </a:r>
            <a:r>
              <a:rPr lang="en-US" dirty="0" smtClean="0">
                <a:latin typeface="Eras Medium ITC" panose="020B0602030504020804" pitchFamily="34" charset="0"/>
              </a:rPr>
              <a:t>.</a:t>
            </a:r>
          </a:p>
        </p:txBody>
      </p:sp>
      <p:pic>
        <p:nvPicPr>
          <p:cNvPr id="4" name="Picture 3"/>
          <p:cNvPicPr>
            <a:picLocks noChangeAspect="1"/>
          </p:cNvPicPr>
          <p:nvPr/>
        </p:nvPicPr>
        <p:blipFill>
          <a:blip r:embed="rId2"/>
          <a:stretch>
            <a:fillRect/>
          </a:stretch>
        </p:blipFill>
        <p:spPr>
          <a:xfrm>
            <a:off x="6501284" y="6151120"/>
            <a:ext cx="2517112" cy="580334"/>
          </a:xfrm>
          <a:prstGeom prst="rect">
            <a:avLst/>
          </a:prstGeom>
        </p:spPr>
      </p:pic>
    </p:spTree>
    <p:extLst>
      <p:ext uri="{BB962C8B-B14F-4D97-AF65-F5344CB8AC3E}">
        <p14:creationId xmlns:p14="http://schemas.microsoft.com/office/powerpoint/2010/main" val="194388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Eras Medium ITC" panose="020B0602030504020804" pitchFamily="34" charset="0"/>
              </a:rPr>
              <a:t>Action Goals</a:t>
            </a:r>
            <a:endParaRPr lang="en-US" sz="4000" dirty="0">
              <a:latin typeface="Eras Medium ITC" panose="020B0602030504020804" pitchFamily="34" charset="0"/>
            </a:endParaRPr>
          </a:p>
        </p:txBody>
      </p:sp>
      <p:sp>
        <p:nvSpPr>
          <p:cNvPr id="3" name="Content Placeholder 2"/>
          <p:cNvSpPr>
            <a:spLocks noGrp="1"/>
          </p:cNvSpPr>
          <p:nvPr>
            <p:ph idx="1"/>
          </p:nvPr>
        </p:nvSpPr>
        <p:spPr/>
        <p:txBody>
          <a:bodyPr>
            <a:normAutofit fontScale="92500" lnSpcReduction="10000"/>
          </a:bodyPr>
          <a:lstStyle/>
          <a:p>
            <a:pPr marL="0" indent="0">
              <a:lnSpc>
                <a:spcPct val="120000"/>
              </a:lnSpc>
              <a:buNone/>
            </a:pPr>
            <a:r>
              <a:rPr lang="en-US" dirty="0" smtClean="0">
                <a:latin typeface="Eras Medium ITC" panose="020B0602030504020804" pitchFamily="34" charset="0"/>
              </a:rPr>
              <a:t>1</a:t>
            </a:r>
            <a:r>
              <a:rPr lang="en-US" dirty="0">
                <a:latin typeface="Eras Medium ITC" panose="020B0602030504020804" pitchFamily="34" charset="0"/>
              </a:rPr>
              <a:t>. Understanding some important methods </a:t>
            </a:r>
            <a:r>
              <a:rPr lang="en-US" dirty="0" smtClean="0">
                <a:latin typeface="Eras Medium ITC" panose="020B0602030504020804" pitchFamily="34" charset="0"/>
              </a:rPr>
              <a:t>useful in </a:t>
            </a:r>
            <a:r>
              <a:rPr lang="en-US" dirty="0">
                <a:latin typeface="Eras Medium ITC" panose="020B0602030504020804" pitchFamily="34" charset="0"/>
              </a:rPr>
              <a:t>marketing </a:t>
            </a:r>
            <a:r>
              <a:rPr lang="en-US" dirty="0" smtClean="0">
                <a:latin typeface="Eras Medium ITC" panose="020B0602030504020804" pitchFamily="34" charset="0"/>
              </a:rPr>
              <a:t>analytics -- models</a:t>
            </a:r>
            <a:r>
              <a:rPr lang="en-US" dirty="0">
                <a:latin typeface="Eras Medium ITC" panose="020B0602030504020804" pitchFamily="34" charset="0"/>
              </a:rPr>
              <a:t>, concepts and technical terms.</a:t>
            </a:r>
          </a:p>
          <a:p>
            <a:pPr marL="0" indent="0">
              <a:lnSpc>
                <a:spcPct val="120000"/>
              </a:lnSpc>
              <a:buNone/>
            </a:pPr>
            <a:r>
              <a:rPr lang="en-US" dirty="0" smtClean="0">
                <a:latin typeface="Eras Medium ITC" panose="020B0602030504020804" pitchFamily="34" charset="0"/>
              </a:rPr>
              <a:t>2</a:t>
            </a:r>
            <a:r>
              <a:rPr lang="en-US" dirty="0">
                <a:latin typeface="Eras Medium ITC" panose="020B0602030504020804" pitchFamily="34" charset="0"/>
              </a:rPr>
              <a:t>. Learning how to practically analyze the data </a:t>
            </a:r>
            <a:r>
              <a:rPr lang="en-US" dirty="0" smtClean="0">
                <a:latin typeface="Eras Medium ITC" panose="020B0602030504020804" pitchFamily="34" charset="0"/>
              </a:rPr>
              <a:t>using tools/software </a:t>
            </a:r>
            <a:r>
              <a:rPr lang="en-US" dirty="0">
                <a:latin typeface="Eras Medium ITC" panose="020B0602030504020804" pitchFamily="34" charset="0"/>
              </a:rPr>
              <a:t>(we’ll use R in this class)</a:t>
            </a:r>
          </a:p>
          <a:p>
            <a:pPr marL="0" indent="0">
              <a:lnSpc>
                <a:spcPct val="120000"/>
              </a:lnSpc>
              <a:buNone/>
            </a:pPr>
            <a:r>
              <a:rPr lang="en-US" dirty="0" smtClean="0">
                <a:latin typeface="Eras Medium ITC" panose="020B0602030504020804" pitchFamily="34" charset="0"/>
              </a:rPr>
              <a:t>3</a:t>
            </a:r>
            <a:r>
              <a:rPr lang="en-US" dirty="0">
                <a:latin typeface="Eras Medium ITC" panose="020B0602030504020804" pitchFamily="34" charset="0"/>
              </a:rPr>
              <a:t>. Applying the results </a:t>
            </a:r>
            <a:r>
              <a:rPr lang="en-US" dirty="0" smtClean="0">
                <a:latin typeface="Eras Medium ITC" panose="020B0602030504020804" pitchFamily="34" charset="0"/>
              </a:rPr>
              <a:t>of </a:t>
            </a:r>
            <a:r>
              <a:rPr lang="en-US" dirty="0">
                <a:latin typeface="Eras Medium ITC" panose="020B0602030504020804" pitchFamily="34" charset="0"/>
              </a:rPr>
              <a:t>analysis to inform marketing problems (e.g., finding meaningful patterns, interpretation, discussion of managerial implication etc.)</a:t>
            </a:r>
          </a:p>
        </p:txBody>
      </p:sp>
    </p:spTree>
    <p:extLst>
      <p:ext uri="{BB962C8B-B14F-4D97-AF65-F5344CB8AC3E}">
        <p14:creationId xmlns:p14="http://schemas.microsoft.com/office/powerpoint/2010/main" val="234933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Eras Medium ITC" panose="020B0602030504020804" pitchFamily="34" charset="0"/>
              </a:rPr>
              <a:t>Course </a:t>
            </a:r>
            <a:r>
              <a:rPr lang="en-US" b="1" cap="small" dirty="0" smtClean="0">
                <a:latin typeface="Eras Medium ITC" panose="020B0602030504020804" pitchFamily="34" charset="0"/>
              </a:rPr>
              <a:t>Prerequisites</a:t>
            </a:r>
            <a:endParaRPr lang="en-US" dirty="0">
              <a:latin typeface="Eras Medium ITC" panose="020B0602030504020804" pitchFamily="34" charset="0"/>
            </a:endParaRPr>
          </a:p>
        </p:txBody>
      </p:sp>
      <p:sp>
        <p:nvSpPr>
          <p:cNvPr id="3" name="Content Placeholder 2"/>
          <p:cNvSpPr>
            <a:spLocks noGrp="1"/>
          </p:cNvSpPr>
          <p:nvPr>
            <p:ph idx="1"/>
          </p:nvPr>
        </p:nvSpPr>
        <p:spPr>
          <a:xfrm>
            <a:off x="628650" y="1690689"/>
            <a:ext cx="7886700" cy="4896722"/>
          </a:xfrm>
        </p:spPr>
        <p:txBody>
          <a:bodyPr>
            <a:normAutofit fontScale="77500" lnSpcReduction="20000"/>
          </a:bodyPr>
          <a:lstStyle/>
          <a:p>
            <a:pPr>
              <a:lnSpc>
                <a:spcPct val="160000"/>
              </a:lnSpc>
            </a:pPr>
            <a:r>
              <a:rPr lang="en-US" dirty="0">
                <a:latin typeface="Eras Medium ITC" panose="020B0602030504020804" pitchFamily="34" charset="0"/>
              </a:rPr>
              <a:t>You should be interested in quantitative analysis of various marketing data. Also, this course assumes that you already have some basic statistical knowledge such as correlations, parameter estimations, and linear regressions. </a:t>
            </a:r>
            <a:endParaRPr lang="en-US" dirty="0" smtClean="0">
              <a:latin typeface="Eras Medium ITC" panose="020B0602030504020804" pitchFamily="34" charset="0"/>
            </a:endParaRPr>
          </a:p>
          <a:p>
            <a:pPr>
              <a:lnSpc>
                <a:spcPct val="160000"/>
              </a:lnSpc>
            </a:pPr>
            <a:r>
              <a:rPr lang="en-US" dirty="0" smtClean="0">
                <a:latin typeface="Eras Medium ITC" panose="020B0602030504020804" pitchFamily="34" charset="0"/>
              </a:rPr>
              <a:t>Finally</a:t>
            </a:r>
            <a:r>
              <a:rPr lang="en-US" dirty="0">
                <a:latin typeface="Eras Medium ITC" panose="020B0602030504020804" pitchFamily="34" charset="0"/>
              </a:rPr>
              <a:t>, you are willing to learn analysis software, R through hands-on learning. I believe deep understanding of one analysis software will provide strong learning capability to easily learn other kinds of software. Please bring a Laptop computer to class.</a:t>
            </a:r>
          </a:p>
          <a:p>
            <a:pPr>
              <a:lnSpc>
                <a:spcPct val="160000"/>
              </a:lnSpc>
            </a:pPr>
            <a:endParaRPr lang="en-US" dirty="0">
              <a:latin typeface="Eras Medium ITC" panose="020B0602030504020804" pitchFamily="34" charset="0"/>
            </a:endParaRPr>
          </a:p>
        </p:txBody>
      </p:sp>
    </p:spTree>
    <p:extLst>
      <p:ext uri="{BB962C8B-B14F-4D97-AF65-F5344CB8AC3E}">
        <p14:creationId xmlns:p14="http://schemas.microsoft.com/office/powerpoint/2010/main" val="3147761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Philips Presentation - June 9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1107</TotalTime>
  <Words>3766</Words>
  <Application>Microsoft Office PowerPoint</Application>
  <PresentationFormat>On-screen Show (4:3)</PresentationFormat>
  <Paragraphs>457</Paragraphs>
  <Slides>57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Malgun Gothic</vt:lpstr>
      <vt:lpstr>SimSun-ExtB</vt:lpstr>
      <vt:lpstr>Arial</vt:lpstr>
      <vt:lpstr>Calibri</vt:lpstr>
      <vt:lpstr>Calibri Light</vt:lpstr>
      <vt:lpstr>Eras Medium ITC</vt:lpstr>
      <vt:lpstr>Times New Roman</vt:lpstr>
      <vt:lpstr>Wingdings</vt:lpstr>
      <vt:lpstr>Office Theme</vt:lpstr>
      <vt:lpstr>Welcome! MKT 591 Marketing Analytics:  Introduction</vt:lpstr>
      <vt:lpstr>Today’s Agenda</vt:lpstr>
      <vt:lpstr>Logistics</vt:lpstr>
      <vt:lpstr>Sunghoon’s Background</vt:lpstr>
      <vt:lpstr>Please introduce yourself</vt:lpstr>
      <vt:lpstr>Syllabus</vt:lpstr>
      <vt:lpstr>Class Objectives</vt:lpstr>
      <vt:lpstr>Action Goals</vt:lpstr>
      <vt:lpstr>Course Prerequisites</vt:lpstr>
      <vt:lpstr>Required: </vt:lpstr>
      <vt:lpstr>Grading Policy</vt:lpstr>
      <vt:lpstr>Data Analysis Exercise using R (150)</vt:lpstr>
      <vt:lpstr>Marketing Analytics Team Project </vt:lpstr>
      <vt:lpstr>Marketing Analytics Team Project</vt:lpstr>
      <vt:lpstr>Marketing Analytics Team Project</vt:lpstr>
      <vt:lpstr>Team Project Report</vt:lpstr>
      <vt:lpstr>Final exam (150)</vt:lpstr>
      <vt:lpstr>PowerPoint Presentation</vt:lpstr>
      <vt:lpstr>MKT 591: Course Roadmap</vt:lpstr>
      <vt:lpstr>Class overall</vt:lpstr>
      <vt:lpstr>PowerPoint Presentation</vt:lpstr>
      <vt:lpstr>Tentative Plan for In-class</vt:lpstr>
      <vt:lpstr>A Short Survey</vt:lpstr>
      <vt:lpstr>What is Marketing Analytics?</vt:lpstr>
      <vt:lpstr>Jack Ma – Founder of Alibaba Group</vt:lpstr>
      <vt:lpstr>Marketing Analytics</vt:lpstr>
      <vt:lpstr>Some Descriptions for marketing analytics.</vt:lpstr>
      <vt:lpstr>My Interpretation</vt:lpstr>
      <vt:lpstr>How Does This Course Differ From Other Business Analytics Courses?</vt:lpstr>
      <vt:lpstr>Models??? in Marketing</vt:lpstr>
      <vt:lpstr>A Case Example :  New Product “Diffusion”</vt:lpstr>
      <vt:lpstr>Boxes and Arrows Model</vt:lpstr>
      <vt:lpstr>Graphical Model</vt:lpstr>
      <vt:lpstr>Mathematical Model (Bass Model)</vt:lpstr>
      <vt:lpstr>PowerPoint Presentation</vt:lpstr>
      <vt:lpstr>Forecasting New Product Sales</vt:lpstr>
      <vt:lpstr>Intuition Can Be Misleading! The Müller-Lyer Illusion</vt:lpstr>
      <vt:lpstr>A “Model-Supported” Version of the Müller-Lyer Illusion</vt:lpstr>
      <vt:lpstr>Overview of             :  Useful Commands</vt:lpstr>
      <vt:lpstr>Introduction of Software </vt:lpstr>
      <vt:lpstr>Number of analytics jobs available for R</vt:lpstr>
      <vt:lpstr>Number of posts (discussions) per software on each forum on 2/10/2013</vt:lpstr>
      <vt:lpstr>What programming languages you used for data mining /data analysis in the past 12 months? (by KDnuggets)</vt:lpstr>
      <vt:lpstr>Learning Curve Comparison </vt:lpstr>
      <vt:lpstr>Top 10 most popular courses in Coursera (2015)</vt:lpstr>
      <vt:lpstr>Now, let’s install R </vt:lpstr>
      <vt:lpstr>R instillation</vt:lpstr>
      <vt:lpstr>Install add-on Packages</vt:lpstr>
      <vt:lpstr>Let’s start R</vt:lpstr>
      <vt:lpstr>Change working directory</vt:lpstr>
      <vt:lpstr>Suggested Steps for using </vt:lpstr>
      <vt:lpstr>Importing and Exporting Data</vt:lpstr>
      <vt:lpstr>Checking data once you imported it</vt:lpstr>
      <vt:lpstr>More in-class Practice</vt:lpstr>
      <vt:lpstr>Short In-class practice</vt:lpstr>
      <vt:lpstr>Useful Websites for learning R</vt:lpstr>
      <vt:lpstr>MKT 591: Course Roadmap of Marketing Analytics</vt:lpstr>
    </vt:vector>
  </TitlesOfParts>
  <Company>Arizona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Introduction</dc:title>
  <dc:creator>Sunghoon Kim</dc:creator>
  <cp:lastModifiedBy>Akshay Jagadale</cp:lastModifiedBy>
  <cp:revision>152</cp:revision>
  <dcterms:created xsi:type="dcterms:W3CDTF">2015-10-06T21:26:57Z</dcterms:created>
  <dcterms:modified xsi:type="dcterms:W3CDTF">2016-03-15T22:51:02Z</dcterms:modified>
</cp:coreProperties>
</file>