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89" r:id="rId4"/>
    <p:sldId id="257" r:id="rId5"/>
    <p:sldId id="258" r:id="rId6"/>
    <p:sldId id="260" r:id="rId7"/>
    <p:sldId id="261" r:id="rId8"/>
    <p:sldId id="285" r:id="rId9"/>
    <p:sldId id="263" r:id="rId10"/>
    <p:sldId id="265" r:id="rId11"/>
    <p:sldId id="286" r:id="rId12"/>
    <p:sldId id="266" r:id="rId13"/>
    <p:sldId id="290" r:id="rId14"/>
    <p:sldId id="291" r:id="rId15"/>
    <p:sldId id="292" r:id="rId16"/>
    <p:sldId id="293" r:id="rId17"/>
    <p:sldId id="294"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76549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136502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5737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235065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931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394559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1486457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190979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41299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6BF6-B46D-4CC8-A644-2A5E6E2CAFA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153310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F26BF6-B46D-4CC8-A644-2A5E6E2CAFA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269475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26BF6-B46D-4CC8-A644-2A5E6E2CAFAA}"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28272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26BF6-B46D-4CC8-A644-2A5E6E2CAFAA}"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265644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26BF6-B46D-4CC8-A644-2A5E6E2CAFAA}"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330106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26BF6-B46D-4CC8-A644-2A5E6E2CAFA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342102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26BF6-B46D-4CC8-A644-2A5E6E2CAFA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D6439-25CB-4290-9C0E-8E1333AE360E}" type="slidenum">
              <a:rPr lang="en-IN" smtClean="0"/>
              <a:t>‹#›</a:t>
            </a:fld>
            <a:endParaRPr lang="en-IN"/>
          </a:p>
        </p:txBody>
      </p:sp>
    </p:spTree>
    <p:extLst>
      <p:ext uri="{BB962C8B-B14F-4D97-AF65-F5344CB8AC3E}">
        <p14:creationId xmlns:p14="http://schemas.microsoft.com/office/powerpoint/2010/main" val="269095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F26BF6-B46D-4CC8-A644-2A5E6E2CAFAA}" type="datetimeFigureOut">
              <a:rPr lang="en-IN" smtClean="0"/>
              <a:t>30-09-2021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CD6439-25CB-4290-9C0E-8E1333AE360E}" type="slidenum">
              <a:rPr lang="en-IN" smtClean="0"/>
              <a:t>‹#›</a:t>
            </a:fld>
            <a:endParaRPr lang="en-IN"/>
          </a:p>
        </p:txBody>
      </p:sp>
    </p:spTree>
    <p:extLst>
      <p:ext uri="{BB962C8B-B14F-4D97-AF65-F5344CB8AC3E}">
        <p14:creationId xmlns:p14="http://schemas.microsoft.com/office/powerpoint/2010/main" val="2290050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8964C-4DE3-4675-9008-809CDFEDA2E4}"/>
              </a:ext>
            </a:extLst>
          </p:cNvPr>
          <p:cNvSpPr>
            <a:spLocks noGrp="1"/>
          </p:cNvSpPr>
          <p:nvPr>
            <p:ph type="ctrTitle"/>
          </p:nvPr>
        </p:nvSpPr>
        <p:spPr>
          <a:xfrm>
            <a:off x="1008438" y="975030"/>
            <a:ext cx="7766936" cy="1715104"/>
          </a:xfrm>
        </p:spPr>
        <p:txBody>
          <a:bodyPr/>
          <a:lstStyle/>
          <a:p>
            <a:pPr algn="ctr"/>
            <a:r>
              <a:rPr lang="en-IN" dirty="0" smtClean="0"/>
              <a:t>Online Book Store</a:t>
            </a:r>
            <a:endParaRPr lang="en-IN" dirty="0"/>
          </a:p>
        </p:txBody>
      </p:sp>
      <p:sp>
        <p:nvSpPr>
          <p:cNvPr id="4" name="TextBox 3"/>
          <p:cNvSpPr txBox="1"/>
          <p:nvPr/>
        </p:nvSpPr>
        <p:spPr>
          <a:xfrm>
            <a:off x="1905000" y="3259667"/>
            <a:ext cx="4492705" cy="1477328"/>
          </a:xfrm>
          <a:prstGeom prst="rect">
            <a:avLst/>
          </a:prstGeom>
          <a:noFill/>
        </p:spPr>
        <p:txBody>
          <a:bodyPr wrap="none" rtlCol="0">
            <a:spAutoFit/>
          </a:bodyPr>
          <a:lstStyle/>
          <a:p>
            <a:r>
              <a:rPr lang="en-US" dirty="0" smtClean="0">
                <a:solidFill>
                  <a:schemeClr val="accent2"/>
                </a:solidFill>
              </a:rPr>
              <a:t>Group No: 08</a:t>
            </a:r>
          </a:p>
          <a:p>
            <a:r>
              <a:rPr lang="en-US" dirty="0" smtClean="0">
                <a:solidFill>
                  <a:schemeClr val="accent2"/>
                </a:solidFill>
              </a:rPr>
              <a:t>Presented By:</a:t>
            </a:r>
            <a:endParaRPr lang="en-US" dirty="0">
              <a:solidFill>
                <a:schemeClr val="accent2"/>
              </a:solidFill>
            </a:endParaRPr>
          </a:p>
          <a:p>
            <a:r>
              <a:rPr lang="en-US" dirty="0" smtClean="0">
                <a:solidFill>
                  <a:schemeClr val="accent2"/>
                </a:solidFill>
              </a:rPr>
              <a:t>Akshay Choure (1009)(</a:t>
            </a:r>
            <a:r>
              <a:rPr lang="en-US" dirty="0">
                <a:solidFill>
                  <a:schemeClr val="accent2"/>
                </a:solidFill>
              </a:rPr>
              <a:t>PRN </a:t>
            </a:r>
            <a:r>
              <a:rPr lang="en-US" dirty="0" smtClean="0">
                <a:solidFill>
                  <a:schemeClr val="accent2"/>
                </a:solidFill>
              </a:rPr>
              <a:t>210541281006)</a:t>
            </a:r>
          </a:p>
          <a:p>
            <a:r>
              <a:rPr lang="en-US" dirty="0" smtClean="0">
                <a:solidFill>
                  <a:schemeClr val="accent2"/>
                </a:solidFill>
              </a:rPr>
              <a:t>Pranali Pawar (1144) (PRN 210541281134)</a:t>
            </a:r>
          </a:p>
          <a:p>
            <a:endParaRPr lang="en-US" dirty="0">
              <a:solidFill>
                <a:schemeClr val="accent2"/>
              </a:solidFill>
            </a:endParaRPr>
          </a:p>
        </p:txBody>
      </p:sp>
    </p:spTree>
    <p:extLst>
      <p:ext uri="{BB962C8B-B14F-4D97-AF65-F5344CB8AC3E}">
        <p14:creationId xmlns:p14="http://schemas.microsoft.com/office/powerpoint/2010/main" val="3236136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87B52-5167-451F-B832-961D46CAD9E3}"/>
              </a:ext>
            </a:extLst>
          </p:cNvPr>
          <p:cNvSpPr>
            <a:spLocks noGrp="1"/>
          </p:cNvSpPr>
          <p:nvPr>
            <p:ph type="title"/>
          </p:nvPr>
        </p:nvSpPr>
        <p:spPr/>
        <p:txBody>
          <a:bodyPr/>
          <a:lstStyle/>
          <a:p>
            <a:pPr marL="571500" indent="-571500">
              <a:buFont typeface="Wingdings" pitchFamily="2" charset="2"/>
              <a:buChar char="q"/>
            </a:pPr>
            <a:r>
              <a:rPr lang="en-IN" dirty="0" smtClean="0"/>
              <a:t>Implementation</a:t>
            </a:r>
            <a:br>
              <a:rPr lang="en-IN" dirty="0" smtClean="0"/>
            </a:br>
            <a:r>
              <a:rPr lang="en-IN" dirty="0" smtClean="0"/>
              <a:t>H</a:t>
            </a:r>
            <a:r>
              <a:rPr lang="en-IN" dirty="0" smtClean="0"/>
              <a:t>ome Page</a:t>
            </a:r>
            <a:endParaRPr lang="en-IN" dirty="0"/>
          </a:p>
        </p:txBody>
      </p:sp>
      <p:pic>
        <p:nvPicPr>
          <p:cNvPr id="4" name="Content Placeholder 3" descr="C:\Users\lenovo\Desktop\projectss\IMG-20210929-WA003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053" y="2169055"/>
            <a:ext cx="6900332" cy="3881437"/>
          </a:xfrm>
          <a:prstGeom prst="rect">
            <a:avLst/>
          </a:prstGeom>
          <a:noFill/>
          <a:ln>
            <a:noFill/>
          </a:ln>
        </p:spPr>
      </p:pic>
    </p:spTree>
    <p:extLst>
      <p:ext uri="{BB962C8B-B14F-4D97-AF65-F5344CB8AC3E}">
        <p14:creationId xmlns:p14="http://schemas.microsoft.com/office/powerpoint/2010/main" val="1407572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428445"/>
            <a:ext cx="8596668" cy="1320800"/>
          </a:xfrm>
        </p:spPr>
        <p:txBody>
          <a:bodyPr/>
          <a:lstStyle/>
          <a:p>
            <a:r>
              <a:rPr lang="en-US" dirty="0" smtClean="0"/>
              <a:t>Books List</a:t>
            </a:r>
            <a:endParaRPr lang="en-US" dirty="0"/>
          </a:p>
        </p:txBody>
      </p:sp>
      <p:pic>
        <p:nvPicPr>
          <p:cNvPr id="8" name="Picture 7" descr="C:\Users\lenovo\Desktop\projectss\IMG-20210929-WA0036.jpg"/>
          <p:cNvPicPr/>
          <p:nvPr/>
        </p:nvPicPr>
        <p:blipFill>
          <a:blip r:embed="rId2">
            <a:extLst>
              <a:ext uri="{28A0092B-C50C-407E-A947-70E740481C1C}">
                <a14:useLocalDpi xmlns:a14="http://schemas.microsoft.com/office/drawing/2010/main" val="0"/>
              </a:ext>
            </a:extLst>
          </a:blip>
          <a:srcRect/>
          <a:stretch>
            <a:fillRect/>
          </a:stretch>
        </p:blipFill>
        <p:spPr bwMode="auto">
          <a:xfrm>
            <a:off x="1676399" y="1418695"/>
            <a:ext cx="6544733" cy="4474105"/>
          </a:xfrm>
          <a:prstGeom prst="rect">
            <a:avLst/>
          </a:prstGeom>
          <a:noFill/>
          <a:ln>
            <a:noFill/>
          </a:ln>
        </p:spPr>
      </p:pic>
    </p:spTree>
    <p:extLst>
      <p:ext uri="{BB962C8B-B14F-4D97-AF65-F5344CB8AC3E}">
        <p14:creationId xmlns:p14="http://schemas.microsoft.com/office/powerpoint/2010/main" val="4031245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CB438-76F7-4AB5-AF30-EE975DD75CB7}"/>
              </a:ext>
            </a:extLst>
          </p:cNvPr>
          <p:cNvSpPr>
            <a:spLocks noGrp="1"/>
          </p:cNvSpPr>
          <p:nvPr>
            <p:ph type="title"/>
          </p:nvPr>
        </p:nvSpPr>
        <p:spPr>
          <a:xfrm>
            <a:off x="677334" y="411193"/>
            <a:ext cx="8596668" cy="1320800"/>
          </a:xfrm>
        </p:spPr>
        <p:txBody>
          <a:bodyPr/>
          <a:lstStyle/>
          <a:p>
            <a:pPr marL="571500" indent="-571500">
              <a:buFont typeface="Wingdings" pitchFamily="2" charset="2"/>
              <a:buChar char="q"/>
            </a:pPr>
            <a:r>
              <a:rPr lang="en-IN" dirty="0" smtClean="0"/>
              <a:t>category</a:t>
            </a:r>
            <a:endParaRPr lang="en-IN" dirty="0"/>
          </a:p>
        </p:txBody>
      </p:sp>
      <p:pic>
        <p:nvPicPr>
          <p:cNvPr id="8" name="Content Placeholder 7" descr="C:\Users\lenovo\Desktop\projectss\IMG-20210929-WA0035.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7667" y="1753129"/>
            <a:ext cx="7509933" cy="4622271"/>
          </a:xfrm>
          <a:prstGeom prst="rect">
            <a:avLst/>
          </a:prstGeom>
          <a:noFill/>
          <a:ln>
            <a:noFill/>
          </a:ln>
        </p:spPr>
      </p:pic>
    </p:spTree>
    <p:extLst>
      <p:ext uri="{BB962C8B-B14F-4D97-AF65-F5344CB8AC3E}">
        <p14:creationId xmlns:p14="http://schemas.microsoft.com/office/powerpoint/2010/main" val="1933940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a:t>
            </a:r>
            <a:endParaRPr lang="en-US" dirty="0"/>
          </a:p>
        </p:txBody>
      </p:sp>
      <p:pic>
        <p:nvPicPr>
          <p:cNvPr id="4" name="Content Placeholder 3" descr="C:\Users\lenovo\Desktop\projectss\IMG-20210929-WA003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533" y="1405467"/>
            <a:ext cx="7628466" cy="5003799"/>
          </a:xfrm>
          <a:prstGeom prst="rect">
            <a:avLst/>
          </a:prstGeom>
          <a:noFill/>
          <a:ln>
            <a:noFill/>
          </a:ln>
        </p:spPr>
      </p:pic>
    </p:spTree>
    <p:extLst>
      <p:ext uri="{BB962C8B-B14F-4D97-AF65-F5344CB8AC3E}">
        <p14:creationId xmlns:p14="http://schemas.microsoft.com/office/powerpoint/2010/main" val="110571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cart</a:t>
            </a:r>
            <a:endParaRPr lang="en-US" dirty="0"/>
          </a:p>
        </p:txBody>
      </p:sp>
      <p:pic>
        <p:nvPicPr>
          <p:cNvPr id="4" name="Content Placeholder 3" descr="C:\Users\lenovo\Desktop\projectss\IMG-20210929-WA003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1" y="1727201"/>
            <a:ext cx="7376318" cy="4280958"/>
          </a:xfrm>
          <a:prstGeom prst="rect">
            <a:avLst/>
          </a:prstGeom>
          <a:noFill/>
          <a:ln>
            <a:noFill/>
          </a:ln>
        </p:spPr>
      </p:pic>
    </p:spTree>
    <p:extLst>
      <p:ext uri="{BB962C8B-B14F-4D97-AF65-F5344CB8AC3E}">
        <p14:creationId xmlns:p14="http://schemas.microsoft.com/office/powerpoint/2010/main" val="218509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Content Placeholder 3" descr="C:\Users\lenovo\Desktop\projectss\IMG-20210929-WA003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2066" y="1507068"/>
            <a:ext cx="7840133" cy="4563532"/>
          </a:xfrm>
          <a:prstGeom prst="rect">
            <a:avLst/>
          </a:prstGeom>
          <a:noFill/>
          <a:ln>
            <a:noFill/>
          </a:ln>
        </p:spPr>
      </p:pic>
    </p:spTree>
    <p:extLst>
      <p:ext uri="{BB962C8B-B14F-4D97-AF65-F5344CB8AC3E}">
        <p14:creationId xmlns:p14="http://schemas.microsoft.com/office/powerpoint/2010/main" val="349231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egister</a:t>
            </a:r>
            <a:endParaRPr lang="en-US" dirty="0"/>
          </a:p>
        </p:txBody>
      </p:sp>
      <p:pic>
        <p:nvPicPr>
          <p:cNvPr id="4" name="Content Placeholder 3" descr="C:\Users\lenovo\Desktop\projectss\IMG-20210929-WA003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9067" y="1371600"/>
            <a:ext cx="7960518" cy="4924425"/>
          </a:xfrm>
          <a:prstGeom prst="rect">
            <a:avLst/>
          </a:prstGeom>
          <a:noFill/>
          <a:ln>
            <a:noFill/>
          </a:ln>
        </p:spPr>
      </p:pic>
    </p:spTree>
    <p:extLst>
      <p:ext uri="{BB962C8B-B14F-4D97-AF65-F5344CB8AC3E}">
        <p14:creationId xmlns:p14="http://schemas.microsoft.com/office/powerpoint/2010/main" val="351693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v"/>
            </a:pPr>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r>
              <a:rPr lang="en-US" dirty="0">
                <a:solidFill>
                  <a:schemeClr val="accent2"/>
                </a:solidFill>
                <a:latin typeface="Calibri body"/>
              </a:rPr>
              <a:t>Online bookstore has many advantages compared to its counterparts such as physical book store, the online bookstore allows it's user to shop at one place where in physical store the books are scattered at the different places which consumes a lot of time and online bookstore helps in saving that time and it also avoids the problem of unavailability of books at physical store as numerous vendors from different places sell their books at one place. </a:t>
            </a:r>
            <a:endParaRPr lang="en-US" dirty="0" smtClean="0">
              <a:solidFill>
                <a:schemeClr val="accent2"/>
              </a:solidFill>
              <a:latin typeface="Calibri body"/>
            </a:endParaRPr>
          </a:p>
          <a:p>
            <a:pPr>
              <a:lnSpc>
                <a:spcPct val="150000"/>
              </a:lnSpc>
            </a:pPr>
            <a:endParaRPr lang="en-US" dirty="0">
              <a:solidFill>
                <a:schemeClr val="accent2"/>
              </a:solidFill>
              <a:latin typeface="Calibri body"/>
            </a:endParaRPr>
          </a:p>
        </p:txBody>
      </p:sp>
    </p:spTree>
    <p:extLst>
      <p:ext uri="{BB962C8B-B14F-4D97-AF65-F5344CB8AC3E}">
        <p14:creationId xmlns:p14="http://schemas.microsoft.com/office/powerpoint/2010/main" val="77549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86732-6055-42FA-9815-FB9849A98531}"/>
              </a:ext>
            </a:extLst>
          </p:cNvPr>
          <p:cNvSpPr>
            <a:spLocks noGrp="1"/>
          </p:cNvSpPr>
          <p:nvPr>
            <p:ph type="title"/>
          </p:nvPr>
        </p:nvSpPr>
        <p:spPr>
          <a:xfrm>
            <a:off x="703967" y="2917794"/>
            <a:ext cx="8596668" cy="1320800"/>
          </a:xfrm>
        </p:spPr>
        <p:txBody>
          <a:bodyPr>
            <a:normAutofit/>
          </a:bodyPr>
          <a:lstStyle/>
          <a:p>
            <a:pPr algn="ctr"/>
            <a:r>
              <a:rPr lang="en-US" sz="5000" dirty="0"/>
              <a:t>Thank You</a:t>
            </a:r>
            <a:endParaRPr lang="en-IN" sz="5000" dirty="0"/>
          </a:p>
        </p:txBody>
      </p:sp>
    </p:spTree>
    <p:extLst>
      <p:ext uri="{BB962C8B-B14F-4D97-AF65-F5344CB8AC3E}">
        <p14:creationId xmlns:p14="http://schemas.microsoft.com/office/powerpoint/2010/main" val="1934354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v"/>
            </a:pPr>
            <a:r>
              <a:rPr lang="en-US" dirty="0">
                <a:latin typeface="Calibri body"/>
              </a:rPr>
              <a:t>C</a:t>
            </a:r>
            <a:r>
              <a:rPr lang="en-US" dirty="0" smtClean="0">
                <a:latin typeface="Calibri body"/>
              </a:rPr>
              <a:t>ontents</a:t>
            </a:r>
            <a:endParaRPr lang="en-US" dirty="0">
              <a:latin typeface="Calibri body"/>
            </a:endParaRPr>
          </a:p>
        </p:txBody>
      </p:sp>
      <p:sp>
        <p:nvSpPr>
          <p:cNvPr id="3" name="Content Placeholder 2"/>
          <p:cNvSpPr>
            <a:spLocks noGrp="1"/>
          </p:cNvSpPr>
          <p:nvPr>
            <p:ph idx="1"/>
          </p:nvPr>
        </p:nvSpPr>
        <p:spPr>
          <a:xfrm>
            <a:off x="677334" y="1647645"/>
            <a:ext cx="8596668" cy="4393717"/>
          </a:xfrm>
        </p:spPr>
        <p:txBody>
          <a:bodyPr/>
          <a:lstStyle/>
          <a:p>
            <a:r>
              <a:rPr lang="en-US" sz="2400" dirty="0" smtClean="0">
                <a:solidFill>
                  <a:schemeClr val="accent2"/>
                </a:solidFill>
                <a:latin typeface="Calibri body"/>
                <a:cs typeface="Calibri" pitchFamily="34" charset="0"/>
              </a:rPr>
              <a:t>Introduction</a:t>
            </a:r>
          </a:p>
          <a:p>
            <a:r>
              <a:rPr lang="en-US" sz="2400" dirty="0" smtClean="0">
                <a:solidFill>
                  <a:schemeClr val="accent2"/>
                </a:solidFill>
                <a:latin typeface="Calibri body"/>
                <a:cs typeface="Calibri" pitchFamily="34" charset="0"/>
              </a:rPr>
              <a:t>Objective</a:t>
            </a:r>
          </a:p>
          <a:p>
            <a:r>
              <a:rPr lang="en-US" sz="2400" dirty="0" smtClean="0">
                <a:solidFill>
                  <a:schemeClr val="accent2"/>
                </a:solidFill>
                <a:latin typeface="Calibri body"/>
                <a:cs typeface="Calibri" pitchFamily="34" charset="0"/>
              </a:rPr>
              <a:t>Activity Diagram</a:t>
            </a:r>
          </a:p>
          <a:p>
            <a:r>
              <a:rPr lang="en-US" sz="2400" dirty="0" smtClean="0">
                <a:solidFill>
                  <a:schemeClr val="accent2"/>
                </a:solidFill>
                <a:latin typeface="Calibri body"/>
                <a:cs typeface="Calibri" pitchFamily="34" charset="0"/>
              </a:rPr>
              <a:t>Use Case Diagram</a:t>
            </a:r>
          </a:p>
          <a:p>
            <a:r>
              <a:rPr lang="en-US" sz="2400" dirty="0" smtClean="0">
                <a:solidFill>
                  <a:schemeClr val="accent2"/>
                </a:solidFill>
                <a:latin typeface="Calibri body"/>
                <a:cs typeface="Calibri" pitchFamily="34" charset="0"/>
              </a:rPr>
              <a:t>ER Diagram</a:t>
            </a:r>
          </a:p>
          <a:p>
            <a:r>
              <a:rPr lang="en-US" sz="2400" dirty="0" smtClean="0">
                <a:solidFill>
                  <a:schemeClr val="accent2"/>
                </a:solidFill>
                <a:latin typeface="Calibri body"/>
                <a:cs typeface="Calibri" pitchFamily="34" charset="0"/>
              </a:rPr>
              <a:t>Implementation </a:t>
            </a:r>
          </a:p>
          <a:p>
            <a:r>
              <a:rPr lang="en-US" sz="2400" dirty="0" smtClean="0">
                <a:solidFill>
                  <a:schemeClr val="accent2"/>
                </a:solidFill>
                <a:latin typeface="Calibri body"/>
                <a:cs typeface="Calibri" pitchFamily="34" charset="0"/>
              </a:rPr>
              <a:t>Conclusion</a:t>
            </a:r>
          </a:p>
          <a:p>
            <a:endParaRPr lang="en-US" sz="2400" dirty="0" smtClean="0">
              <a:solidFill>
                <a:schemeClr val="accent2"/>
              </a:solidFill>
            </a:endParaRPr>
          </a:p>
          <a:p>
            <a:endParaRPr lang="en-US" dirty="0" smtClean="0">
              <a:solidFill>
                <a:schemeClr val="accent2"/>
              </a:solidFill>
            </a:endParaRPr>
          </a:p>
        </p:txBody>
      </p:sp>
    </p:spTree>
    <p:extLst>
      <p:ext uri="{BB962C8B-B14F-4D97-AF65-F5344CB8AC3E}">
        <p14:creationId xmlns:p14="http://schemas.microsoft.com/office/powerpoint/2010/main" val="4174125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71500" indent="-571500">
              <a:buFont typeface="Wingdings" pitchFamily="2" charset="2"/>
              <a:buChar char="v"/>
            </a:pPr>
            <a:r>
              <a:rPr lang="en-US" dirty="0" smtClean="0"/>
              <a:t>Introduction</a:t>
            </a:r>
            <a:br>
              <a:rPr lang="en-US" dirty="0" smtClean="0"/>
            </a:br>
            <a:endParaRPr lang="en-US" dirty="0"/>
          </a:p>
        </p:txBody>
      </p:sp>
      <p:sp>
        <p:nvSpPr>
          <p:cNvPr id="11" name="TextBox 10"/>
          <p:cNvSpPr txBox="1"/>
          <p:nvPr/>
        </p:nvSpPr>
        <p:spPr>
          <a:xfrm>
            <a:off x="1263069" y="1854200"/>
            <a:ext cx="6111398" cy="3416320"/>
          </a:xfrm>
          <a:prstGeom prst="rect">
            <a:avLst/>
          </a:prstGeom>
          <a:noFill/>
        </p:spPr>
        <p:txBody>
          <a:bodyPr wrap="square" rtlCol="0">
            <a:spAutoFit/>
          </a:bodyPr>
          <a:lstStyle/>
          <a:p>
            <a:pPr marL="285750" indent="-285750">
              <a:buFont typeface="Wingdings" pitchFamily="2" charset="2"/>
              <a:buChar char="q"/>
            </a:pPr>
            <a:r>
              <a:rPr lang="en-US" dirty="0">
                <a:solidFill>
                  <a:schemeClr val="accent2"/>
                </a:solidFill>
                <a:latin typeface="Calibri body"/>
              </a:rPr>
              <a:t>Online Book store is an online web application where the customer can purchase books online, through a web browser. </a:t>
            </a:r>
            <a:endParaRPr lang="en-US" dirty="0" smtClean="0">
              <a:solidFill>
                <a:schemeClr val="accent2"/>
              </a:solidFill>
              <a:latin typeface="Calibri body"/>
            </a:endParaRPr>
          </a:p>
          <a:p>
            <a:pPr marL="285750" indent="-285750">
              <a:buFont typeface="Wingdings" pitchFamily="2" charset="2"/>
              <a:buChar char="q"/>
            </a:pPr>
            <a:endParaRPr lang="en-US" dirty="0" smtClean="0">
              <a:solidFill>
                <a:schemeClr val="accent2"/>
              </a:solidFill>
              <a:latin typeface="Calibri body"/>
            </a:endParaRPr>
          </a:p>
          <a:p>
            <a:pPr marL="285750" indent="-285750">
              <a:buFont typeface="Wingdings" pitchFamily="2" charset="2"/>
              <a:buChar char="q"/>
            </a:pPr>
            <a:r>
              <a:rPr lang="en-US" dirty="0">
                <a:solidFill>
                  <a:schemeClr val="accent2"/>
                </a:solidFill>
                <a:latin typeface="Calibri body"/>
              </a:rPr>
              <a:t>The web application will provide the basic functionalities to the users, i.e. selecting the book, putting the same in the cart and purchasing it in the end. </a:t>
            </a:r>
            <a:endParaRPr lang="en-US" dirty="0" smtClean="0">
              <a:solidFill>
                <a:schemeClr val="accent2"/>
              </a:solidFill>
              <a:latin typeface="Calibri body"/>
            </a:endParaRPr>
          </a:p>
          <a:p>
            <a:pPr marL="285750" indent="-285750">
              <a:buFont typeface="Wingdings" pitchFamily="2" charset="2"/>
              <a:buChar char="q"/>
            </a:pPr>
            <a:endParaRPr lang="en-US" dirty="0" smtClean="0">
              <a:solidFill>
                <a:schemeClr val="accent2"/>
              </a:solidFill>
              <a:latin typeface="Calibri body"/>
            </a:endParaRPr>
          </a:p>
          <a:p>
            <a:pPr marL="285750" indent="-285750">
              <a:buFont typeface="Wingdings" pitchFamily="2" charset="2"/>
              <a:buChar char="q"/>
            </a:pPr>
            <a:r>
              <a:rPr lang="en-US" dirty="0">
                <a:solidFill>
                  <a:schemeClr val="accent2"/>
                </a:solidFill>
                <a:latin typeface="Calibri body"/>
              </a:rPr>
              <a:t>The Administrator is responsible and authorized to fill up the data into the database as well as Update the data accordingly.</a:t>
            </a:r>
            <a:endParaRPr lang="en-US" dirty="0">
              <a:solidFill>
                <a:schemeClr val="accent2"/>
              </a:solidFill>
              <a:latin typeface="Calibri body"/>
            </a:endParaRPr>
          </a:p>
        </p:txBody>
      </p:sp>
    </p:spTree>
    <p:extLst>
      <p:ext uri="{BB962C8B-B14F-4D97-AF65-F5344CB8AC3E}">
        <p14:creationId xmlns:p14="http://schemas.microsoft.com/office/powerpoint/2010/main" val="1847788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v"/>
            </a:pPr>
            <a:r>
              <a:rPr lang="en-US" dirty="0" smtClean="0"/>
              <a:t>Objective</a:t>
            </a:r>
            <a:endParaRPr lang="en-US" dirty="0"/>
          </a:p>
        </p:txBody>
      </p:sp>
      <p:sp>
        <p:nvSpPr>
          <p:cNvPr id="3" name="Content Placeholder 2">
            <a:extLst>
              <a:ext uri="{FF2B5EF4-FFF2-40B4-BE49-F238E27FC236}">
                <a16:creationId xmlns:a16="http://schemas.microsoft.com/office/drawing/2014/main" xmlns="" id="{CC36966A-FAC1-405A-BDF1-5E97A662E750}"/>
              </a:ext>
            </a:extLst>
          </p:cNvPr>
          <p:cNvSpPr>
            <a:spLocks noGrp="1"/>
          </p:cNvSpPr>
          <p:nvPr>
            <p:ph idx="1"/>
          </p:nvPr>
        </p:nvSpPr>
        <p:spPr>
          <a:xfrm>
            <a:off x="685801" y="1838856"/>
            <a:ext cx="8596668" cy="3880773"/>
          </a:xfrm>
        </p:spPr>
        <p:txBody>
          <a:bodyPr>
            <a:normAutofit lnSpcReduction="10000"/>
          </a:bodyPr>
          <a:lstStyle/>
          <a:p>
            <a:pPr>
              <a:lnSpc>
                <a:spcPct val="150000"/>
              </a:lnSpc>
              <a:buFont typeface="Wingdings" pitchFamily="2" charset="2"/>
              <a:buChar char="q"/>
            </a:pPr>
            <a:r>
              <a:rPr lang="en-US" sz="2400" dirty="0" smtClean="0">
                <a:solidFill>
                  <a:schemeClr val="accent2"/>
                </a:solidFill>
                <a:latin typeface="Calibri body"/>
              </a:rPr>
              <a:t>Web based system where people can purchase books online from their home</a:t>
            </a:r>
          </a:p>
          <a:p>
            <a:pPr>
              <a:lnSpc>
                <a:spcPct val="150000"/>
              </a:lnSpc>
              <a:buFont typeface="Wingdings" pitchFamily="2" charset="2"/>
              <a:buChar char="q"/>
            </a:pPr>
            <a:r>
              <a:rPr lang="en-US" sz="2400" dirty="0" smtClean="0">
                <a:solidFill>
                  <a:schemeClr val="accent2"/>
                </a:solidFill>
                <a:latin typeface="Calibri body"/>
              </a:rPr>
              <a:t>Saves time and space</a:t>
            </a:r>
          </a:p>
          <a:p>
            <a:pPr>
              <a:lnSpc>
                <a:spcPct val="150000"/>
              </a:lnSpc>
              <a:buFont typeface="Wingdings" pitchFamily="2" charset="2"/>
              <a:buChar char="q"/>
            </a:pPr>
            <a:r>
              <a:rPr lang="en-US" sz="2400" dirty="0" smtClean="0">
                <a:solidFill>
                  <a:schemeClr val="accent2"/>
                </a:solidFill>
                <a:latin typeface="Calibri body"/>
              </a:rPr>
              <a:t>Easy to maintain the record of books and customer for admin</a:t>
            </a:r>
            <a:endParaRPr lang="en-US" sz="2400" dirty="0" smtClean="0">
              <a:solidFill>
                <a:schemeClr val="accent2"/>
              </a:solidFill>
              <a:latin typeface="Calibri body"/>
            </a:endParaRPr>
          </a:p>
          <a:p>
            <a:pPr marL="0" indent="0">
              <a:lnSpc>
                <a:spcPct val="150000"/>
              </a:lnSpc>
              <a:buNone/>
            </a:pPr>
            <a:r>
              <a:rPr lang="en-US" sz="3600" dirty="0" smtClean="0">
                <a:solidFill>
                  <a:schemeClr val="accent2"/>
                </a:solidFill>
              </a:rPr>
              <a:t>   </a:t>
            </a:r>
            <a:endParaRPr lang="en-US" sz="3600" dirty="0">
              <a:solidFill>
                <a:schemeClr val="accent2"/>
              </a:solidFill>
            </a:endParaRPr>
          </a:p>
        </p:txBody>
      </p:sp>
    </p:spTree>
    <p:extLst>
      <p:ext uri="{BB962C8B-B14F-4D97-AF65-F5344CB8AC3E}">
        <p14:creationId xmlns:p14="http://schemas.microsoft.com/office/powerpoint/2010/main" val="53476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marL="571500" indent="-571500">
              <a:buFont typeface="Wingdings" pitchFamily="2" charset="2"/>
              <a:buChar char="v"/>
            </a:pPr>
            <a:r>
              <a:rPr lang="en-US" dirty="0" smtClean="0"/>
              <a:t>Activity Diagram</a:t>
            </a:r>
            <a:br>
              <a:rPr lang="en-US" dirty="0" smtClean="0"/>
            </a:br>
            <a:r>
              <a:rPr lang="en-US" dirty="0" smtClean="0"/>
              <a:t>Admin</a:t>
            </a:r>
            <a:r>
              <a:rPr lang="en-US" dirty="0" smtClean="0"/>
              <a:t/>
            </a:r>
            <a:br>
              <a:rPr lang="en-US" dirty="0" smtClean="0"/>
            </a:br>
            <a:endParaRPr lang="en-US" dirty="0"/>
          </a:p>
        </p:txBody>
      </p:sp>
      <p:sp>
        <p:nvSpPr>
          <p:cNvPr id="7" name="Content Placeholder 6"/>
          <p:cNvSpPr>
            <a:spLocks noGrp="1"/>
          </p:cNvSpPr>
          <p:nvPr>
            <p:ph idx="1"/>
          </p:nvPr>
        </p:nvSpPr>
        <p:spPr>
          <a:xfrm>
            <a:off x="566034" y="2151382"/>
            <a:ext cx="3472566" cy="3880773"/>
          </a:xfrm>
        </p:spPr>
        <p:txBody>
          <a:bodyPr/>
          <a:lstStyle/>
          <a:p>
            <a:pPr marL="0" indent="0">
              <a:buNone/>
            </a:pPr>
            <a:r>
              <a:rPr lang="en-US" dirty="0" smtClean="0"/>
              <a:t>	</a:t>
            </a:r>
            <a:endParaRPr lang="en-US" dirty="0"/>
          </a:p>
        </p:txBody>
      </p:sp>
      <p:sp>
        <p:nvSpPr>
          <p:cNvPr id="2" name="TextBox 1"/>
          <p:cNvSpPr txBox="1"/>
          <p:nvPr/>
        </p:nvSpPr>
        <p:spPr>
          <a:xfrm>
            <a:off x="1058334" y="1769533"/>
            <a:ext cx="2421467" cy="369332"/>
          </a:xfrm>
          <a:prstGeom prst="rect">
            <a:avLst/>
          </a:prstGeom>
          <a:noFill/>
        </p:spPr>
        <p:txBody>
          <a:bodyPr wrap="square" rtlCol="0">
            <a:spAutoFit/>
          </a:bodyPr>
          <a:lstStyle/>
          <a:p>
            <a:r>
              <a:rPr lang="en-US" dirty="0" smtClean="0"/>
              <a:t> </a:t>
            </a:r>
            <a:endParaRPr lang="en-US" dirty="0"/>
          </a:p>
        </p:txBody>
      </p:sp>
      <p:pic>
        <p:nvPicPr>
          <p:cNvPr id="8" name="Picture 7"/>
          <p:cNvPicPr/>
          <p:nvPr/>
        </p:nvPicPr>
        <p:blipFill>
          <a:blip r:embed="rId2"/>
          <a:stretch>
            <a:fillRect/>
          </a:stretch>
        </p:blipFill>
        <p:spPr>
          <a:xfrm>
            <a:off x="939800" y="1954199"/>
            <a:ext cx="7721600" cy="4438134"/>
          </a:xfrm>
          <a:prstGeom prst="rect">
            <a:avLst/>
          </a:prstGeom>
        </p:spPr>
      </p:pic>
    </p:spTree>
    <p:extLst>
      <p:ext uri="{BB962C8B-B14F-4D97-AF65-F5344CB8AC3E}">
        <p14:creationId xmlns:p14="http://schemas.microsoft.com/office/powerpoint/2010/main" val="308260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352DC6-F292-4E71-9B95-6F3D1DAFD473}"/>
              </a:ext>
            </a:extLst>
          </p:cNvPr>
          <p:cNvSpPr>
            <a:spLocks noGrp="1"/>
          </p:cNvSpPr>
          <p:nvPr>
            <p:ph type="title"/>
          </p:nvPr>
        </p:nvSpPr>
        <p:spPr/>
        <p:txBody>
          <a:bodyPr>
            <a:normAutofit fontScale="90000"/>
          </a:bodyPr>
          <a:lstStyle/>
          <a:p>
            <a:pPr marL="571500" indent="-571500">
              <a:buFont typeface="Wingdings" pitchFamily="2" charset="2"/>
              <a:buChar char="q"/>
            </a:pPr>
            <a:r>
              <a:rPr lang="en-US" dirty="0"/>
              <a:t>Activity Diagram</a:t>
            </a:r>
            <a:br>
              <a:rPr lang="en-US" dirty="0"/>
            </a:br>
            <a:r>
              <a:rPr lang="en-US" dirty="0" smtClean="0"/>
              <a:t>user</a:t>
            </a:r>
            <a:r>
              <a:rPr lang="en-US" dirty="0"/>
              <a:t/>
            </a:r>
            <a:br>
              <a:rPr lang="en-US" dirty="0"/>
            </a:br>
            <a:endParaRPr lang="en-IN" dirty="0"/>
          </a:p>
        </p:txBody>
      </p:sp>
      <p:pic>
        <p:nvPicPr>
          <p:cNvPr id="5" name="Content Placeholder 4" descr="C:\Users\lenovo\Downloads\Uml_Diagram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4667" y="1924050"/>
            <a:ext cx="7078133" cy="4117975"/>
          </a:xfrm>
          <a:prstGeom prst="rect">
            <a:avLst/>
          </a:prstGeom>
          <a:noFill/>
          <a:ln>
            <a:noFill/>
          </a:ln>
        </p:spPr>
      </p:pic>
    </p:spTree>
    <p:extLst>
      <p:ext uri="{BB962C8B-B14F-4D97-AF65-F5344CB8AC3E}">
        <p14:creationId xmlns:p14="http://schemas.microsoft.com/office/powerpoint/2010/main" val="105529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5352DC6-F292-4E71-9B95-6F3D1DAFD473}"/>
              </a:ext>
            </a:extLst>
          </p:cNvPr>
          <p:cNvSpPr txBox="1">
            <a:spLocks/>
          </p:cNvSpPr>
          <p:nvPr/>
        </p:nvSpPr>
        <p:spPr>
          <a:xfrm>
            <a:off x="677334" y="609600"/>
            <a:ext cx="8596668" cy="1320800"/>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itchFamily="2" charset="2"/>
              <a:buChar char="q"/>
            </a:pPr>
            <a:r>
              <a:rPr lang="en-US" dirty="0" smtClean="0"/>
              <a:t>Use Case Diagram</a:t>
            </a:r>
            <a:br>
              <a:rPr lang="en-US" dirty="0" smtClean="0"/>
            </a:br>
            <a:endParaRPr lang="en-IN" dirty="0"/>
          </a:p>
        </p:txBody>
      </p:sp>
      <p:pic>
        <p:nvPicPr>
          <p:cNvPr id="11" name="Picture 10" descr="C:\Users\lenovo\Downloads\Uml_Diagram (2) (7).jpg"/>
          <p:cNvPicPr/>
          <p:nvPr/>
        </p:nvPicPr>
        <p:blipFill>
          <a:blip r:embed="rId2">
            <a:extLst>
              <a:ext uri="{28A0092B-C50C-407E-A947-70E740481C1C}">
                <a14:useLocalDpi xmlns:a14="http://schemas.microsoft.com/office/drawing/2010/main" val="0"/>
              </a:ext>
            </a:extLst>
          </a:blip>
          <a:srcRect/>
          <a:stretch>
            <a:fillRect/>
          </a:stretch>
        </p:blipFill>
        <p:spPr bwMode="auto">
          <a:xfrm>
            <a:off x="0" y="1430867"/>
            <a:ext cx="5511800" cy="4351866"/>
          </a:xfrm>
          <a:prstGeom prst="rect">
            <a:avLst/>
          </a:prstGeom>
          <a:noFill/>
          <a:ln>
            <a:noFill/>
          </a:ln>
        </p:spPr>
      </p:pic>
      <p:pic>
        <p:nvPicPr>
          <p:cNvPr id="12" name="Picture 11" descr="C:\Users\lenovo\Downloads\Uml_Diagram (2) (8).jpg"/>
          <p:cNvPicPr/>
          <p:nvPr/>
        </p:nvPicPr>
        <p:blipFill>
          <a:blip r:embed="rId3">
            <a:extLst>
              <a:ext uri="{28A0092B-C50C-407E-A947-70E740481C1C}">
                <a14:useLocalDpi xmlns:a14="http://schemas.microsoft.com/office/drawing/2010/main" val="0"/>
              </a:ext>
            </a:extLst>
          </a:blip>
          <a:srcRect/>
          <a:stretch>
            <a:fillRect/>
          </a:stretch>
        </p:blipFill>
        <p:spPr bwMode="auto">
          <a:xfrm>
            <a:off x="5272616" y="1515374"/>
            <a:ext cx="5676900" cy="4182852"/>
          </a:xfrm>
          <a:prstGeom prst="rect">
            <a:avLst/>
          </a:prstGeom>
          <a:noFill/>
          <a:ln>
            <a:noFill/>
          </a:ln>
        </p:spPr>
      </p:pic>
    </p:spTree>
    <p:extLst>
      <p:ext uri="{BB962C8B-B14F-4D97-AF65-F5344CB8AC3E}">
        <p14:creationId xmlns:p14="http://schemas.microsoft.com/office/powerpoint/2010/main" val="1360970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8" y="287866"/>
            <a:ext cx="8596668" cy="1320800"/>
          </a:xfrm>
        </p:spPr>
        <p:txBody>
          <a:bodyPr/>
          <a:lstStyle/>
          <a:p>
            <a:pPr marL="571500" indent="-571500">
              <a:buFont typeface="Wingdings" pitchFamily="2" charset="2"/>
              <a:buChar char="q"/>
            </a:pPr>
            <a:r>
              <a:rPr lang="en-US" dirty="0"/>
              <a:t> </a:t>
            </a:r>
            <a:r>
              <a:rPr lang="en-US" dirty="0" smtClean="0"/>
              <a:t>Data Flow Diagram</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endParaRPr lang="en-US" dirty="0" smtClean="0"/>
          </a:p>
        </p:txBody>
      </p:sp>
      <p:pic>
        <p:nvPicPr>
          <p:cNvPr id="4" name="Picture 3" descr="C:\Users\lenovo\Downloads\Uml_Diagram (1) (3).jpg"/>
          <p:cNvPicPr/>
          <p:nvPr/>
        </p:nvPicPr>
        <p:blipFill>
          <a:blip r:embed="rId2">
            <a:extLst>
              <a:ext uri="{28A0092B-C50C-407E-A947-70E740481C1C}">
                <a14:useLocalDpi xmlns:a14="http://schemas.microsoft.com/office/drawing/2010/main" val="0"/>
              </a:ext>
            </a:extLst>
          </a:blip>
          <a:srcRect/>
          <a:stretch>
            <a:fillRect/>
          </a:stretch>
        </p:blipFill>
        <p:spPr bwMode="auto">
          <a:xfrm>
            <a:off x="1354558" y="1210735"/>
            <a:ext cx="6113041" cy="5401732"/>
          </a:xfrm>
          <a:prstGeom prst="rect">
            <a:avLst/>
          </a:prstGeom>
          <a:noFill/>
          <a:ln>
            <a:noFill/>
          </a:ln>
        </p:spPr>
      </p:pic>
    </p:spTree>
    <p:extLst>
      <p:ext uri="{BB962C8B-B14F-4D97-AF65-F5344CB8AC3E}">
        <p14:creationId xmlns:p14="http://schemas.microsoft.com/office/powerpoint/2010/main" val="2316459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94268" y="287866"/>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itchFamily="2" charset="2"/>
              <a:buChar char="q"/>
            </a:pPr>
            <a:r>
              <a:rPr lang="en-US" dirty="0" smtClean="0"/>
              <a:t>ER Diagram</a:t>
            </a:r>
            <a:endParaRPr lang="en-US" dirty="0"/>
          </a:p>
        </p:txBody>
      </p:sp>
      <p:pic>
        <p:nvPicPr>
          <p:cNvPr id="10" name="Picture 9"/>
          <p:cNvPicPr/>
          <p:nvPr/>
        </p:nvPicPr>
        <p:blipFill>
          <a:blip r:embed="rId2"/>
          <a:stretch>
            <a:fillRect/>
          </a:stretch>
        </p:blipFill>
        <p:spPr>
          <a:xfrm>
            <a:off x="844549" y="1231900"/>
            <a:ext cx="8655051" cy="4965700"/>
          </a:xfrm>
          <a:prstGeom prst="rect">
            <a:avLst/>
          </a:prstGeom>
        </p:spPr>
      </p:pic>
    </p:spTree>
    <p:extLst>
      <p:ext uri="{BB962C8B-B14F-4D97-AF65-F5344CB8AC3E}">
        <p14:creationId xmlns:p14="http://schemas.microsoft.com/office/powerpoint/2010/main" val="2162958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2263</TotalTime>
  <Words>247</Words>
  <Application>Microsoft Office PowerPoint</Application>
  <PresentationFormat>Custom</PresentationFormat>
  <Paragraphs>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Online Book Store</vt:lpstr>
      <vt:lpstr>Contents</vt:lpstr>
      <vt:lpstr>Introduction </vt:lpstr>
      <vt:lpstr>Objective</vt:lpstr>
      <vt:lpstr>Activity Diagram Admin </vt:lpstr>
      <vt:lpstr>Activity Diagram user </vt:lpstr>
      <vt:lpstr>PowerPoint Presentation</vt:lpstr>
      <vt:lpstr> Data Flow Diagram</vt:lpstr>
      <vt:lpstr>PowerPoint Presentation</vt:lpstr>
      <vt:lpstr>Implementation Home Page</vt:lpstr>
      <vt:lpstr>Books List</vt:lpstr>
      <vt:lpstr>category</vt:lpstr>
      <vt:lpstr>Author</vt:lpstr>
      <vt:lpstr>My cart</vt:lpstr>
      <vt:lpstr>Login</vt:lpstr>
      <vt:lpstr>Register</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Tree(BST)</dc:title>
  <dc:creator>Hardik Patil</dc:creator>
  <cp:lastModifiedBy>lenovo</cp:lastModifiedBy>
  <cp:revision>92</cp:revision>
  <dcterms:created xsi:type="dcterms:W3CDTF">2021-07-06T08:30:19Z</dcterms:created>
  <dcterms:modified xsi:type="dcterms:W3CDTF">2021-09-30T11:17:57Z</dcterms:modified>
</cp:coreProperties>
</file>