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60" r:id="rId4"/>
    <p:sldId id="259" r:id="rId5"/>
    <p:sldId id="268" r:id="rId6"/>
    <p:sldId id="270" r:id="rId7"/>
    <p:sldId id="262" r:id="rId8"/>
    <p:sldId id="272" r:id="rId9"/>
    <p:sldId id="280" r:id="rId10"/>
    <p:sldId id="273" r:id="rId11"/>
    <p:sldId id="283" r:id="rId12"/>
    <p:sldId id="281" r:id="rId13"/>
    <p:sldId id="274" r:id="rId14"/>
    <p:sldId id="282" r:id="rId15"/>
    <p:sldId id="27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0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345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7195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162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3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5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Решение педагогических задач и ситуаций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84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за власть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проявляется?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слушается, хамит, проверяет рамки, пытается вывести взрослого из себя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ребенка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Оказаться сильнее, чем взрослый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Неправильная установка Я существую/имею значимость, только когда я управляю или я начальник, или я доказываю, что никто не может мной командовать.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Желание немедленно прекратить выходку ребенка или сдаться. Гнев, негодование или страх, бессилие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Продолжает, пока не выведет взрослого из себя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949"/>
            <a:ext cx="5982789" cy="35896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37" y="0"/>
            <a:ext cx="4970734" cy="3343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5" y="3276573"/>
            <a:ext cx="5819820" cy="3581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34743"/>
            <a:ext cx="5251269" cy="30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7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Борьба за власть: рекомендации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8354"/>
            <a:ext cx="8596668" cy="43969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бороться и не уступать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возможность почувствовать себя главным (попросить о помощи, дать поручение)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«Изящный уход» (согласиться с ребенком, убрать зрителей, перенести обсуждение)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Демонстрировать уважительное отношение к ребенку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ясные правила и придерживаться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возможность выбора из альтернатив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естественных и логических последствий (в том числе изоляция)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оправдываться и не давать лишних объяснений («Я отвечу на этот вопрос после того, как ты сделаешь то, что нужно»)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87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55" y="1"/>
            <a:ext cx="4022445" cy="21684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ru-RU" dirty="0" smtClean="0"/>
              <a:t>Месть </a:t>
            </a:r>
            <a:r>
              <a:rPr lang="ru-RU" dirty="0"/>
              <a:t>•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574" y="1709576"/>
            <a:ext cx="8596668" cy="3880773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проявляется?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Ребенок старается задеть взрослого, сделать что-то обидное для него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ребенка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Отомстить за реальную или воображаемую несправедливость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Неправильная установка Я существую/имею значимость только когда причиняю другим боль, когда я сам чувствую боль. Меня нельзя любить.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взрослого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Обида, желание ответить тем же или прекратить общение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Продолжает, пока сам не решит прекратить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6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Месть: рекомендации •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заботу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Учить выражать переживания приемлемыми способами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Говорить о своих чувствах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Избегать наказаний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Строить доверительные отношения с ребенком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активное (рефлексивное) слушание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Оказывать ребенку мелкие знаки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995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894" y="283028"/>
            <a:ext cx="8596668" cy="57912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Избегание неудачи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486570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проявляется?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делает то, что нужно, откладывает на потом, не доводит до конца и т.д. • Цель ребенка Избежать неуспеха • Неправильная установка Я существую/имею значимость, только убеждая других ничего не ждать от меня. Я неспособный и беспомощный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Жалость, желание помочь, поддержать, сделать за ребенка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ребенка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Продолжает ничего не делать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Разбивать задание на маленькие части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критиковать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Акцентировать положительные качества и способности ребенка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Обсуждать возможные стратегии и формировать необходимые навыки, но не делать ничего ЗА ребенка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Отмечать достижения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Подчеркивать прошлые успехи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ошибки нужным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0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Антипедагогический вариант решения: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что?</a:t>
            </a:r>
          </a:p>
          <a:p>
            <a:r>
              <a:rPr lang="ru-RU" dirty="0" smtClean="0"/>
              <a:t>Никуда не денешься, все равно придется</a:t>
            </a:r>
          </a:p>
          <a:p>
            <a:r>
              <a:rPr lang="ru-RU" dirty="0" smtClean="0"/>
              <a:t>Это глупо с твоей стороны</a:t>
            </a:r>
          </a:p>
          <a:p>
            <a:r>
              <a:rPr lang="ru-RU" dirty="0" smtClean="0"/>
              <a:t>Ты не прав</a:t>
            </a:r>
          </a:p>
          <a:p>
            <a:r>
              <a:rPr lang="ru-RU" dirty="0" smtClean="0"/>
              <a:t>Учитель/вожатый </a:t>
            </a:r>
            <a:r>
              <a:rPr lang="ru-RU" dirty="0" smtClean="0"/>
              <a:t>лучше знает</a:t>
            </a:r>
          </a:p>
          <a:p>
            <a:r>
              <a:rPr lang="ru-RU" dirty="0" smtClean="0"/>
              <a:t>У меня такого не бывает</a:t>
            </a:r>
          </a:p>
          <a:p>
            <a:r>
              <a:rPr lang="ru-RU" dirty="0" smtClean="0"/>
              <a:t>Вы самый худший </a:t>
            </a:r>
            <a:r>
              <a:rPr lang="ru-RU" dirty="0" smtClean="0"/>
              <a:t>класс/отряд</a:t>
            </a:r>
            <a:endParaRPr lang="ru-RU" dirty="0" smtClean="0"/>
          </a:p>
          <a:p>
            <a:r>
              <a:rPr lang="ru-RU" dirty="0" smtClean="0"/>
              <a:t>Отведу к завучу, </a:t>
            </a:r>
            <a:r>
              <a:rPr lang="ru-RU" dirty="0" smtClean="0"/>
              <a:t>директору (лагеря), </a:t>
            </a:r>
            <a:r>
              <a:rPr lang="ru-RU" dirty="0" smtClean="0"/>
              <a:t>психологу…</a:t>
            </a:r>
          </a:p>
          <a:p>
            <a:r>
              <a:rPr lang="ru-RU" dirty="0" smtClean="0"/>
              <a:t>Вот пусть твоя мама с тобой и разговаривает…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8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Педагогическая ситуация (в основе - конфликт):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</a:t>
            </a:r>
            <a:r>
              <a:rPr lang="ru-RU" dirty="0" smtClean="0">
                <a:solidFill>
                  <a:schemeClr val="tx1"/>
                </a:solidFill>
              </a:rPr>
              <a:t>факт, жизненная история, которая возникла в повседневное работе и породила педагогические задачи, требующие решения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- совокупность условий и обстоятельств специально задаваемых </a:t>
            </a:r>
            <a:r>
              <a:rPr lang="ru-RU" dirty="0" smtClean="0">
                <a:solidFill>
                  <a:schemeClr val="tx1"/>
                </a:solidFill>
              </a:rPr>
              <a:t>вожатым </a:t>
            </a:r>
            <a:r>
              <a:rPr lang="ru-RU" dirty="0" smtClean="0">
                <a:solidFill>
                  <a:schemeClr val="tx1"/>
                </a:solidFill>
              </a:rPr>
              <a:t>или возникающие спонтанно в педагогическом процессе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конфликта: 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smtClean="0">
                <a:solidFill>
                  <a:schemeClr val="tx1"/>
                </a:solidFill>
              </a:rPr>
              <a:t>внутриличностный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smtClean="0">
                <a:solidFill>
                  <a:schemeClr val="tx1"/>
                </a:solidFill>
              </a:rPr>
              <a:t>межличностный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- личностно-групповой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- межгрупповой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Причины конфликта: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педагогические ошибки </a:t>
            </a:r>
            <a:r>
              <a:rPr lang="ru-RU" dirty="0" smtClean="0">
                <a:solidFill>
                  <a:schemeClr val="tx1"/>
                </a:solidFill>
              </a:rPr>
              <a:t>вожатого, несовпадение </a:t>
            </a:r>
            <a:r>
              <a:rPr lang="ru-RU" dirty="0" smtClean="0">
                <a:solidFill>
                  <a:schemeClr val="tx1"/>
                </a:solidFill>
              </a:rPr>
              <a:t>позиций </a:t>
            </a:r>
            <a:r>
              <a:rPr lang="ru-RU" dirty="0" smtClean="0">
                <a:solidFill>
                  <a:schemeClr val="tx1"/>
                </a:solidFill>
              </a:rPr>
              <a:t>вожатого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ребенка </a:t>
            </a:r>
            <a:r>
              <a:rPr lang="ru-RU" dirty="0" smtClean="0">
                <a:solidFill>
                  <a:schemeClr val="tx1"/>
                </a:solidFill>
              </a:rPr>
              <a:t>(родителя) в вопросах методов обучения (воспитания)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- несоблюдение дисциплины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" y="248194"/>
            <a:ext cx="9091122" cy="1682206"/>
          </a:xfrm>
        </p:spPr>
        <p:txBody>
          <a:bodyPr/>
          <a:lstStyle/>
          <a:p>
            <a:r>
              <a:rPr lang="ru-RU" dirty="0" smtClean="0"/>
              <a:t>В основе ситуации лежит конфликт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7334" y="1750422"/>
            <a:ext cx="8596668" cy="4219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943100" lvl="3" indent="-571500">
              <a:buFontTx/>
              <a:buChar char="-"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15113" r="5143"/>
          <a:stretch/>
        </p:blipFill>
        <p:spPr>
          <a:xfrm>
            <a:off x="0" y="1930400"/>
            <a:ext cx="5421086" cy="32261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85" y="92075"/>
            <a:ext cx="3979485" cy="26574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8385"/>
          <a:stretch/>
        </p:blipFill>
        <p:spPr>
          <a:xfrm>
            <a:off x="5529727" y="3071222"/>
            <a:ext cx="5997400" cy="37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0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ru-RU" dirty="0" smtClean="0"/>
              <a:t>Алгоритм анализа ситуации 1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1722" y="1384663"/>
            <a:ext cx="8596668" cy="4254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AutoNum type="arabicPeriod"/>
            </a:pP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педагогической системы:</a:t>
            </a:r>
          </a:p>
          <a:p>
            <a:pPr marL="571500" indent="-571500">
              <a:buFontTx/>
              <a:buChar char="-"/>
            </a:pP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словия и обстоятельства при которых происходят действия</a:t>
            </a:r>
          </a:p>
          <a:p>
            <a:pPr marL="571500" indent="-571500">
              <a:buFontTx/>
              <a:buChar char="-"/>
            </a:pP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уровня развития педагогической системы</a:t>
            </a:r>
          </a:p>
          <a:p>
            <a:pPr marL="571500" indent="-571500">
              <a:buFontTx/>
              <a:buChar char="-"/>
            </a:pP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особенности учебно-воспитательного процесса в этой системе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2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Характеристика ситуации: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какую позицию по отношению друг к другу занимают участники ситуации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личностная характеристика участников ситуации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Характеристик взаимоотношений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стиль отношений, управления, общения педагога,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межличностные отношения в детском коллективе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взаимоотношение учителя и детского коллектива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Формулировка педагогической проблемы и задачи:</a:t>
            </a:r>
            <a:b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определить проблему (причины: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внимания,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Борьба за 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власть, Месть,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Избегание 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неудач) </a:t>
            </a:r>
            <a:b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конкретизировать задачу.</a:t>
            </a:r>
            <a:endParaRPr lang="ru-RU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7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54419"/>
            <a:ext cx="9466126" cy="517451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</a:rPr>
              <a:t>Алгоритм анализа педагогической ситуации 2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212" y="871870"/>
            <a:ext cx="10593179" cy="4531539"/>
          </a:xfrm>
        </p:spPr>
        <p:txBody>
          <a:bodyPr>
            <a:noAutofit/>
          </a:bodyPr>
          <a:lstStyle/>
          <a:p>
            <a:r>
              <a:rPr lang="ru-RU" sz="2400" dirty="0" smtClean="0"/>
              <a:t>1. Анализ действия (импульсивное, аффективное, непроизвольное, внушаемое, нечаянное, бесполезное, негативистское, сознательное, но с непредвиденным результатом, умышленное)</a:t>
            </a:r>
          </a:p>
          <a:p>
            <a:r>
              <a:rPr lang="ru-RU" sz="2400" dirty="0" smtClean="0"/>
              <a:t>2. Анализ мотива (причины поступка)</a:t>
            </a:r>
          </a:p>
          <a:p>
            <a:r>
              <a:rPr lang="ru-RU" sz="2400" dirty="0" smtClean="0"/>
              <a:t>3. Поиск точки опоры (закономерности, особенности возраста, общения и </a:t>
            </a:r>
            <a:r>
              <a:rPr lang="ru-RU" sz="2400" dirty="0" err="1" smtClean="0"/>
              <a:t>т.п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4. Постановка педагогической задачи</a:t>
            </a:r>
          </a:p>
          <a:p>
            <a:r>
              <a:rPr lang="ru-RU" sz="2400" dirty="0" smtClean="0"/>
              <a:t>5. Поиск вариантов ее решения.</a:t>
            </a:r>
          </a:p>
          <a:p>
            <a:r>
              <a:rPr lang="ru-RU" sz="2400" dirty="0" smtClean="0"/>
              <a:t>6. Определение, что является критерием успешности решения ситуации</a:t>
            </a:r>
          </a:p>
          <a:p>
            <a:r>
              <a:rPr lang="ru-RU" sz="2400" dirty="0" smtClean="0"/>
              <a:t>7. Обоснование выбора решения.</a:t>
            </a:r>
          </a:p>
          <a:p>
            <a:r>
              <a:rPr lang="ru-RU" sz="2400" dirty="0" smtClean="0"/>
              <a:t>8. Предварительная оценка возможных позитивных и негативных последствий данного решения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451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ru-RU" dirty="0"/>
              <a:t>Привлечение внимания •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831" y="1397726"/>
            <a:ext cx="8596668" cy="3880773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проявляется?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Дергает взрослого, задает много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делает все медленно и т.д.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Контакт со взрослым • Неправильная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существую/имею значимость, только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меня обращают внимание или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обслуживают» </a:t>
            </a: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взрослого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Раздражение, возмущение,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выговоры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Реакции ребенка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 прекращает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43" y="0"/>
            <a:ext cx="4376057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внимания: рекомендации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внимания уделять хорошему поведению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Учить просить внимания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внимания (не реагировать, можно обнять или взять за руку)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Разрешающее поведение (это можно сделать определенное количество раз)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Попросить что-то сделать и поблагодарить за это.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особое время для ребенка</a:t>
            </a:r>
          </a:p>
        </p:txBody>
      </p:sp>
    </p:spTree>
    <p:extLst>
      <p:ext uri="{BB962C8B-B14F-4D97-AF65-F5344CB8AC3E}">
        <p14:creationId xmlns:p14="http://schemas.microsoft.com/office/powerpoint/2010/main" val="24106530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987</TotalTime>
  <Words>706</Words>
  <Application>Microsoft Office PowerPoint</Application>
  <PresentationFormat>Широкоэкранный</PresentationFormat>
  <Paragraphs>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Аспект</vt:lpstr>
      <vt:lpstr>Решение педагогических задач и ситуаций</vt:lpstr>
      <vt:lpstr>Педагогическая ситуация (в основе - конфликт):  - факт, жизненная история, которая возникла в повседневное работе и породила педагогические задачи, требующие решения  - совокупность условий и обстоятельств специально задаваемых вожатым или возникающие спонтанно в педагогическом процессе </vt:lpstr>
      <vt:lpstr>Виды конфликта:  - внутриличностный - межличностный - личностно-групповой - межгрупповой Причины конфликта: - педагогические ошибки вожатого, несовпадение позиций вожатого и ребенка (родителя) в вопросах методов обучения (воспитания) - несоблюдение дисциплины </vt:lpstr>
      <vt:lpstr>В основе ситуации лежит конфликт</vt:lpstr>
      <vt:lpstr>Алгоритм анализа ситуации 1</vt:lpstr>
      <vt:lpstr>2. Характеристика ситуации: - какую позицию по отношению друг к другу занимают участники ситуации - личностная характеристика участников ситуации 3. Характеристик взаимоотношений - стиль отношений, управления, общения педагога, межличностные отношения в детском коллективе - взаимоотношение учителя и детского коллектива 4. Формулировка педагогической проблемы и задачи: - определить проблему (причины: Привлечение внимания, Борьба за власть, Месть, Избегание неудач)  - конкретизировать задачу.</vt:lpstr>
      <vt:lpstr>Алгоритм анализа педагогической ситуации 2:</vt:lpstr>
      <vt:lpstr>Привлечение внимания • </vt:lpstr>
      <vt:lpstr>Привлечение внимания: рекомендации </vt:lpstr>
      <vt:lpstr>Борьба за власть </vt:lpstr>
      <vt:lpstr>Презентация PowerPoint</vt:lpstr>
      <vt:lpstr>Борьба за власть: рекомендации </vt:lpstr>
      <vt:lpstr>Месть •</vt:lpstr>
      <vt:lpstr>Месть: рекомендации •</vt:lpstr>
      <vt:lpstr>Избегание неудачи </vt:lpstr>
      <vt:lpstr>Антипедагогический вариант решения: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22</cp:revision>
  <dcterms:created xsi:type="dcterms:W3CDTF">2021-09-30T07:19:00Z</dcterms:created>
  <dcterms:modified xsi:type="dcterms:W3CDTF">2022-04-30T05:29:54Z</dcterms:modified>
</cp:coreProperties>
</file>