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0" r:id="rId3"/>
    <p:sldId id="272" r:id="rId4"/>
    <p:sldId id="261" r:id="rId5"/>
    <p:sldId id="264" r:id="rId6"/>
    <p:sldId id="267" r:id="rId7"/>
    <p:sldId id="265" r:id="rId8"/>
    <p:sldId id="274" r:id="rId9"/>
    <p:sldId id="273" r:id="rId10"/>
    <p:sldId id="275" r:id="rId11"/>
    <p:sldId id="276" r:id="rId12"/>
    <p:sldId id="278" r:id="rId13"/>
    <p:sldId id="277" r:id="rId14"/>
    <p:sldId id="270" r:id="rId15"/>
    <p:sldId id="271" r:id="rId16"/>
    <p:sldId id="28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D6D6D5-4A47-4389-8C36-50BEF6297FFE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015996-CD98-46B4-BAC7-D8B7ED85E2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836712"/>
            <a:ext cx="6760840" cy="3000396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Теория психического развития </a:t>
            </a:r>
            <a:r>
              <a:rPr lang="ru-RU" sz="6000" dirty="0" err="1" smtClean="0"/>
              <a:t>Д.б.Эльконина</a:t>
            </a:r>
            <a:endParaRPr lang="ru-RU" sz="6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45811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Подготовила</a:t>
            </a:r>
          </a:p>
          <a:p>
            <a:r>
              <a:rPr lang="ru-RU" dirty="0" smtClean="0"/>
              <a:t>Долгополова Виктория Александровна</a:t>
            </a:r>
          </a:p>
          <a:p>
            <a:r>
              <a:rPr lang="ru-RU" dirty="0" smtClean="0"/>
              <a:t>Преподаватель кафедры педагогики</a:t>
            </a:r>
          </a:p>
          <a:p>
            <a:r>
              <a:rPr lang="ru-RU" dirty="0" smtClean="0"/>
              <a:t>Институт «Таврическая академия»</a:t>
            </a:r>
          </a:p>
          <a:p>
            <a:r>
              <a:rPr lang="ru-RU" dirty="0" smtClean="0"/>
              <a:t>ФГАОУ ВО «Крымский федеральный университет им. В.И. Вернадского»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260648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Дошкольный возраст (3-7 лет)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124744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Стремление к самостоятельности выводит ребенка на ролевую игру, имитирующую отношения людей в процессе труда. Благодаря игровым приемам ребенок принимает на себя роль взрослого и моделирует в игре их межличностные отношения. Активно развивается речь, происходит созревание психических процессов. </a:t>
            </a:r>
          </a:p>
          <a:p>
            <a:pPr lvl="0" algn="ctr"/>
            <a:r>
              <a:rPr lang="ru-RU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Кризис 7 лет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демонстрация противоречивых чувств, манерничанье, ревность.</a:t>
            </a:r>
            <a:endParaRPr lang="ru-RU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5656" y="548680"/>
            <a:ext cx="7213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Младшее школьное детство (7-11 лет)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484784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Это фаза операционно-технической деятельности, в основном деятельности учебной. Ребенок учится читать, писать. В процессе учения формируются интеллектуальные и познавательные способности, развивается система отношений ребенка с окружающими.Но приходит время, и он хочет подражать поведению взрослых; хочет равноправного отношения к себе.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3648" y="47667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Подростковый возраст (11-15 лет)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628800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Ведущая деятельность интимно-личностное общение со сверстниками. </a:t>
            </a: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данный возрастной период формируется самооценка, критичное отношение к окружающим, стремление ко взрослости, самостоятельности.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1720" y="260648"/>
            <a:ext cx="5652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Раняя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юность (15-17 лет)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1052736"/>
            <a:ext cx="71287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 ребенка появляется потребность к самопознанию, формируется самосознание, ставятся задачи саморазвития, самосовершенствования,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самоактуализации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Осуществляется профессиональное и личностное самоопределение, ему важно знать, кем он будет. Ведущая деятельность - учебно-профессиональная (вновь операционально-техническая фаза), в процессе которой формируются мировоззрение, профессиональные интересы, идеалы.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0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Ценность теории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933688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600" i="1" dirty="0" smtClean="0"/>
              <a:t>Автор попытался охватить и связать между собой два основных вектора развития ребенка.</a:t>
            </a:r>
          </a:p>
          <a:p>
            <a:pPr algn="ctr">
              <a:buNone/>
            </a:pPr>
            <a:r>
              <a:rPr lang="ru-RU" dirty="0" smtClean="0"/>
              <a:t> </a:t>
            </a:r>
            <a:r>
              <a:rPr lang="ru-RU" sz="4000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Первый</a:t>
            </a:r>
            <a:r>
              <a:rPr lang="ru-RU" sz="3600" dirty="0" err="1" smtClean="0"/>
              <a:t>-характеризует</a:t>
            </a:r>
            <a:r>
              <a:rPr lang="ru-RU" sz="3600" dirty="0" smtClean="0"/>
              <a:t> взаимоотношения ребенка с миром вещей, что предполагает познание и овладение предметным миром. </a:t>
            </a:r>
          </a:p>
          <a:p>
            <a:pPr algn="ctr">
              <a:buNone/>
            </a:pPr>
            <a:r>
              <a:rPr lang="ru-RU" sz="2800" b="1" dirty="0" smtClean="0"/>
              <a:t> </a:t>
            </a:r>
            <a:r>
              <a:rPr lang="ru-RU" b="1" dirty="0" smtClean="0">
                <a:solidFill>
                  <a:srgbClr val="FF0000"/>
                </a:solidFill>
              </a:rPr>
              <a:t>Другой</a:t>
            </a:r>
            <a:r>
              <a:rPr lang="ru-RU" sz="2800" b="1" dirty="0" smtClean="0"/>
              <a:t>- </a:t>
            </a:r>
            <a:r>
              <a:rPr lang="ru-RU" dirty="0" smtClean="0"/>
              <a:t>характеризует взаимодействие ребенка с миром людей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8908" y="836712"/>
            <a:ext cx="8505092" cy="4800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Подход </a:t>
            </a:r>
            <a:r>
              <a:rPr lang="ru-RU" sz="4400" dirty="0" err="1" smtClean="0"/>
              <a:t>Д.Б.Эльконина</a:t>
            </a:r>
            <a:r>
              <a:rPr lang="ru-RU" sz="4400" dirty="0" smtClean="0"/>
              <a:t> считается общепринятым в современной возрастной психологии, а проблема периодизации навсегда останется актуальной.</a:t>
            </a:r>
          </a:p>
          <a:p>
            <a:endParaRPr lang="ru-RU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964488" cy="1143000"/>
          </a:xfrm>
        </p:spPr>
        <p:txBody>
          <a:bodyPr>
            <a:noAutofit/>
          </a:bodyPr>
          <a:lstStyle/>
          <a:p>
            <a:r>
              <a:rPr lang="ru-RU" sz="72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Основной предмет исследования </a:t>
            </a:r>
            <a:r>
              <a:rPr lang="ru-RU" b="1" dirty="0" err="1" smtClean="0"/>
              <a:t>Д.Б.Эльконина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5088" y="2132856"/>
            <a:ext cx="8208912" cy="175260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Являясь  учеником Л.С. </a:t>
            </a:r>
            <a:r>
              <a:rPr lang="ru-RU" sz="4000" dirty="0" err="1" smtClean="0">
                <a:solidFill>
                  <a:schemeClr val="tx1"/>
                </a:solidFill>
              </a:rPr>
              <a:t>Выготского</a:t>
            </a:r>
            <a:r>
              <a:rPr lang="ru-RU" sz="4000" dirty="0" smtClean="0">
                <a:solidFill>
                  <a:schemeClr val="tx1"/>
                </a:solidFill>
              </a:rPr>
              <a:t> и разделяя взгляды А.Н. Леонтьева, Д.Б. </a:t>
            </a:r>
            <a:r>
              <a:rPr lang="ru-RU" sz="4000" dirty="0" err="1" smtClean="0">
                <a:solidFill>
                  <a:schemeClr val="tx1"/>
                </a:solidFill>
              </a:rPr>
              <a:t>Эльконин</a:t>
            </a:r>
            <a:r>
              <a:rPr lang="ru-RU" sz="4000" dirty="0" smtClean="0">
                <a:solidFill>
                  <a:schemeClr val="tx1"/>
                </a:solidFill>
              </a:rPr>
              <a:t> строил свою теорию психического развития на фундаменте психологической теории деятельности. 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620688"/>
            <a:ext cx="7524328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 мнению Л.С. </a:t>
            </a:r>
            <a:r>
              <a:rPr lang="ru-RU" dirty="0" err="1" smtClean="0"/>
              <a:t>Выготского</a:t>
            </a:r>
            <a:r>
              <a:rPr lang="ru-RU" dirty="0" smtClean="0"/>
              <a:t>, гипотеза Д.Б. </a:t>
            </a:r>
            <a:r>
              <a:rPr lang="ru-RU" dirty="0" err="1" smtClean="0"/>
              <a:t>Эльконина</a:t>
            </a:r>
            <a:r>
              <a:rPr lang="ru-RU" dirty="0" smtClean="0"/>
              <a:t> связана, со стремлением перейти от «чисто симптоматического и описательного принципа к выделению существенных особенностей самого детского развития».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Понимание развития в теории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4400" i="1" dirty="0" smtClean="0">
                <a:solidFill>
                  <a:srgbClr val="FF0000"/>
                </a:solidFill>
              </a:rPr>
              <a:t>Развитие</a:t>
            </a:r>
            <a:r>
              <a:rPr lang="ru-RU" sz="4400" dirty="0" smtClean="0"/>
              <a:t>-это качественные изменения какой-либо психической функции, возникновение в ней новообразований.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0" y="0"/>
            <a:ext cx="749808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Движущий фактор развития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355468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dirty="0" smtClean="0"/>
              <a:t> Д.Б</a:t>
            </a:r>
            <a:r>
              <a:rPr lang="ru-RU" dirty="0" smtClean="0"/>
              <a:t>. </a:t>
            </a:r>
            <a:r>
              <a:rPr lang="ru-RU" dirty="0" err="1" smtClean="0"/>
              <a:t>Эльконин</a:t>
            </a:r>
            <a:r>
              <a:rPr lang="ru-RU" dirty="0" smtClean="0"/>
              <a:t> </a:t>
            </a:r>
            <a:r>
              <a:rPr lang="ru-RU" dirty="0" smtClean="0"/>
              <a:t>открыл закон чередования, периодичности разных типов деятельности: на определенном этапе активность ребенка направлена </a:t>
            </a:r>
            <a:r>
              <a:rPr lang="ru-RU" b="1" dirty="0" smtClean="0"/>
              <a:t>на познание взаимоотношений </a:t>
            </a:r>
            <a:r>
              <a:rPr lang="ru-RU" dirty="0" smtClean="0"/>
              <a:t>с людьми, затем наступает </a:t>
            </a:r>
            <a:r>
              <a:rPr lang="ru-RU" b="1" dirty="0" smtClean="0"/>
              <a:t>этап познания способов употребления предметов</a:t>
            </a:r>
            <a:r>
              <a:rPr lang="ru-RU" dirty="0" smtClean="0"/>
              <a:t>–</a:t>
            </a:r>
            <a:r>
              <a:rPr lang="ru-RU" i="1" dirty="0" err="1" smtClean="0"/>
              <a:t>предметно-манипулятивная</a:t>
            </a:r>
            <a:r>
              <a:rPr lang="ru-RU" i="1" dirty="0" smtClean="0"/>
              <a:t> деятельность</a:t>
            </a:r>
            <a:r>
              <a:rPr lang="ru-RU" dirty="0" smtClean="0"/>
              <a:t>. Каждый раз между этими двумя типами деятельности возникают </a:t>
            </a:r>
            <a:r>
              <a:rPr lang="ru-RU" b="1" u="sng" dirty="0" smtClean="0"/>
              <a:t>противоречия</a:t>
            </a:r>
            <a:r>
              <a:rPr lang="ru-RU" dirty="0" smtClean="0"/>
              <a:t>, которые становятся причиной развития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0"/>
            <a:ext cx="6862018" cy="868346"/>
          </a:xfrm>
        </p:spPr>
        <p:txBody>
          <a:bodyPr/>
          <a:lstStyle/>
          <a:p>
            <a:r>
              <a:rPr lang="ru-RU" dirty="0" smtClean="0"/>
              <a:t>Ключевая идея теории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908720"/>
            <a:ext cx="8933688" cy="5572164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/>
              <a:t>Закон периодичности: «К каждой точке своего развития ребенок подходит с известным расхождением между тем, что он усвоил из системы отношений человек — </a:t>
            </a:r>
            <a:r>
              <a:rPr lang="ru-RU" sz="3600" dirty="0" err="1" smtClean="0"/>
              <a:t>человек</a:t>
            </a:r>
            <a:r>
              <a:rPr lang="ru-RU" sz="3600" dirty="0" smtClean="0"/>
              <a:t>, и тем, что он усвоил из системы отношений человек — предмет. Как раз моменты, когда это расхождение принимает наибольшую величину, и называются кризисами, после которых идет развитие той стороны, которая отставала в предшествующий период. Но каждая из сторон подготавливает развитие другой».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theslide.ru/img/thumbs/c3972f9dd248d00e3362554d2205a7f3-800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050" y="188640"/>
            <a:ext cx="8362950" cy="8683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Младенческий возраст (0-1 год)</a:t>
            </a:r>
            <a:endParaRPr lang="ru-RU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09550" y="928688"/>
            <a:ext cx="8934450" cy="56435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Кризис новорожденности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(от рождения до 3 мес.), ребенку позволяют выжить рефлексы.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Комплекс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оживления-эмоц.-двигат.реакция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приближение взрослого.</a:t>
            </a:r>
          </a:p>
          <a:p>
            <a:pPr marL="0" lv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Младенчество (от 3 мес. до 1 года).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Здесь ведущий вид деятельности - эмоциональное общение. К 6 месяцам эта деятельность общения развивается, ребенок узнает маму. Взрослые развивают руку ребенка: дают ему игрушку, включают его в общение через предмет, ведущее к действиям с предметом. К году у ребенка начинает возникать потребность в вербальном общении (3-4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мес.-гуление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5-6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мес.-лепет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 1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г.-первые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слова -4,10 слов).</a:t>
            </a:r>
          </a:p>
          <a:p>
            <a:pPr marL="0" lv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Кризис 1 года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ребенок отделяет себя от родителей, увеличивается самостоятельность, активность.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40466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Раннее детство (1-3 года</a:t>
            </a:r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9064" y="1412776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Ранний возраст (1-3 года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). Здесь ведущий вид деятельности -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предметно-манипулятивный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Ребенок открывает и закрывает дверь, пересыпает песок и т.д. Он овладевает действиями с ложкой, карандашом, ведром, носовым платком и др. , активно формируется словарь. Игра предметная, не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объеденена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сюжетом. Но к 3 годам ребенок начинает сравнивать себя со взрослыми и заявлять "Я", "Я сам".</a:t>
            </a:r>
          </a:p>
          <a:p>
            <a:pPr lvl="0" algn="ctr"/>
            <a:r>
              <a:rPr lang="ru-RU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Кризис 3-х лет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своеволие, упрямство, негативизм, протесты, бунты, истерики, детский эгоцентризм.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</TotalTime>
  <Words>694</Words>
  <Application>Microsoft Office PowerPoint</Application>
  <PresentationFormat>Экран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Теория психического развития Д.б.Эльконина</vt:lpstr>
      <vt:lpstr>Основной предмет исследования Д.Б.Эльконина</vt:lpstr>
      <vt:lpstr>По мнению Л.С. Выготского, гипотеза Д.Б. Эльконина связана, со стремлением перейти от «чисто симптоматического и описательного принципа к выделению существенных особенностей самого детского развития». </vt:lpstr>
      <vt:lpstr>Понимание развития в теории</vt:lpstr>
      <vt:lpstr>Движущий фактор развития</vt:lpstr>
      <vt:lpstr>Ключевая идея теории</vt:lpstr>
      <vt:lpstr>Слайд 7</vt:lpstr>
      <vt:lpstr>Младенческий возраст (0-1 год)</vt:lpstr>
      <vt:lpstr>Слайд 9</vt:lpstr>
      <vt:lpstr>Слайд 10</vt:lpstr>
      <vt:lpstr>Слайд 11</vt:lpstr>
      <vt:lpstr>Слайд 12</vt:lpstr>
      <vt:lpstr>Слайд 13</vt:lpstr>
      <vt:lpstr>Ценность теории</vt:lpstr>
      <vt:lpstr>Слайд 15</vt:lpstr>
      <vt:lpstr>Спасибо за внимание!</vt:lpstr>
    </vt:vector>
  </TitlesOfParts>
  <Company>UralSOFT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психического развития Д.б.Эльконина</dc:title>
  <dc:creator>Home</dc:creator>
  <cp:lastModifiedBy>Виктория</cp:lastModifiedBy>
  <cp:revision>17</cp:revision>
  <dcterms:created xsi:type="dcterms:W3CDTF">2013-03-04T04:50:00Z</dcterms:created>
  <dcterms:modified xsi:type="dcterms:W3CDTF">2023-07-06T06:56:04Z</dcterms:modified>
</cp:coreProperties>
</file>