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9" r:id="rId2"/>
    <p:sldId id="269" r:id="rId3"/>
    <p:sldId id="271" r:id="rId4"/>
    <p:sldId id="270" r:id="rId5"/>
    <p:sldId id="276" r:id="rId6"/>
    <p:sldId id="277" r:id="rId7"/>
    <p:sldId id="278" r:id="rId8"/>
    <p:sldId id="273" r:id="rId9"/>
    <p:sldId id="272" r:id="rId10"/>
    <p:sldId id="27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72545" autoAdjust="0"/>
  </p:normalViewPr>
  <p:slideViewPr>
    <p:cSldViewPr>
      <p:cViewPr varScale="1">
        <p:scale>
          <a:sx n="73" d="100"/>
          <a:sy n="7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69A8B1-BDE0-4CE2-9E09-0D12F5DA4EF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DB642C-76D7-4B8B-A3CE-5C638AE14B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2621924" y="144864"/>
            <a:ext cx="143878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Мотивы деструктивного поведения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учащихся и проблемы дисциплины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http://profmetodist.ru/uploads/posts/2014-01/1389537135_ukrotit-stroptivyh.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67544"/>
          </a:xfrm>
        </p:spPr>
        <p:txBody>
          <a:bodyPr/>
          <a:lstStyle/>
          <a:p>
            <a:r>
              <a:rPr lang="ru-RU" dirty="0" smtClean="0"/>
              <a:t>Ситуация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5400600"/>
          </a:xfrm>
        </p:spPr>
        <p:txBody>
          <a:bodyPr>
            <a:no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Учитель (с нарастающим  раздражением):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почему ты опять не сидишь на своем месте? Сколько раз я говорил, чтобы ты не вставала, когда мы решаем примеры с доски.</a:t>
            </a:r>
          </a:p>
          <a:p>
            <a:pPr algn="just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 Сейчас! Я же должна заточить карандаш, иначе я не смогу решать ваши примеры. (С сарказмом) Вы же хотите чтобы я это делала, не так ли? И разве не для этого я здесь стою?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Учитель: Без сарказма со мной, девушка! Я сказал тебе сесть на место, и немедленно!</a:t>
            </a:r>
          </a:p>
          <a:p>
            <a:pPr algn="just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медленно направляется к своему месту, что-то бормоча  под нос.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Учитель (начинает кричать): Я жду! Весь класс ждет! Садись!</a:t>
            </a:r>
          </a:p>
          <a:p>
            <a:pPr algn="just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 Ну, это просто глупо, почему бы вам не перестать ждать! А я сяду, когда буду готова. К тому же, этот урок такой скучный, что никто из нас не научится здесь чему-нибудь. Поэтому ничего не случится, если немного подождать.(Проходя мимо окна, она сбивает, стоящий на подоконнике горшок…..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Учитель (выходит из себя и кричит): Сядь немедленно!</a:t>
            </a:r>
          </a:p>
          <a:p>
            <a:pPr algn="just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Прикольно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! Именно это я и собиралась сделать. (Двигает стул, шепчет что-то соседу и громко плюхается на место). Это был противный старый веник в горшке.</a:t>
            </a: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xn--80aim3aeec.xn--p1ai/Artikles/Dreikurs_Feb_196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8640"/>
            <a:ext cx="69127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23528" y="5445224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Рудольф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Дрейкурс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  - австро-американский психолог и педагог. Доктор медицины, профессор. Разработчик практической методики применения 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адлеровской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 теории индивидуальной психологии для понимания причин деструктивного поведения у детей и коррекции детского поведения без применения наказаний и вознаграждений.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31626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Ученики ведут себя плохо чтобы добиться одной из четырех целей: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4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ривлечение внимания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4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ласть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4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есть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збегание (страх) неудачи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/>
              <a:tblGrid>
                <a:gridCol w="27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solidFill>
                          <a:srgbClr val="FF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3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Привлечение </a:t>
                      </a:r>
                      <a:r>
                        <a:rPr lang="ru-RU" sz="32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внимания</a:t>
                      </a:r>
                      <a:endParaRPr lang="ru-RU" sz="3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Социальные причины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Эмоциональная холодность родителей, внимание уделяется плохому, а не </a:t>
                      </a:r>
                      <a:r>
                        <a:rPr lang="ru-RU" sz="16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хорошему поведению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Сущность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Получать особое внимание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</a:t>
                      </a:r>
                      <a:r>
                        <a:rPr lang="ru-RU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эмоции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Раздражение, негодование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импульс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Сделать </a:t>
                      </a:r>
                      <a:r>
                        <a:rPr lang="ru-RU" sz="16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замечание,</a:t>
                      </a:r>
                      <a:r>
                        <a:rPr lang="ru-RU" sz="1600" b="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уговорить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ученика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Временно прекращает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Сильные стороны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Потребность в </a:t>
                      </a:r>
                      <a:r>
                        <a:rPr lang="ru-RU" sz="16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контакте,</a:t>
                      </a:r>
                      <a:r>
                        <a:rPr lang="ru-RU" sz="1600" b="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во взаимоотношениях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7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Способы предотвращения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Учить детей привлекать к себе внимание приемлемыми способами; оказывать внимание за хорошее поведение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2" descr="https://sun9-20.userapi.com/c850124/v850124459/1c43e0/95Il_H6lk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27784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2"/>
          <a:ext cx="9144000" cy="6870431"/>
        </p:xfrm>
        <a:graphic>
          <a:graphicData uri="http://schemas.openxmlformats.org/drawingml/2006/table">
            <a:tbl>
              <a:tblPr/>
              <a:tblGrid>
                <a:gridCol w="27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8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solidFill>
                          <a:srgbClr val="FF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3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Власть</a:t>
                      </a:r>
                      <a:endParaRPr lang="ru-RU" sz="3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Социальные причины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Мода на сильную личность, отсутствие примеров конструктивного подчинения в окружении ребенка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Сущность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Утверждение себя в отношениях с окружающими. «Ты мне ничего не сделаешь»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</a:t>
                      </a:r>
                      <a:r>
                        <a:rPr lang="ru-RU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эмоции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Гнев, негодование, злость, страх. Чувствует себя спровоцированным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импульс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Прекратить выходку с помощью физического воздействия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ученика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Усиление сопротивления. Прекращает выходку, когда сам решит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Сильные стороны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Смелость, сопротивление влияниям. Лидерские способности, умение независимо мыслить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7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Способы предотвращения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Уходить от конфронтации; отдавать часть своих организационных функций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 descr="https://avatars.mds.yandex.net/get-zen_doc/1574327/pub_5dfafee73639e6a3534938f0_5dfafef811691d00aeaabcc0/scale_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4296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/>
              <a:tblGrid>
                <a:gridCol w="27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solidFill>
                          <a:srgbClr val="FF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3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Месть</a:t>
                      </a:r>
                      <a:endParaRPr lang="ru-RU" sz="3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Социальные причины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Рост насилия в обществе. 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8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Сущность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Вредить в ответ на обиду.</a:t>
                      </a:r>
                      <a:r>
                        <a:rPr kumimoji="0"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Я хочу чтобы окружающие почувствовали ту же боль, что и я»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</a:t>
                      </a:r>
                      <a:r>
                        <a:rPr lang="ru-RU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эмоции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Обида, боль, опустошение в дополнение к негодованию и страху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импульс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Немедленно ответить силой, тем же или уйти из ситуации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ученика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Хочет свести счеты. Прекращает выходку, когда сам решит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Сильные стороны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Способность защитить себя от боли и обид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9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Способы предотвращения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Строить отношения с учеником по принципу заботы о нем</a:t>
                      </a:r>
                      <a:endParaRPr lang="ru-RU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 descr="https://i.obozrevatel.com/2020/1/22/pp.jpg?size=1080x5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08312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/>
              <a:tblGrid>
                <a:gridCol w="279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solidFill>
                          <a:srgbClr val="FF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Избегание неудачи</a:t>
                      </a:r>
                      <a:endParaRPr lang="ru-RU" sz="3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Социальные причины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Слишком высокие требования родителей и учителей. Ребенка постоянно критикуют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Сущность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«Не буду и пробовать, все равно не получится». Откладывание на потом, 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недоведение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до конца.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</a:t>
                      </a:r>
                      <a:r>
                        <a:rPr lang="ru-RU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эмоции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Чувство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беспомощности,</a:t>
                      </a:r>
                      <a:r>
                        <a:rPr kumimoji="0"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раздражение, отчаяние и жалость.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учителя: импульс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Уговаривает</a:t>
                      </a:r>
                      <a:r>
                        <a:rPr kumimoji="0"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или жалеет.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Реакция ученика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Попадает в зависимость от учителя: продолжает ничего не делать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Сильные стороны поведения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Нет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4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Способы предотвращения</a:t>
                      </a:r>
                      <a:endParaRPr lang="ru-RU" sz="1600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Создавать ситуацию успеха. Поддержка ученика, что бы его установка «Я не могу» сменилась на установку «Я могу»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 descr="https://s.yimg.com/uu/api/res/1.2/jhLXnHTBAHuZImQ7N_uUtA--~B/aD02NzA7dz0xMDAwO3NtPTE7YXBwaWQ9eXRhY2h5b24-/http:/media.zenfs.com/en-US/homerun/parents_articles_5/cbed44db48d80969a6698f3dee8ac1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15816" cy="1916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235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Ситуация 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Учитель (раздраженно):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почему ты опять не сидишь на своем месте? Разве десять минут назад я не просил тебя не ходить по классу?</a:t>
            </a:r>
          </a:p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(тихо, спокойно): Мой карандаш опять сломался, я же не виновата в этом. Сейчас сяду (садится на место).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Учитель (покорно): Хорошо, завтра принеси карандаш, который не будет ломаться, тогда тебе не придется то и дело вставать. И пожалуйста, больше не вставай.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Ситуация 2.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54006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Учитель (с нарастающим  раздражением):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почему ты опять не сидишь на своем месте? Сколько раз я говорил, чтобы ты не вставала, когда мы решаем примеры с доски.</a:t>
            </a:r>
          </a:p>
          <a:p>
            <a:pPr algn="just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Сейчас! Я же должна заточить карандаш, иначе я не смогу решать ваши примеры. (С сарказмом) Вы же хотите чтобы я это делала, не так ли? И разве не для этого я здесь стою?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Учитель: Без сарказма, девушка! Я сказал тебе сесть на место, и немедленно!</a:t>
            </a:r>
          </a:p>
          <a:p>
            <a:pPr algn="just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Да иду я, иду! Только дайте мне заточить карандаш. (Заканчивает точить карандаш и очень медленно идет на свое место).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Учитель: Я жду,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! Ты можешь идти быстрее, я видел как ты вылетаешь отсюда, когда звенит звонок! Сядь на место прежде чем я рассержусь!</a:t>
            </a:r>
          </a:p>
          <a:p>
            <a:pPr algn="just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Ладно,ладно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я уже сажусь. (Прежде чем сесть,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Эсмеральда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что-то сметает со стула, громко сдвигает его в сторону, затем самодовольно улыбаясь, громко плюхается на стул, вздыхает и успокаивается).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1273</TotalTime>
  <Words>894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Times New Roman</vt:lpstr>
      <vt:lpstr>Wingdings 2</vt:lpstr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Ситуация 1.</vt:lpstr>
      <vt:lpstr>Ситуация 2.</vt:lpstr>
      <vt:lpstr>Ситуация 3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Пользователь Windows</cp:lastModifiedBy>
  <cp:revision>80</cp:revision>
  <dcterms:created xsi:type="dcterms:W3CDTF">2020-03-14T15:32:15Z</dcterms:created>
  <dcterms:modified xsi:type="dcterms:W3CDTF">2022-02-10T17:53:30Z</dcterms:modified>
</cp:coreProperties>
</file>