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presProps" Target="presProps.xml" /><Relationship Id="rId33" Type="http://schemas.openxmlformats.org/officeDocument/2006/relationships/tableStyles" Target="tableStyles.xml" /><Relationship Id="rId3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accent1"/>
                </a:solidFill>
              </a:rPr>
              <a:t>Основные html теги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956722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Работа со ссылками</a:t>
            </a:r>
            <a:endParaRPr/>
          </a:p>
        </p:txBody>
      </p:sp>
      <p:sp>
        <p:nvSpPr>
          <p:cNvPr id="1948196907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download</a:t>
            </a:r>
            <a:endParaRPr/>
          </a:p>
          <a:p>
            <a:pPr>
              <a:defRPr/>
            </a:pPr>
            <a:r>
              <a:rPr/>
              <a:t>href</a:t>
            </a:r>
            <a:endParaRPr/>
          </a:p>
          <a:p>
            <a:pPr>
              <a:defRPr/>
            </a:pPr>
            <a:r>
              <a:rPr/>
              <a:t>hreflang</a:t>
            </a:r>
            <a:endParaRPr/>
          </a:p>
          <a:p>
            <a:pPr>
              <a:defRPr/>
            </a:pPr>
            <a:r>
              <a:rPr/>
              <a:t>media</a:t>
            </a:r>
            <a:endParaRPr/>
          </a:p>
          <a:p>
            <a:pPr>
              <a:defRPr/>
            </a:pPr>
            <a:r>
              <a:rPr/>
              <a:t>ping</a:t>
            </a:r>
            <a:endParaRPr/>
          </a:p>
          <a:p>
            <a:pPr>
              <a:defRPr/>
            </a:pPr>
            <a:r>
              <a:rPr/>
              <a:t>rel</a:t>
            </a:r>
            <a:endParaRPr/>
          </a:p>
          <a:p>
            <a:pPr>
              <a:defRPr/>
            </a:pPr>
            <a:r>
              <a:rPr/>
              <a:t>target</a:t>
            </a:r>
            <a:endParaRPr/>
          </a:p>
          <a:p>
            <a:pPr>
              <a:defRPr/>
            </a:pPr>
            <a:r>
              <a:rPr/>
              <a:t>type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683976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Работа со ссылками</a:t>
            </a:r>
            <a:endParaRPr/>
          </a:p>
        </p:txBody>
      </p:sp>
      <p:sp>
        <p:nvSpPr>
          <p:cNvPr id="64411687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21738480" name="" hidden="0"/>
          <p:cNvSpPr/>
          <p:nvPr isPhoto="0" userDrawn="0"/>
        </p:nvSpPr>
        <p:spPr bwMode="auto">
          <a:xfrm>
            <a:off x="6940109" y="542543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06838071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71550" y="2133599"/>
            <a:ext cx="4343400" cy="542925"/>
          </a:xfrm>
          <a:prstGeom prst="rect">
            <a:avLst/>
          </a:prstGeom>
        </p:spPr>
      </p:pic>
      <p:sp>
        <p:nvSpPr>
          <p:cNvPr id="845194278" name="" hidden="0"/>
          <p:cNvSpPr/>
          <p:nvPr isPhoto="0" userDrawn="0"/>
        </p:nvSpPr>
        <p:spPr bwMode="auto">
          <a:xfrm>
            <a:off x="6940109" y="616650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771486644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971550" y="2874663"/>
            <a:ext cx="4924424" cy="600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014224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6"/>
                </a:solidFill>
              </a:rPr>
              <a:t>Пиксели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2655935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400" b="0">
                <a:solidFill>
                  <a:schemeClr val="accent1"/>
                </a:solidFill>
                <a:latin typeface="ARial"/>
                <a:ea typeface="ARial"/>
                <a:cs typeface="ARial"/>
              </a:rPr>
              <a:t>Пиксель</a:t>
            </a:r>
            <a:r>
              <a:rPr sz="2400" b="0">
                <a:solidFill>
                  <a:schemeClr val="accent1"/>
                </a:solidFill>
                <a:latin typeface="ARial"/>
                <a:ea typeface="ARial"/>
                <a:cs typeface="ARial"/>
              </a:rPr>
              <a:t> </a:t>
            </a:r>
            <a:r>
              <a:rPr sz="24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это минимальный и неделимый элемент (точка), из которого состоит изображение на экране монитора.</a:t>
            </a:r>
            <a:endParaRPr sz="2400">
              <a:latin typeface="ARial"/>
              <a:ea typeface="ARial"/>
              <a:cs typeface="ARial"/>
            </a:endParaRPr>
          </a:p>
        </p:txBody>
      </p:sp>
      <p:sp>
        <p:nvSpPr>
          <p:cNvPr id="125362189" name="" hidden="0"/>
          <p:cNvSpPr/>
          <p:nvPr isPhoto="0" userDrawn="0"/>
        </p:nvSpPr>
        <p:spPr bwMode="auto">
          <a:xfrm>
            <a:off x="6949634" y="724471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262360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Пиксели</a:t>
            </a:r>
            <a:endParaRPr/>
          </a:p>
        </p:txBody>
      </p:sp>
      <p:sp>
        <p:nvSpPr>
          <p:cNvPr id="107308088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 lang="ru-RU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Исходное изображение:</a:t>
            </a:r>
            <a:r>
              <a:rPr/>
              <a:t>		Увеличенное изображение: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744330218" name="" hidden="0"/>
          <p:cNvSpPr/>
          <p:nvPr isPhoto="0" userDrawn="0"/>
        </p:nvSpPr>
        <p:spPr bwMode="auto">
          <a:xfrm>
            <a:off x="12521759" y="631126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7083125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448424" y="3453764"/>
            <a:ext cx="4629150" cy="2952749"/>
          </a:xfrm>
          <a:prstGeom prst="rect">
            <a:avLst/>
          </a:prstGeom>
        </p:spPr>
      </p:pic>
      <p:pic>
        <p:nvPicPr>
          <p:cNvPr id="168469558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871662" y="3857625"/>
            <a:ext cx="1743075" cy="1609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693726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6"/>
                </a:solidFill>
              </a:rPr>
              <a:t>Пиксели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8663013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 algn="just">
              <a:lnSpc>
                <a:spcPct val="114999"/>
              </a:lnSpc>
              <a:buFont typeface="Arial"/>
              <a:buNone/>
              <a:defRPr/>
            </a:pPr>
            <a:r>
              <a:rPr sz="22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Каждый пиксель на экране имеет следующие параметры:</a:t>
            </a:r>
            <a:endParaRPr sz="2200" b="0">
              <a:latin typeface="ARial"/>
              <a:ea typeface="ARial"/>
              <a:cs typeface="ARial"/>
            </a:endParaRPr>
          </a:p>
          <a:p>
            <a:pPr marL="0" indent="0" algn="just">
              <a:lnSpc>
                <a:spcPct val="114999"/>
              </a:lnSpc>
              <a:buFont typeface="Arial"/>
              <a:buNone/>
              <a:defRPr/>
            </a:pPr>
            <a:r>
              <a:rPr sz="22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	1) Цвет</a:t>
            </a:r>
            <a:endParaRPr sz="2200" b="0">
              <a:latin typeface="ARial"/>
              <a:ea typeface="ARial"/>
              <a:cs typeface="ARial"/>
            </a:endParaRPr>
          </a:p>
          <a:p>
            <a:pPr marL="0" indent="0" algn="just">
              <a:lnSpc>
                <a:spcPct val="114999"/>
              </a:lnSpc>
              <a:buFont typeface="Arial"/>
              <a:buNone/>
              <a:defRPr/>
            </a:pPr>
            <a:r>
              <a:rPr sz="22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	2) Яркость</a:t>
            </a:r>
            <a:endParaRPr sz="2200" b="0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22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	3) Иногда прозрачность</a:t>
            </a:r>
            <a:endParaRPr sz="2200" b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748013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6"/>
                </a:solidFill>
              </a:rPr>
              <a:t>Пиксели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9542824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 algn="just">
              <a:lnSpc>
                <a:spcPct val="114999"/>
              </a:lnSpc>
              <a:buFont typeface="Arial"/>
              <a:buNone/>
              <a:defRPr/>
            </a:pPr>
            <a:r>
              <a:rPr sz="22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1mm</a:t>
            </a:r>
            <a:r>
              <a:rPr sz="22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 (мм) = </a:t>
            </a:r>
            <a:r>
              <a:rPr sz="22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3.8px</a:t>
            </a:r>
            <a:endParaRPr sz="2200" b="0">
              <a:latin typeface="ARial"/>
              <a:ea typeface="ARial"/>
              <a:cs typeface="ARial"/>
            </a:endParaRPr>
          </a:p>
          <a:p>
            <a:pPr marL="0" indent="0" algn="just">
              <a:lnSpc>
                <a:spcPct val="114999"/>
              </a:lnSpc>
              <a:buFont typeface="Arial"/>
              <a:buNone/>
              <a:defRPr/>
            </a:pPr>
            <a:r>
              <a:rPr sz="22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1cm</a:t>
            </a:r>
            <a:r>
              <a:rPr sz="22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 (см) = </a:t>
            </a:r>
            <a:r>
              <a:rPr sz="22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38px</a:t>
            </a:r>
            <a:endParaRPr sz="2200" b="0">
              <a:latin typeface="ARial"/>
              <a:ea typeface="ARial"/>
              <a:cs typeface="ARial"/>
            </a:endParaRPr>
          </a:p>
          <a:p>
            <a:pPr marL="0" indent="0" algn="just">
              <a:lnSpc>
                <a:spcPct val="114999"/>
              </a:lnSpc>
              <a:buFont typeface="Arial"/>
              <a:buNone/>
              <a:defRPr/>
            </a:pPr>
            <a:r>
              <a:rPr sz="22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1pt</a:t>
            </a:r>
            <a:r>
              <a:rPr sz="22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 (типографский пункт) = </a:t>
            </a:r>
            <a:r>
              <a:rPr sz="22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4/3 px</a:t>
            </a:r>
            <a:endParaRPr sz="2200" b="0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22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1pc</a:t>
            </a:r>
            <a:r>
              <a:rPr sz="22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 (типографская пика) = </a:t>
            </a:r>
            <a:r>
              <a:rPr sz="22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16px</a:t>
            </a:r>
            <a:endParaRPr sz="1200" b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617894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6"/>
                </a:solidFill>
              </a:rPr>
              <a:t>Работа с изображениями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26242917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11052016" name="" hidden="0"/>
          <p:cNvSpPr/>
          <p:nvPr isPhoto="0" userDrawn="0"/>
        </p:nvSpPr>
        <p:spPr bwMode="auto">
          <a:xfrm>
            <a:off x="6828068" y="559500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1776550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59509" y="2303163"/>
            <a:ext cx="4010024" cy="2343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249462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Работа с изображениями</a:t>
            </a:r>
            <a:endParaRPr/>
          </a:p>
        </p:txBody>
      </p:sp>
      <p:sp>
        <p:nvSpPr>
          <p:cNvPr id="180037541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76260415" name="" hidden="0"/>
          <p:cNvSpPr/>
          <p:nvPr isPhoto="0" userDrawn="0"/>
        </p:nvSpPr>
        <p:spPr bwMode="auto">
          <a:xfrm>
            <a:off x="6987735" y="537781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59384126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19174" y="2085975"/>
            <a:ext cx="4352924" cy="600075"/>
          </a:xfrm>
          <a:prstGeom prst="rect">
            <a:avLst/>
          </a:prstGeom>
        </p:spPr>
      </p:pic>
      <p:sp>
        <p:nvSpPr>
          <p:cNvPr id="1902566049" name="" hidden="0"/>
          <p:cNvSpPr/>
          <p:nvPr isPhoto="0" userDrawn="0"/>
        </p:nvSpPr>
        <p:spPr bwMode="auto">
          <a:xfrm>
            <a:off x="7502085" y="645032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4650325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533524" y="3158489"/>
            <a:ext cx="1990724" cy="22193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017528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accent6"/>
                </a:solidFill>
                <a:latin typeface="Arial"/>
                <a:ea typeface="Arial"/>
                <a:cs typeface="Arial"/>
              </a:rPr>
              <a:t>Работа с изображениями</a:t>
            </a:r>
            <a:endParaRPr/>
          </a:p>
        </p:txBody>
      </p:sp>
      <p:sp>
        <p:nvSpPr>
          <p:cNvPr id="31669179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0011337" name="" hidden="0"/>
          <p:cNvSpPr/>
          <p:nvPr isPhoto="0" userDrawn="0"/>
        </p:nvSpPr>
        <p:spPr bwMode="auto">
          <a:xfrm>
            <a:off x="6806757" y="570166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8994738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38197" y="2409824"/>
            <a:ext cx="4210049" cy="22764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552477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accent6"/>
                </a:solidFill>
                <a:latin typeface="Arial"/>
                <a:ea typeface="Arial"/>
                <a:cs typeface="Arial"/>
              </a:rPr>
              <a:t>Работа с изображениями</a:t>
            </a:r>
            <a:endParaRPr/>
          </a:p>
        </p:txBody>
      </p:sp>
      <p:sp>
        <p:nvSpPr>
          <p:cNvPr id="27307868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5777891" name="" hidden="0"/>
          <p:cNvSpPr/>
          <p:nvPr isPhoto="0" userDrawn="0"/>
        </p:nvSpPr>
        <p:spPr bwMode="auto">
          <a:xfrm>
            <a:off x="6854384" y="558736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58649234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38197" y="2295524"/>
            <a:ext cx="4676774" cy="2209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58081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accent6"/>
                </a:solidFill>
                <a:latin typeface="Arial"/>
                <a:ea typeface="Arial"/>
                <a:cs typeface="Arial"/>
              </a:rPr>
              <a:t>Упорядоченные и неупорядоченные списки</a:t>
            </a:r>
            <a:endParaRPr/>
          </a:p>
        </p:txBody>
      </p:sp>
      <p:sp>
        <p:nvSpPr>
          <p:cNvPr id="154262013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74877298" name="" hidden="0"/>
          <p:cNvSpPr/>
          <p:nvPr isPhoto="0" userDrawn="0"/>
        </p:nvSpPr>
        <p:spPr bwMode="auto">
          <a:xfrm>
            <a:off x="6854384" y="551116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10332597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85825" y="2219324"/>
            <a:ext cx="5210174" cy="1523999"/>
          </a:xfrm>
          <a:prstGeom prst="rect">
            <a:avLst/>
          </a:prstGeom>
        </p:spPr>
      </p:pic>
      <p:sp>
        <p:nvSpPr>
          <p:cNvPr id="1589332174" name="" hidden="0"/>
          <p:cNvSpPr/>
          <p:nvPr isPhoto="0" userDrawn="0"/>
        </p:nvSpPr>
        <p:spPr bwMode="auto">
          <a:xfrm>
            <a:off x="13331385" y="560165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44306189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7362824" y="2309812"/>
            <a:ext cx="2495549" cy="1343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4411210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accent6"/>
                </a:solidFill>
                <a:latin typeface="Arial"/>
                <a:ea typeface="Arial"/>
                <a:cs typeface="Arial"/>
              </a:rPr>
              <a:t>Работа с изображениями</a:t>
            </a:r>
            <a:endParaRPr/>
          </a:p>
        </p:txBody>
      </p:sp>
      <p:sp>
        <p:nvSpPr>
          <p:cNvPr id="1348863947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00326575" name="" hidden="0"/>
          <p:cNvSpPr/>
          <p:nvPr isPhoto="0" userDrawn="0"/>
        </p:nvSpPr>
        <p:spPr bwMode="auto">
          <a:xfrm>
            <a:off x="6806757" y="544448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42379259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38197" y="1825623"/>
            <a:ext cx="5743574" cy="2009774"/>
          </a:xfrm>
          <a:prstGeom prst="rect">
            <a:avLst/>
          </a:prstGeom>
        </p:spPr>
      </p:pic>
      <p:sp>
        <p:nvSpPr>
          <p:cNvPr id="745307849" name="" hidden="0"/>
          <p:cNvSpPr/>
          <p:nvPr isPhoto="0" userDrawn="0"/>
        </p:nvSpPr>
        <p:spPr bwMode="auto">
          <a:xfrm>
            <a:off x="6581772" y="745426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692665510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838197" y="4067174"/>
            <a:ext cx="5848349" cy="231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532492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6"/>
                </a:solidFill>
              </a:rPr>
              <a:t>Работа с таблицами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87661245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73629560" name="" hidden="0"/>
          <p:cNvSpPr/>
          <p:nvPr isPhoto="0" userDrawn="0"/>
        </p:nvSpPr>
        <p:spPr bwMode="auto">
          <a:xfrm>
            <a:off x="6806757" y="511746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87712734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38197" y="1825623"/>
            <a:ext cx="5600699" cy="4829175"/>
          </a:xfrm>
          <a:prstGeom prst="rect">
            <a:avLst/>
          </a:prstGeom>
        </p:spPr>
      </p:pic>
      <p:sp>
        <p:nvSpPr>
          <p:cNvPr id="2072777971" name="" hidden="0"/>
          <p:cNvSpPr/>
          <p:nvPr isPhoto="0" userDrawn="0"/>
        </p:nvSpPr>
        <p:spPr bwMode="auto">
          <a:xfrm>
            <a:off x="13502835" y="639302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40409815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7534274" y="3101180"/>
            <a:ext cx="3143250" cy="1800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378745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Работа с таблицами</a:t>
            </a:r>
            <a:endParaRPr/>
          </a:p>
        </p:txBody>
      </p:sp>
      <p:sp>
        <p:nvSpPr>
          <p:cNvPr id="1873201847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9550782" name="" hidden="0"/>
          <p:cNvSpPr/>
          <p:nvPr isPhoto="0" userDrawn="0"/>
        </p:nvSpPr>
        <p:spPr bwMode="auto">
          <a:xfrm>
            <a:off x="6806757" y="511746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97063720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38197" y="1825623"/>
            <a:ext cx="5657850" cy="3819524"/>
          </a:xfrm>
          <a:prstGeom prst="rect">
            <a:avLst/>
          </a:prstGeom>
        </p:spPr>
      </p:pic>
      <p:sp>
        <p:nvSpPr>
          <p:cNvPr id="98907724" name="" hidden="0"/>
          <p:cNvSpPr/>
          <p:nvPr isPhoto="0" userDrawn="0"/>
        </p:nvSpPr>
        <p:spPr bwMode="auto">
          <a:xfrm>
            <a:off x="12902775" y="55140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4395921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934215" y="2222200"/>
            <a:ext cx="3676649" cy="2505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864366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Работа с таблицами</a:t>
            </a:r>
            <a:endParaRPr/>
          </a:p>
        </p:txBody>
      </p:sp>
      <p:sp>
        <p:nvSpPr>
          <p:cNvPr id="198052538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00539822" name="" hidden="0"/>
          <p:cNvSpPr/>
          <p:nvPr isPhoto="0" userDrawn="0"/>
        </p:nvSpPr>
        <p:spPr bwMode="auto">
          <a:xfrm>
            <a:off x="6721034" y="511746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4889393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52474" y="1825623"/>
            <a:ext cx="4105274" cy="3800475"/>
          </a:xfrm>
          <a:prstGeom prst="rect">
            <a:avLst/>
          </a:prstGeom>
        </p:spPr>
      </p:pic>
      <p:sp>
        <p:nvSpPr>
          <p:cNvPr id="755725320" name="" hidden="0"/>
          <p:cNvSpPr/>
          <p:nvPr isPhoto="0" userDrawn="0"/>
        </p:nvSpPr>
        <p:spPr bwMode="auto">
          <a:xfrm>
            <a:off x="12340784" y="610651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8138274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372225" y="2814673"/>
            <a:ext cx="3781424" cy="1685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668539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Работа с таблицами</a:t>
            </a:r>
            <a:endParaRPr/>
          </a:p>
        </p:txBody>
      </p:sp>
      <p:sp>
        <p:nvSpPr>
          <p:cNvPr id="132635039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00188757" name="" hidden="0"/>
          <p:cNvSpPr/>
          <p:nvPr isPhoto="0" userDrawn="0"/>
        </p:nvSpPr>
        <p:spPr bwMode="auto">
          <a:xfrm>
            <a:off x="6806757" y="511746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98820334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38197" y="1825623"/>
            <a:ext cx="4819649" cy="4857750"/>
          </a:xfrm>
          <a:prstGeom prst="rect">
            <a:avLst/>
          </a:prstGeom>
        </p:spPr>
      </p:pic>
      <p:sp>
        <p:nvSpPr>
          <p:cNvPr id="257254870" name="" hidden="0"/>
          <p:cNvSpPr/>
          <p:nvPr isPhoto="0" userDrawn="0"/>
        </p:nvSpPr>
        <p:spPr bwMode="auto">
          <a:xfrm>
            <a:off x="12645585" y="604936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991461821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677024" y="2757523"/>
            <a:ext cx="4000500" cy="1800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873305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Работа с таблицами</a:t>
            </a:r>
            <a:r>
              <a:rPr>
                <a:solidFill>
                  <a:schemeClr val="accent6"/>
                </a:solidFill>
              </a:rPr>
              <a:t>. Атрибуты &lt;table</a:t>
            </a:r>
            <a:r>
              <a:rPr>
                <a:solidFill>
                  <a:schemeClr val="accent6"/>
                </a:solidFill>
              </a:rPr>
              <a:t>&gt;</a:t>
            </a:r>
            <a:endParaRPr/>
          </a:p>
        </p:txBody>
      </p:sp>
      <p:sp>
        <p:nvSpPr>
          <p:cNvPr id="127849387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border</a:t>
            </a:r>
            <a:endParaRPr/>
          </a:p>
          <a:p>
            <a:pPr>
              <a:defRPr/>
            </a:pPr>
            <a:r>
              <a:rPr/>
              <a:t>height</a:t>
            </a:r>
            <a:endParaRPr/>
          </a:p>
          <a:p>
            <a:pPr>
              <a:defRPr/>
            </a:pPr>
            <a:r>
              <a:rPr/>
              <a:t>width</a:t>
            </a:r>
            <a:endParaRPr/>
          </a:p>
          <a:p>
            <a:pPr>
              <a:defRPr/>
            </a:pPr>
            <a:r>
              <a:rPr/>
              <a:t>bgcolor</a:t>
            </a:r>
            <a:endParaRPr/>
          </a:p>
          <a:p>
            <a:pPr>
              <a:defRPr/>
            </a:pPr>
            <a:r>
              <a:rPr/>
              <a:t>align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(left,right,center)</a:t>
            </a:r>
            <a:endParaRPr/>
          </a:p>
          <a:p>
            <a:pPr>
              <a:defRPr/>
            </a:pPr>
            <a:r>
              <a:rPr/>
              <a:t>cellspacing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920365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Работа с таблицами</a:t>
            </a:r>
            <a:r>
              <a:rPr>
                <a:solidFill>
                  <a:schemeClr val="accent6"/>
                </a:solidFill>
              </a:rPr>
              <a:t>. Атрибуты &lt;tr&gt;</a:t>
            </a:r>
            <a:endParaRPr/>
          </a:p>
        </p:txBody>
      </p:sp>
      <p:sp>
        <p:nvSpPr>
          <p:cNvPr id="37510655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bgcolor</a:t>
            </a:r>
            <a:endParaRPr/>
          </a:p>
          <a:p>
            <a:pPr>
              <a:defRPr/>
            </a:pPr>
            <a:r>
              <a:rPr/>
              <a:t>align (left,right,center)</a:t>
            </a:r>
            <a:endParaRPr/>
          </a:p>
          <a:p>
            <a:pPr>
              <a:defRPr/>
            </a:pPr>
            <a:r>
              <a:rPr/>
              <a:t>valign (top,middle,bottom)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359320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accent6"/>
                </a:solidFill>
                <a:latin typeface="Arial"/>
                <a:ea typeface="Arial"/>
                <a:cs typeface="Arial"/>
              </a:rPr>
              <a:t>Работа с таблицами</a:t>
            </a:r>
            <a:r>
              <a:rPr>
                <a:solidFill>
                  <a:schemeClr val="accent6"/>
                </a:solidFill>
              </a:rPr>
              <a:t>. Атрибуты &lt;td&gt;</a:t>
            </a:r>
            <a:endParaRPr/>
          </a:p>
        </p:txBody>
      </p:sp>
      <p:sp>
        <p:nvSpPr>
          <p:cNvPr id="107073298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height</a:t>
            </a:r>
            <a:endParaRPr/>
          </a:p>
          <a:p>
            <a:pPr>
              <a:defRPr/>
            </a:pPr>
            <a:r>
              <a:rPr/>
              <a:t>width</a:t>
            </a:r>
            <a:endParaRPr/>
          </a:p>
          <a:p>
            <a:pPr>
              <a:defRPr/>
            </a:pPr>
            <a:r>
              <a:rPr/>
              <a:t>bgcolor</a:t>
            </a:r>
            <a:endParaRPr/>
          </a:p>
          <a:p>
            <a:pPr>
              <a:defRPr/>
            </a:pPr>
            <a:r>
              <a:rPr/>
              <a:t>align (left,right,center)</a:t>
            </a:r>
            <a:endParaRPr/>
          </a:p>
          <a:p>
            <a:pPr>
              <a:defRPr/>
            </a:pPr>
            <a:r>
              <a:rPr/>
              <a:t>valign (top,middle,bottom)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506420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6"/>
                </a:solidFill>
              </a:rPr>
              <a:t>Объединение ячеек в таблице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8958449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marR="0" indent="0" algn="just">
              <a:lnSpc>
                <a:spcPct val="114999"/>
              </a:lnSpc>
              <a:spcBef>
                <a:spcPts val="0"/>
              </a:spcBef>
              <a:spcAft>
                <a:spcPts val="749"/>
              </a:spcAft>
              <a:buFont typeface="Arial"/>
              <a:buNone/>
              <a:defRPr/>
            </a:pPr>
            <a:r>
              <a:rPr sz="22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Чтобы </a:t>
            </a:r>
            <a:r>
              <a:rPr sz="22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объединить ячейки по горизонтали</a:t>
            </a:r>
            <a:r>
              <a:rPr sz="22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 используйте атрибут </a:t>
            </a:r>
            <a:r>
              <a:rPr sz="22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colspan="</a:t>
            </a:r>
            <a:r>
              <a:rPr sz="2200" b="0" i="1">
                <a:solidFill>
                  <a:schemeClr val="tx1"/>
                </a:solidFill>
                <a:latin typeface="ARial"/>
                <a:ea typeface="ARial"/>
                <a:cs typeface="ARial"/>
              </a:rPr>
              <a:t>х</a:t>
            </a:r>
            <a:r>
              <a:rPr sz="22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"</a:t>
            </a:r>
            <a:r>
              <a:rPr sz="22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у ячейки </a:t>
            </a:r>
            <a:r>
              <a:rPr sz="2200" b="0">
                <a:latin typeface="ARial"/>
                <a:ea typeface="ARial"/>
                <a:cs typeface="ARial"/>
              </a:rPr>
              <a:t>&lt;td&gt;</a:t>
            </a:r>
            <a:r>
              <a:rPr sz="22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 или </a:t>
            </a:r>
            <a:r>
              <a:rPr sz="2200" b="0">
                <a:latin typeface="ARial"/>
                <a:ea typeface="ARial"/>
                <a:cs typeface="ARial"/>
              </a:rPr>
              <a:t>&lt;th&gt;</a:t>
            </a:r>
            <a:r>
              <a:rPr sz="22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где </a:t>
            </a:r>
            <a:r>
              <a:rPr sz="2200" b="0" i="1">
                <a:solidFill>
                  <a:schemeClr val="tx1"/>
                </a:solidFill>
                <a:latin typeface="ARial"/>
                <a:ea typeface="ARial"/>
                <a:cs typeface="ARial"/>
              </a:rPr>
              <a:t>x</a:t>
            </a:r>
            <a:r>
              <a:rPr sz="22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 - количество ячеек для объединения.</a:t>
            </a:r>
            <a:endParaRPr sz="2200" b="0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22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Чтобы </a:t>
            </a:r>
            <a:r>
              <a:rPr sz="22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объединить ячейки по вертикали</a:t>
            </a:r>
            <a:r>
              <a:rPr sz="22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 используйте атрибут </a:t>
            </a:r>
            <a:r>
              <a:rPr sz="22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rowspan="</a:t>
            </a:r>
            <a:r>
              <a:rPr sz="2200" b="0" i="1">
                <a:solidFill>
                  <a:schemeClr val="tx1"/>
                </a:solidFill>
                <a:latin typeface="ARial"/>
                <a:ea typeface="ARial"/>
                <a:cs typeface="ARial"/>
              </a:rPr>
              <a:t>х</a:t>
            </a:r>
            <a:r>
              <a:rPr sz="22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"</a:t>
            </a:r>
            <a:r>
              <a:rPr sz="22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у ячейки </a:t>
            </a:r>
            <a:r>
              <a:rPr sz="2200" b="0">
                <a:latin typeface="ARial"/>
                <a:ea typeface="ARial"/>
                <a:cs typeface="ARial"/>
              </a:rPr>
              <a:t>&lt;td&gt;</a:t>
            </a:r>
            <a:r>
              <a:rPr sz="22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 или </a:t>
            </a:r>
            <a:r>
              <a:rPr sz="2200" b="0">
                <a:latin typeface="ARial"/>
                <a:ea typeface="ARial"/>
                <a:cs typeface="ARial"/>
              </a:rPr>
              <a:t>&lt;th&gt;</a:t>
            </a:r>
            <a:r>
              <a:rPr sz="22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где </a:t>
            </a:r>
            <a:r>
              <a:rPr sz="2200" b="0" i="1">
                <a:solidFill>
                  <a:schemeClr val="tx1"/>
                </a:solidFill>
                <a:latin typeface="ARial"/>
                <a:ea typeface="ARial"/>
                <a:cs typeface="ARial"/>
              </a:rPr>
              <a:t>x</a:t>
            </a:r>
            <a:r>
              <a:rPr sz="22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 - количество ячеек для объединения.</a:t>
            </a:r>
            <a:endParaRPr sz="2200" b="0">
              <a:latin typeface="ARial"/>
              <a:ea typeface="ARial"/>
              <a:cs typeface="ARial"/>
            </a:endParaRPr>
          </a:p>
        </p:txBody>
      </p:sp>
      <p:sp>
        <p:nvSpPr>
          <p:cNvPr id="618555343" name="" hidden="0"/>
          <p:cNvSpPr/>
          <p:nvPr isPhoto="0" userDrawn="0"/>
        </p:nvSpPr>
        <p:spPr bwMode="auto">
          <a:xfrm>
            <a:off x="6806757" y="718756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41176191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38197" y="3648074"/>
            <a:ext cx="4533899" cy="4952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338949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Объединение ячеек в таблице</a:t>
            </a:r>
            <a:endParaRPr/>
          </a:p>
        </p:txBody>
      </p:sp>
      <p:sp>
        <p:nvSpPr>
          <p:cNvPr id="161274304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7362326" name="" hidden="0"/>
          <p:cNvSpPr/>
          <p:nvPr isPhoto="0" userDrawn="0"/>
        </p:nvSpPr>
        <p:spPr bwMode="auto">
          <a:xfrm>
            <a:off x="6721034" y="498252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38995460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14399" y="1690686"/>
            <a:ext cx="4924424" cy="5210174"/>
          </a:xfrm>
          <a:prstGeom prst="rect">
            <a:avLst/>
          </a:prstGeom>
        </p:spPr>
      </p:pic>
      <p:sp>
        <p:nvSpPr>
          <p:cNvPr id="1256842162" name="" hidden="0"/>
          <p:cNvSpPr/>
          <p:nvPr isPhoto="0" userDrawn="0"/>
        </p:nvSpPr>
        <p:spPr bwMode="auto">
          <a:xfrm>
            <a:off x="13112309" y="581600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87186535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7143750" y="2524160"/>
            <a:ext cx="3933824" cy="22669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687607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6"/>
                </a:solidFill>
              </a:rPr>
              <a:t>Упорядоченные и неупорядоченные списки</a:t>
            </a:r>
            <a:endParaRPr/>
          </a:p>
        </p:txBody>
      </p:sp>
      <p:sp>
        <p:nvSpPr>
          <p:cNvPr id="1695203667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1412881200" name="" hidden="0"/>
          <p:cNvSpPr/>
          <p:nvPr isPhoto="0" userDrawn="0"/>
        </p:nvSpPr>
        <p:spPr bwMode="auto">
          <a:xfrm>
            <a:off x="6806759" y="553973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343802191" name="" hidden="0"/>
          <p:cNvSpPr/>
          <p:nvPr isPhoto="0" userDrawn="0"/>
        </p:nvSpPr>
        <p:spPr bwMode="auto">
          <a:xfrm>
            <a:off x="11937119" y="579691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95594334" name="" hidden="0"/>
          <p:cNvSpPr/>
          <p:nvPr isPhoto="0" userDrawn="0"/>
        </p:nvSpPr>
        <p:spPr bwMode="auto">
          <a:xfrm>
            <a:off x="6863909" y="543111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86552314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95349" y="2139278"/>
            <a:ext cx="4200525" cy="1562099"/>
          </a:xfrm>
          <a:prstGeom prst="rect">
            <a:avLst/>
          </a:prstGeom>
        </p:spPr>
      </p:pic>
      <p:sp>
        <p:nvSpPr>
          <p:cNvPr id="273802453" name="" hidden="0"/>
          <p:cNvSpPr/>
          <p:nvPr isPhoto="0" userDrawn="0"/>
        </p:nvSpPr>
        <p:spPr bwMode="auto">
          <a:xfrm>
            <a:off x="12350308" y="560645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434948242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381749" y="2314610"/>
            <a:ext cx="2533649" cy="1343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262855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Упорядоченные и неупорядоченные списки</a:t>
            </a:r>
            <a:endParaRPr/>
          </a:p>
        </p:txBody>
      </p:sp>
      <p:sp>
        <p:nvSpPr>
          <p:cNvPr id="1089364716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234686894" name="" hidden="0"/>
          <p:cNvSpPr/>
          <p:nvPr isPhoto="0" userDrawn="0"/>
        </p:nvSpPr>
        <p:spPr bwMode="auto">
          <a:xfrm>
            <a:off x="6806759" y="572071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6997204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81073" y="2428875"/>
            <a:ext cx="3171825" cy="542925"/>
          </a:xfrm>
          <a:prstGeom prst="rect">
            <a:avLst/>
          </a:prstGeom>
        </p:spPr>
      </p:pic>
      <p:sp>
        <p:nvSpPr>
          <p:cNvPr id="1127152473" name="" hidden="0"/>
          <p:cNvSpPr/>
          <p:nvPr isPhoto="0" userDrawn="0"/>
        </p:nvSpPr>
        <p:spPr bwMode="auto">
          <a:xfrm>
            <a:off x="6858018" y="664067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64664635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889457" y="3348831"/>
            <a:ext cx="4972050" cy="1209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073558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accent6"/>
                </a:solidFill>
                <a:latin typeface="Arial"/>
                <a:ea typeface="Arial"/>
                <a:cs typeface="Arial"/>
              </a:rPr>
              <a:t>Упорядоченные и неупорядоченные списки</a:t>
            </a:r>
            <a:endParaRPr/>
          </a:p>
        </p:txBody>
      </p:sp>
      <p:sp>
        <p:nvSpPr>
          <p:cNvPr id="69694900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26589171" name="" hidden="0"/>
          <p:cNvSpPr/>
          <p:nvPr isPhoto="0" userDrawn="0"/>
        </p:nvSpPr>
        <p:spPr bwMode="auto">
          <a:xfrm>
            <a:off x="6921059" y="579770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40012949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52499" y="2505868"/>
            <a:ext cx="3314700" cy="1495424"/>
          </a:xfrm>
          <a:prstGeom prst="rect">
            <a:avLst/>
          </a:prstGeom>
        </p:spPr>
      </p:pic>
      <p:sp>
        <p:nvSpPr>
          <p:cNvPr id="108298303" name="" hidden="0"/>
          <p:cNvSpPr/>
          <p:nvPr isPhoto="0" userDrawn="0"/>
        </p:nvSpPr>
        <p:spPr bwMode="auto">
          <a:xfrm>
            <a:off x="11273985" y="588267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1315624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5305424" y="2590835"/>
            <a:ext cx="1981199" cy="1066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143917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accent6"/>
                </a:solidFill>
                <a:latin typeface="Arial"/>
                <a:ea typeface="Arial"/>
                <a:cs typeface="Arial"/>
              </a:rPr>
              <a:t>Упорядоченные и неупорядоченные списки</a:t>
            </a:r>
            <a:endParaRPr/>
          </a:p>
        </p:txBody>
      </p:sp>
      <p:sp>
        <p:nvSpPr>
          <p:cNvPr id="195522019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56310074" name="" hidden="0"/>
          <p:cNvSpPr/>
          <p:nvPr isPhoto="0" userDrawn="0"/>
        </p:nvSpPr>
        <p:spPr bwMode="auto">
          <a:xfrm>
            <a:off x="6997259" y="568261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2785678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28699" y="2390774"/>
            <a:ext cx="3019424" cy="542925"/>
          </a:xfrm>
          <a:prstGeom prst="rect">
            <a:avLst/>
          </a:prstGeom>
        </p:spPr>
      </p:pic>
      <p:sp>
        <p:nvSpPr>
          <p:cNvPr id="23694242" name="" hidden="0"/>
          <p:cNvSpPr/>
          <p:nvPr isPhoto="0" userDrawn="0"/>
        </p:nvSpPr>
        <p:spPr bwMode="auto">
          <a:xfrm>
            <a:off x="6930585" y="647318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66739487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962024" y="3181348"/>
            <a:ext cx="4610099" cy="1343025"/>
          </a:xfrm>
          <a:prstGeom prst="rect">
            <a:avLst/>
          </a:prstGeom>
        </p:spPr>
      </p:pic>
      <p:sp>
        <p:nvSpPr>
          <p:cNvPr id="248724307" name="" hidden="0"/>
          <p:cNvSpPr/>
          <p:nvPr isPhoto="0" userDrawn="0"/>
        </p:nvSpPr>
        <p:spPr bwMode="auto">
          <a:xfrm>
            <a:off x="13026602" y="665608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4360692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7058043" y="3364247"/>
            <a:ext cx="2914650" cy="8953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3405550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accent6"/>
                </a:solidFill>
                <a:latin typeface="Arial"/>
                <a:ea typeface="Arial"/>
                <a:cs typeface="Arial"/>
              </a:rPr>
              <a:t>Упорядоченные и неупорядоченные списки</a:t>
            </a:r>
            <a:endParaRPr/>
          </a:p>
        </p:txBody>
      </p:sp>
      <p:sp>
        <p:nvSpPr>
          <p:cNvPr id="173160024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16033299" name="" hidden="0"/>
          <p:cNvSpPr/>
          <p:nvPr isPhoto="0" userDrawn="0"/>
        </p:nvSpPr>
        <p:spPr bwMode="auto">
          <a:xfrm>
            <a:off x="6892484" y="543496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56661834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23924" y="2143125"/>
            <a:ext cx="3990974" cy="1666874"/>
          </a:xfrm>
          <a:prstGeom prst="rect">
            <a:avLst/>
          </a:prstGeom>
        </p:spPr>
      </p:pic>
      <p:sp>
        <p:nvSpPr>
          <p:cNvPr id="868337695" name="" hidden="0"/>
          <p:cNvSpPr/>
          <p:nvPr isPhoto="0" userDrawn="0"/>
        </p:nvSpPr>
        <p:spPr bwMode="auto">
          <a:xfrm>
            <a:off x="12388410" y="556642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71490809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419849" y="2274587"/>
            <a:ext cx="2238374" cy="1200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938463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accent6"/>
                </a:solidFill>
                <a:latin typeface="Arial"/>
                <a:ea typeface="Arial"/>
                <a:cs typeface="Arial"/>
              </a:rPr>
              <a:t>Упорядоченные и неупорядоченные списки</a:t>
            </a:r>
            <a:endParaRPr/>
          </a:p>
        </p:txBody>
      </p:sp>
      <p:sp>
        <p:nvSpPr>
          <p:cNvPr id="152082567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71575978" name="" hidden="0"/>
          <p:cNvSpPr/>
          <p:nvPr isPhoto="0" userDrawn="0"/>
        </p:nvSpPr>
        <p:spPr bwMode="auto">
          <a:xfrm>
            <a:off x="6848492" y="527303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84336190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79932" y="1981199"/>
            <a:ext cx="4905374" cy="4600575"/>
          </a:xfrm>
          <a:prstGeom prst="rect">
            <a:avLst/>
          </a:prstGeom>
        </p:spPr>
      </p:pic>
      <p:sp>
        <p:nvSpPr>
          <p:cNvPr id="1172068085" name="" hidden="0"/>
          <p:cNvSpPr/>
          <p:nvPr isPhoto="0" userDrawn="0"/>
        </p:nvSpPr>
        <p:spPr bwMode="auto">
          <a:xfrm>
            <a:off x="12131235" y="569217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09206389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162674" y="2400336"/>
            <a:ext cx="4152899" cy="2514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695695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6"/>
                </a:solidFill>
              </a:rPr>
              <a:t>Работа со ссылками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26476097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0366287" name="" hidden="0"/>
          <p:cNvSpPr/>
          <p:nvPr isPhoto="0" userDrawn="0"/>
        </p:nvSpPr>
        <p:spPr bwMode="auto">
          <a:xfrm>
            <a:off x="6911534" y="5577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0529212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42975" y="2286000"/>
            <a:ext cx="5210174" cy="476249"/>
          </a:xfrm>
          <a:prstGeom prst="rect">
            <a:avLst/>
          </a:prstGeom>
        </p:spPr>
      </p:pic>
      <p:sp>
        <p:nvSpPr>
          <p:cNvPr id="711715264" name="" hidden="0"/>
          <p:cNvSpPr/>
          <p:nvPr isPhoto="0" userDrawn="0"/>
        </p:nvSpPr>
        <p:spPr bwMode="auto">
          <a:xfrm>
            <a:off x="13569509" y="550640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7194088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7600950" y="2214562"/>
            <a:ext cx="1743075" cy="619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">
        <a:dk1>
          <a:sysClr val="windowText" lastClr="000000"/>
        </a:dk1>
        <a:lt1>
          <a:sysClr val="window" lastClr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R7-Office/7.0.1.62</Application>
  <DocSecurity>0</DocSecurity>
  <PresentationFormat>Widescreen</PresentationFormat>
  <Paragraphs>0</Paragraphs>
  <Slides>29</Slides>
  <Notes>29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Яна Матюнина</cp:lastModifiedBy>
  <cp:revision>8</cp:revision>
  <dcterms:created xsi:type="dcterms:W3CDTF">2012-12-03T06:56:55Z</dcterms:created>
  <dcterms:modified xsi:type="dcterms:W3CDTF">2022-09-26T07:13:46Z</dcterms:modified>
  <cp:category/>
  <cp:contentStatus/>
  <cp:version/>
</cp:coreProperties>
</file>