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accent1"/>
                </a:solidFill>
              </a:rPr>
              <a:t>Семантическая разметка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88527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Элементы &lt;div&gt; и &lt;span&gt;</a:t>
            </a:r>
            <a:endParaRPr/>
          </a:p>
        </p:txBody>
      </p:sp>
      <p:sp>
        <p:nvSpPr>
          <p:cNvPr id="156345808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Элемент </a:t>
            </a:r>
            <a:r>
              <a:rPr sz="2200" b="1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&lt;span&gt;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 — это общий </a:t>
            </a:r>
            <a:r>
              <a:rPr sz="22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встроенный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 элемент, который используется для встроенных элементов, которые не вводят переводов строк. </a:t>
            </a:r>
            <a:endParaRPr sz="2200"/>
          </a:p>
        </p:txBody>
      </p:sp>
      <p:sp>
        <p:nvSpPr>
          <p:cNvPr id="787193508" name="" hidden="0"/>
          <p:cNvSpPr/>
          <p:nvPr isPhoto="0" userDrawn="0"/>
        </p:nvSpPr>
        <p:spPr bwMode="auto">
          <a:xfrm>
            <a:off x="6852107" y="58731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3001120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83548" y="2581274"/>
            <a:ext cx="6134099" cy="3962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377517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Семантическая разметка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227113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R="0" algn="just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семантический код напрямую влияет на объем HTML кода. </a:t>
            </a:r>
            <a:r>
              <a:rPr sz="22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Сайт становиться быстрей и менее затратным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200"/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sz="2200">
              <a:latin typeface="Times New Roman"/>
              <a:ea typeface="Times New Roman"/>
              <a:cs typeface="Times New Roman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defRPr/>
            </a:pPr>
            <a:r>
              <a:rPr sz="22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компьютеры, экранные ридеры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которых важны теги и их атрибуты, адекватно читают и понимают содержимое веб-страницы.</a:t>
            </a:r>
            <a:endParaRPr sz="2200"/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sz="22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семантический код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при прочих равных условиях, будет выдаваться выше в результатах выдачи поисковых систем, чем страница с несемантическим кодом.</a:t>
            </a:r>
            <a:endParaRPr sz="22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499224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Жирный текст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474659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5282529" name="" hidden="0"/>
          <p:cNvSpPr/>
          <p:nvPr isPhoto="0" userDrawn="0"/>
        </p:nvSpPr>
        <p:spPr bwMode="auto">
          <a:xfrm>
            <a:off x="6806759" y="5117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6423965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825624"/>
            <a:ext cx="5838824" cy="3867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044660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Курсивный текст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028471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0579284" name="" hidden="0"/>
          <p:cNvSpPr/>
          <p:nvPr isPhoto="0" userDrawn="0"/>
        </p:nvSpPr>
        <p:spPr bwMode="auto">
          <a:xfrm>
            <a:off x="6806759" y="5117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754127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825624"/>
            <a:ext cx="5495924" cy="388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61095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Уменьшение и увеличение текста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1597847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0858318" name="" hidden="0"/>
          <p:cNvSpPr/>
          <p:nvPr isPhoto="0" userDrawn="0"/>
        </p:nvSpPr>
        <p:spPr bwMode="auto">
          <a:xfrm>
            <a:off x="6806759" y="5117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0899436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825624"/>
            <a:ext cx="5753099" cy="3905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02052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Другие семантические теги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3310525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Обычно в браузерах фоновый цвет текста внутри контейнера </a:t>
            </a:r>
            <a:r>
              <a:rPr sz="2000" b="1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&lt;mark&gt;</a:t>
            </a: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выделяется желтым цветом</a:t>
            </a:r>
            <a:r>
              <a:rPr sz="2000" b="1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&lt;/mark&gt;</a:t>
            </a: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как чернильным маркером.</a:t>
            </a:r>
            <a:endParaRPr sz="2000"/>
          </a:p>
          <a:p>
            <a:pPr marL="0" indent="0">
              <a:buFont typeface="Arial"/>
              <a:buNone/>
              <a:defRPr/>
            </a:pP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Браузеры обычно помечают текст в контейнере </a:t>
            </a:r>
            <a:r>
              <a:rPr sz="2200" b="1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&lt;del&gt;</a:t>
            </a:r>
            <a:r>
              <a:rPr sz="2200" strike="sngStrik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как перечеркнутый</a:t>
            </a:r>
            <a:r>
              <a:rPr sz="2200" b="1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&lt;/del&gt;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Браузеры обычно помечают текст в контейнере </a:t>
            </a:r>
            <a:r>
              <a:rPr sz="2200" b="1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&lt;ins&gt;</a:t>
            </a:r>
            <a:r>
              <a:rPr sz="2200" u="sng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как подчеркнутый</a:t>
            </a:r>
            <a:r>
              <a:rPr sz="2200" b="1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&lt;/ins&gt;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908101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Перевод строк и горизонтальные линии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984684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2112032" name="" hidden="0"/>
          <p:cNvSpPr/>
          <p:nvPr isPhoto="0" userDrawn="0"/>
        </p:nvSpPr>
        <p:spPr bwMode="auto">
          <a:xfrm>
            <a:off x="6806759" y="5117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095189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825624"/>
            <a:ext cx="6296024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37086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339905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7158144" name="" hidden="0"/>
          <p:cNvSpPr/>
          <p:nvPr isPhoto="0" userDrawn="0"/>
        </p:nvSpPr>
        <p:spPr bwMode="auto">
          <a:xfrm>
            <a:off x="6806759" y="5117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9773816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825624"/>
            <a:ext cx="6172200" cy="4476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83260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HTML цитаты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24494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1587499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создания цитат в языке HTML используются два элемента: блочный элемент </a:t>
            </a:r>
            <a:r>
              <a:rPr sz="2000" b="1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&lt;Blockquote&gt;</a:t>
            </a: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 и строчный элемент </a:t>
            </a:r>
            <a:r>
              <a:rPr sz="2000" b="1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&lt;q&gt;</a:t>
            </a: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200"/>
          </a:p>
        </p:txBody>
      </p:sp>
      <p:sp>
        <p:nvSpPr>
          <p:cNvPr id="827702994" name="" hidden="0"/>
          <p:cNvSpPr/>
          <p:nvPr isPhoto="0" userDrawn="0"/>
        </p:nvSpPr>
        <p:spPr bwMode="auto">
          <a:xfrm>
            <a:off x="6806759" y="55016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5947665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23899" y="2324099"/>
            <a:ext cx="6591299" cy="440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090432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Аббревиатура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379247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6616791" name="" hidden="0"/>
          <p:cNvSpPr/>
          <p:nvPr isPhoto="0" userDrawn="0"/>
        </p:nvSpPr>
        <p:spPr bwMode="auto">
          <a:xfrm>
            <a:off x="6774515" y="486822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491899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05955" y="1576387"/>
            <a:ext cx="6191249" cy="2990849"/>
          </a:xfrm>
          <a:prstGeom prst="rect">
            <a:avLst/>
          </a:prstGeom>
        </p:spPr>
      </p:pic>
      <p:sp>
        <p:nvSpPr>
          <p:cNvPr id="237532748" name="" hidden="0"/>
          <p:cNvSpPr/>
          <p:nvPr isPhoto="0" userDrawn="0"/>
        </p:nvSpPr>
        <p:spPr bwMode="auto">
          <a:xfrm>
            <a:off x="6806759" y="784006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4164000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38199" y="4548223"/>
            <a:ext cx="5210174" cy="685800"/>
          </a:xfrm>
          <a:prstGeom prst="rect">
            <a:avLst/>
          </a:prstGeom>
        </p:spPr>
      </p:pic>
      <p:sp>
        <p:nvSpPr>
          <p:cNvPr id="231454073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62872054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933449" y="5234023"/>
            <a:ext cx="4791074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670997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Цвет текста. Безопасный цвет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0252826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3860215" name="" hidden="0"/>
          <p:cNvSpPr/>
          <p:nvPr isPhoto="0" userDrawn="0"/>
        </p:nvSpPr>
        <p:spPr bwMode="auto">
          <a:xfrm flipH="0" flipV="0">
            <a:off x="6034574" y="3391855"/>
            <a:ext cx="18592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2712706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569679" y="1808906"/>
            <a:ext cx="6923700" cy="4868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08078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Адрес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4358358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6567874" name="" hidden="0"/>
          <p:cNvSpPr/>
          <p:nvPr isPhoto="0" userDrawn="0"/>
        </p:nvSpPr>
        <p:spPr bwMode="auto">
          <a:xfrm>
            <a:off x="6806759" y="5117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7655163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825624"/>
            <a:ext cx="6438899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47424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64828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7573493" name="" hidden="0"/>
          <p:cNvSpPr/>
          <p:nvPr isPhoto="0" userDrawn="0"/>
        </p:nvSpPr>
        <p:spPr bwMode="auto">
          <a:xfrm>
            <a:off x="6806759" y="421100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6451070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919162"/>
            <a:ext cx="6334124" cy="5172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8704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679992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9183233" name="" hidden="0"/>
          <p:cNvSpPr/>
          <p:nvPr isPhoto="0" userDrawn="0"/>
        </p:nvSpPr>
        <p:spPr bwMode="auto">
          <a:xfrm>
            <a:off x="6806759" y="471185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3460391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420018"/>
            <a:ext cx="6467474" cy="2581274"/>
          </a:xfrm>
          <a:prstGeom prst="rect">
            <a:avLst/>
          </a:prstGeom>
        </p:spPr>
      </p:pic>
      <p:sp>
        <p:nvSpPr>
          <p:cNvPr id="277334705" name="" hidden="0"/>
          <p:cNvSpPr/>
          <p:nvPr isPhoto="0" userDrawn="0"/>
        </p:nvSpPr>
        <p:spPr bwMode="auto">
          <a:xfrm>
            <a:off x="6806759" y="73875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2792475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38199" y="4095749"/>
            <a:ext cx="5953124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49998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Тег &lt;header&gt;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406032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4957252" name="" hidden="0"/>
          <p:cNvSpPr/>
          <p:nvPr isPhoto="0" userDrawn="0"/>
        </p:nvSpPr>
        <p:spPr bwMode="auto">
          <a:xfrm>
            <a:off x="6806759" y="48309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898195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539081"/>
            <a:ext cx="5543550" cy="492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21876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Тег &lt;nav&gt;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574945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8455067" name="" hidden="0"/>
          <p:cNvSpPr/>
          <p:nvPr isPhoto="0" userDrawn="0"/>
        </p:nvSpPr>
        <p:spPr bwMode="auto">
          <a:xfrm>
            <a:off x="6806759" y="5117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140487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825624"/>
            <a:ext cx="4676774" cy="2647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21528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Тег &lt;article&gt;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1084075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4602856" name="" hidden="0"/>
          <p:cNvSpPr/>
          <p:nvPr isPhoto="0" userDrawn="0"/>
        </p:nvSpPr>
        <p:spPr bwMode="auto">
          <a:xfrm>
            <a:off x="6806759" y="51206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921809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828835"/>
            <a:ext cx="5238749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31169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Тег &lt;section&gt;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3790627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7414111" name="" hidden="0"/>
          <p:cNvSpPr/>
          <p:nvPr isPhoto="0" userDrawn="0"/>
        </p:nvSpPr>
        <p:spPr bwMode="auto">
          <a:xfrm>
            <a:off x="6806759" y="48452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4920669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553368"/>
            <a:ext cx="7753349" cy="489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18091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Тег &lt;aside&gt;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484336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4714867" name="" hidden="0"/>
          <p:cNvSpPr/>
          <p:nvPr isPhoto="0" userDrawn="0"/>
        </p:nvSpPr>
        <p:spPr bwMode="auto">
          <a:xfrm>
            <a:off x="6806759" y="529209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025816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2000250"/>
            <a:ext cx="5600699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05833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Тег &lt;footer&gt;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713944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6022250" name="" hidden="0"/>
          <p:cNvSpPr/>
          <p:nvPr isPhoto="0" userDrawn="0"/>
        </p:nvSpPr>
        <p:spPr bwMode="auto">
          <a:xfrm>
            <a:off x="6806759" y="554926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0380482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2257425"/>
            <a:ext cx="7172325" cy="2638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08256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Тег &lt;main&gt;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6605638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7309131" name="" hidden="0"/>
          <p:cNvSpPr/>
          <p:nvPr isPhoto="0" userDrawn="0"/>
        </p:nvSpPr>
        <p:spPr bwMode="auto">
          <a:xfrm>
            <a:off x="6850751" y="54453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5248837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82191" y="2153530"/>
            <a:ext cx="8248649" cy="344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6590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Как поменять цвет текста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443046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marR="0" indent="0" algn="just">
              <a:spcBef>
                <a:spcPts val="1199"/>
              </a:spcBef>
              <a:spcAft>
                <a:spcPts val="1199"/>
              </a:spcAft>
              <a:buFont typeface="Arial"/>
              <a:buNone/>
              <a:defRPr/>
            </a:pPr>
            <a:endParaRPr sz="1200">
              <a:latin typeface="Times New Roman"/>
              <a:ea typeface="Times New Roman"/>
              <a:cs typeface="Times New Roman"/>
            </a:endParaRPr>
          </a:p>
          <a:p>
            <a:pPr marL="0" marR="0" indent="0" algn="just">
              <a:spcBef>
                <a:spcPts val="1199"/>
              </a:spcBef>
              <a:spcAft>
                <a:spcPts val="1199"/>
              </a:spcAft>
              <a:buFont typeface="Arial"/>
              <a:buNone/>
              <a:defRPr/>
            </a:pPr>
            <a:endParaRPr sz="1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 algn="just">
              <a:spcBef>
                <a:spcPts val="1199"/>
              </a:spcBef>
              <a:spcAft>
                <a:spcPts val="1199"/>
              </a:spcAft>
              <a:buFont typeface="Arial"/>
              <a:buNone/>
              <a:defRPr/>
            </a:pPr>
            <a:endParaRPr sz="1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 algn="just">
              <a:spcBef>
                <a:spcPts val="1199"/>
              </a:spcBef>
              <a:spcAft>
                <a:spcPts val="1199"/>
              </a:spcAft>
              <a:buFont typeface="Arial"/>
              <a:buNone/>
              <a:defRPr/>
            </a:pPr>
            <a:r>
              <a:rPr sz="2200">
                <a:solidFill>
                  <a:schemeClr val="tx1"/>
                </a:solidFill>
                <a:latin typeface="Arial"/>
                <a:ea typeface="Arial"/>
                <a:cs typeface="Arial"/>
              </a:rPr>
              <a:t>Значение этого атрибута может быть введено одним из двух способов:</a:t>
            </a:r>
            <a:endParaRPr sz="22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tx1"/>
                </a:solidFill>
                <a:latin typeface="Arial"/>
                <a:ea typeface="Arial"/>
                <a:cs typeface="Arial"/>
              </a:rPr>
              <a:t>Как определение красного, зелёного и синего (RGB).</a:t>
            </a:r>
            <a:endParaRPr sz="22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200">
                <a:solidFill>
                  <a:schemeClr val="tx1"/>
                </a:solidFill>
                <a:latin typeface="Arial"/>
                <a:ea typeface="Arial"/>
                <a:cs typeface="Arial"/>
              </a:rPr>
              <a:t>Как стандартное название цвета.</a:t>
            </a:r>
            <a:endParaRPr sz="2200">
              <a:latin typeface="Arial"/>
              <a:ea typeface="Arial"/>
              <a:cs typeface="Arial"/>
            </a:endParaRPr>
          </a:p>
        </p:txBody>
      </p:sp>
      <p:sp>
        <p:nvSpPr>
          <p:cNvPr id="1578043776" name="" hidden="0"/>
          <p:cNvSpPr/>
          <p:nvPr isPhoto="0" userDrawn="0"/>
        </p:nvSpPr>
        <p:spPr bwMode="auto">
          <a:xfrm>
            <a:off x="6806759" y="5117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4410596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33449" y="2039937"/>
            <a:ext cx="3457575" cy="428625"/>
          </a:xfrm>
          <a:prstGeom prst="rect">
            <a:avLst/>
          </a:prstGeom>
        </p:spPr>
      </p:pic>
      <p:sp>
        <p:nvSpPr>
          <p:cNvPr id="1004942637" name="" hidden="0"/>
          <p:cNvSpPr/>
          <p:nvPr isPhoto="0" userDrawn="0"/>
        </p:nvSpPr>
        <p:spPr bwMode="auto">
          <a:xfrm>
            <a:off x="6902010" y="76568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3099086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933449" y="4364989"/>
            <a:ext cx="5562599" cy="752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150080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Тег &lt;time&gt;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863826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57674896" name="" hidden="0"/>
          <p:cNvSpPr/>
          <p:nvPr isPhoto="0" userDrawn="0"/>
        </p:nvSpPr>
        <p:spPr bwMode="auto">
          <a:xfrm>
            <a:off x="6806759" y="566928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37336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2377440"/>
            <a:ext cx="8029575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42831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Шестнадцатиричная система счисления</a:t>
            </a:r>
            <a:endParaRPr/>
          </a:p>
        </p:txBody>
      </p:sp>
      <p:sp>
        <p:nvSpPr>
          <p:cNvPr id="16514655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8411877" name="" hidden="0"/>
          <p:cNvSpPr/>
          <p:nvPr isPhoto="0" userDrawn="0"/>
        </p:nvSpPr>
        <p:spPr bwMode="auto">
          <a:xfrm flipH="0" flipV="0">
            <a:off x="7365119" y="5439762"/>
            <a:ext cx="33715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388722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96559" y="2147922"/>
            <a:ext cx="3267660" cy="3595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76144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Как поменять цвет текста</a:t>
            </a:r>
            <a:endParaRPr/>
          </a:p>
        </p:txBody>
      </p:sp>
      <p:sp>
        <p:nvSpPr>
          <p:cNvPr id="21687293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8131996" name="" hidden="0"/>
          <p:cNvSpPr/>
          <p:nvPr isPhoto="0" userDrawn="0"/>
        </p:nvSpPr>
        <p:spPr bwMode="auto">
          <a:xfrm>
            <a:off x="7019960" y="52825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789387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51400" y="1990724"/>
            <a:ext cx="5172074" cy="733424"/>
          </a:xfrm>
          <a:prstGeom prst="rect">
            <a:avLst/>
          </a:prstGeom>
        </p:spPr>
      </p:pic>
      <p:sp>
        <p:nvSpPr>
          <p:cNvPr id="828823713" name="" hidden="0"/>
          <p:cNvSpPr/>
          <p:nvPr isPhoto="0" userDrawn="0"/>
        </p:nvSpPr>
        <p:spPr bwMode="auto">
          <a:xfrm>
            <a:off x="7019960" y="6325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9292074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51400" y="3033748"/>
            <a:ext cx="5934074" cy="1247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0514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Названия цветов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675714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711753" name="" hidden="0"/>
          <p:cNvSpPr/>
          <p:nvPr isPhoto="0" userDrawn="0"/>
        </p:nvSpPr>
        <p:spPr bwMode="auto">
          <a:xfrm>
            <a:off x="7082984" y="529209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314359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14424" y="2000250"/>
            <a:ext cx="3762374" cy="1724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2218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Блочные и строчные элементы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449381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946310" name="" hidden="0"/>
          <p:cNvSpPr/>
          <p:nvPr isPhoto="0" userDrawn="0"/>
        </p:nvSpPr>
        <p:spPr bwMode="auto">
          <a:xfrm>
            <a:off x="6806759" y="514729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5758797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9" y="1855451"/>
            <a:ext cx="6438899" cy="4076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062055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Блочные и строчные элементы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3184282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R="0" algn="just"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Строчные элементы не могут хранить блочные элементы, а могут содержать только данные или другие строчные элементы.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Блочные элементы могут содержать другие блочные элементы, строчные элементы, а также данные.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Блочные элементы всегда начинаются с новой строки и, как правило, ограничены сверху и снизу пустыми строками.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Блочные элементы занимают всю ширину родительского элемента, например, окна браузера.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Строчные элементы занимают ширину равную их содержимому плюс значения отступов, полей и границ.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561730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3">
                    <a:lumMod val="50000"/>
                  </a:schemeClr>
                </a:solidFill>
              </a:rPr>
              <a:t>Элементы &lt;div&gt; и &lt;span&gt;</a:t>
            </a:r>
            <a:endParaRPr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41070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Элемент </a:t>
            </a:r>
            <a:r>
              <a:rPr sz="2200" b="1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&lt;div&gt;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 — это общий </a:t>
            </a:r>
            <a:r>
              <a:rPr sz="22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блочный</a:t>
            </a:r>
            <a:r>
              <a:rPr sz="2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 элемент, который применяется для группировки одного или нескольких блочных элементов. </a:t>
            </a:r>
            <a:endParaRPr sz="2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/>
          </a:p>
          <a:p>
            <a:pPr>
              <a:buFont typeface="Arial"/>
              <a:buChar char="–"/>
              <a:defRPr/>
            </a:pP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применять какие-либо настройки к отдельному информационному блоку на сайте;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быть контейнером для текста, изображений и других элементов HTML-документа.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R7-Office/7.0.1.62</Application>
  <DocSecurity>0</DocSecurity>
  <PresentationFormat>Widescreen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Яна Матюнина</cp:lastModifiedBy>
  <cp:revision>7</cp:revision>
  <dcterms:created xsi:type="dcterms:W3CDTF">2012-12-03T06:56:55Z</dcterms:created>
  <dcterms:modified xsi:type="dcterms:W3CDTF">2022-10-03T08:00:16Z</dcterms:modified>
  <cp:category/>
  <cp:contentStatus/>
  <cp:version/>
</cp:coreProperties>
</file>