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0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6"/>
    <p:restoredTop sz="94755"/>
  </p:normalViewPr>
  <p:slideViewPr>
    <p:cSldViewPr snapToGrid="0" snapToObjects="1">
      <p:cViewPr varScale="1">
        <p:scale>
          <a:sx n="92" d="100"/>
          <a:sy n="9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C829-3151-8045-A5D7-95EB280F94F7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47D2-9829-E04B-9396-F3F352DB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47D2-9829-E04B-9396-F3F352DB2B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7A83-39BA-694E-9396-F204657F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25BB-8B3E-4349-A8D6-155F13B5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AD17-AFF4-AF4B-B1E0-6C2375EB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806-4ED4-7845-B25D-7119D20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8C46-FF88-2F46-8FBB-3610103E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3D4E-4B29-BA40-BB64-7838CF0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70CCA-65DE-7941-8861-F9CBD204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9E65-82F8-D14B-8D53-9C7044B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EAD2-7309-0443-B530-FC4FD0F1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3381-801D-B740-8F69-3FB1607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EDB3-800B-E946-9B93-B7C28C77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A7ACC-36EA-7244-8255-44DC5D451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8C88-AFF3-3A44-B9AA-70CD38F8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CFE2-3BE4-CA41-B596-D9EB7594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C389-93A9-3049-9D79-6798E7AB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C970-07D2-BB42-8C06-3A23CE67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EDD1-118E-D54B-B4C7-9ECD3FD8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8880-B2AA-3141-B69D-EFCA363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8DA5B-39D2-2C4A-96FD-47B3B6F4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4439-5AAF-294B-A63F-28D803FB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4A6-9ACD-C042-91FB-65BF7802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ECA6-DA61-A545-9EDC-7DE5AD01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35C2-EC45-E740-A3A4-094EB0A0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DD6C-3AEB-DF40-8DF7-8D40F84B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70CC-6B3A-1544-B37F-9398105A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015-2CCC-AE4D-8938-82F3FF58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76D7-ABB4-0641-B79E-D49AB76A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60AA-C8E6-4940-ADA8-1EE12E4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8D70-CF21-B24F-B20F-4623287D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969F-8AD4-5646-8E2C-5E50914F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6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041C-9ED3-B44F-B46F-A4EA249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1976-BEF8-3842-8EC5-59B05CDF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F0105-6CAB-5146-AAA5-E19301A9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C3F03-F57A-BD4B-A111-0134D642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F4B94-71AC-5C42-870B-39BA985B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E454D-6503-8A42-8D24-31B8D8E3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8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247-4A0B-6B4F-A503-BED15D47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1446-3EBD-8443-A08C-EC6765D7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C3A0-D01B-C948-B337-45F5FA0B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7E3C-E43B-544E-97DB-BE20511F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725C0-3955-9E45-BA22-F03558E0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D3047-E51E-5946-AFFF-4EF7F901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0800F-45A7-1A4B-A704-1F724DCE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634E6-9229-CD45-9990-1A231CA1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5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07A6-357B-9446-BFA4-C32816DF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2CEC0-39B2-3A43-87F0-A91158AB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B6CDD-EDB4-7D4C-AB20-3C07BE2C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6232E-1636-7E41-A17E-D515926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0A2D6-6F9B-4D4F-B61C-21B44B27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A5486-12D1-104A-A5EB-C2D57ADE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BD5D-40E9-574F-9CB2-3ECD1A6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8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3E46-CA89-864C-A3C6-A322DD7C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353A-9D32-514D-8889-44C0BC34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1FEF-BAAE-6A41-8DEA-C908505D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0036-60D6-234A-B11E-D5A193A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03A4-17D3-0C47-B858-BC49909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F1E7-64D6-7E49-960E-4C41D2C3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C523-463B-0046-B4D2-3434998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931B-46F3-6645-ACB4-DBBB336B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7051-0EC0-5B46-A7D7-4A2E360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A4AE-5D98-2B45-9292-D9E7D9D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18A8-0B11-554C-A573-556C653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2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E19A-7D04-0B42-B35A-040C53EA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EA18C-822D-2F44-AE8D-A4E1D9A63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4FD94-0803-7D4F-880B-F2026C98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E1988-836E-6040-8589-4F15CC05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BE5A-89E6-654B-9F5D-311EB58A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A250-80B8-9F48-9252-716AB63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2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F631-1E73-5347-AAA8-479962A1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96D7-AF20-A549-9211-628FE41E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0FB3-0D47-EE43-AA14-A252E78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DD28-956F-324B-963C-E9839E6F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9D75-5588-8A49-99F1-8329C728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B2171-C93B-D844-9B94-EE82BACD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17A4-25A9-6B43-87FB-76FD02F2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D90F-A500-E545-8EAF-998C9B13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4202-C69D-754E-9D34-EF04B01E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5BCE-B394-BB42-9F37-5E5645C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52C3-980D-2445-81EB-A8C206B5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93A5-AF31-4242-8D5D-DEA56EA3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48AB-E7F6-B34B-A817-849C7B57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68E0-DA37-1141-989F-314EF44A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170E-05BF-BF49-AB1E-C1FB27FD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5E1E-3F41-E648-8559-29E854C4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72D9-B685-C34D-ADC7-69ABC864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85089-3EFA-3747-BBEA-4E819C83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5A27-C71D-F849-B0B9-E821618E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5ABF-FA5A-444E-B5CB-A938C085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182B-DC58-5A45-A587-B5A8FEF1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AEB2-0268-C648-BC68-CDA7A273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8EB4-5EC0-5749-8B34-5E9AA21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06B03-E40C-0340-A61F-AFDBEE96F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555C1-0EFF-BC40-8DBF-FC3F804A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586FB-1A5F-C34C-ACD4-CA2F87D4A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A7CBE-B9A0-A54B-B1F2-557E5220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AB0CA-10E9-6749-9172-DA6116E2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B8176-3635-4244-8A90-F154855B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155B-FD7A-234F-A80F-ADA90FF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2C62-5189-9A4A-A5C7-055812A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A633-3373-2143-A9EF-8BD3E9C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71C0-C9AA-BD48-B5B0-F895A3A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57C6F-C471-5F4F-AD0E-DB17755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95C3E-F690-E048-B2B3-994EB954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65F0-0026-6643-84EE-599C40BA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43-84EB-564D-BEDC-93DB2750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647-16DA-CA4A-8D4B-61099379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FD140-71D4-4A46-B6A6-D5E6886B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C381-50C9-9545-B6F1-3A3C8804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167B-770C-784E-9B93-2F690692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85EA-F12B-7B48-BF6A-00C6763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0B02-FE45-724A-B91C-BBACD919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B18D9-C36E-8548-A182-ECF7EC6CE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F48D-A274-364C-97DD-AB598741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A4E1-1F44-1C42-A43E-1530D167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3E7F-8724-0849-AD6B-849232AF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6713-5EEC-224E-AF7A-C8061E88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AED1A-57BC-BB47-9F43-00D25500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9AD4-C459-4F45-97BD-E4FD050D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7B6D-A329-B945-9B7E-9B0DC4C3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F83C-EDF6-DC46-B9D5-A91E4E26771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ED7B-3483-0845-BAE2-D4810035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6C23-7975-FB4B-B0F3-F4EE42B0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31D0-2940-BB49-BB4D-26FDC12609E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1FB3F-C55F-EB47-BE97-195D6B8F7FD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12136" y="5336419"/>
            <a:ext cx="2489859" cy="15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A236C-9CCC-6F48-8F1A-8A831C57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5683-188F-E44D-9D0B-1EF1580D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9B39-B3DB-9A4C-89F6-C7D2BC3C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24C5-2F01-614D-8AC4-4CBA9D3062CB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2EFF-EEF7-0A41-8BA1-538C4EE9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8C40-A0D8-0D44-B05E-A54D1578F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D990-F549-874E-97E9-6F3B874D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CF3-8B51-0541-9D4F-1961803A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646" y="2148670"/>
            <a:ext cx="9144000" cy="128033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6"/>
                </a:solidFill>
              </a:rPr>
              <a:t>Product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05636-E19E-2647-B78E-1E8B653A7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646" y="3429000"/>
            <a:ext cx="66554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Testing a change to the homepage categories on the </a:t>
            </a:r>
            <a:r>
              <a:rPr lang="en-US" dirty="0" err="1"/>
              <a:t>viagogo</a:t>
            </a:r>
            <a:r>
              <a:rPr lang="en-US" dirty="0"/>
              <a:t> website</a:t>
            </a: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Aksel Kohen</a:t>
            </a:r>
          </a:p>
        </p:txBody>
      </p:sp>
    </p:spTree>
    <p:extLst>
      <p:ext uri="{BB962C8B-B14F-4D97-AF65-F5344CB8AC3E}">
        <p14:creationId xmlns:p14="http://schemas.microsoft.com/office/powerpoint/2010/main" val="54094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05F64-9C44-8C4C-9F46-590546C2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by Type: Daily Conversion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39450-1DB5-F144-94FD-21343AD2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1690688"/>
            <a:ext cx="8347167" cy="40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A0F0B1-7B9E-D848-9951-4B403537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by Type: Daily Bounce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3ECF77-7523-3448-ADC4-0A43D523A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8" b="2864"/>
          <a:stretch/>
        </p:blipFill>
        <p:spPr>
          <a:xfrm>
            <a:off x="1776550" y="1586185"/>
            <a:ext cx="8347164" cy="41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EA9866-F1A9-E044-92F5-9FC8B5F6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by Type and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D89CC-FCD7-4344-9554-5A691EAB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1692039"/>
            <a:ext cx="8763544" cy="38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0F4656-D82B-CC40-950A-ABE1A30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by Time of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EC576-B58F-BE4B-9C72-CDB8FA11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07" y="4170698"/>
            <a:ext cx="7226300" cy="115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79E61-3E35-5747-B194-D2D3F1AB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07" y="2175046"/>
            <a:ext cx="7734300" cy="1117600"/>
          </a:xfrm>
          <a:prstGeom prst="rect">
            <a:avLst/>
          </a:prstGeom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8549B32-8E99-A747-B770-C8710AF9C1A0}"/>
              </a:ext>
            </a:extLst>
          </p:cNvPr>
          <p:cNvSpPr txBox="1"/>
          <p:nvPr/>
        </p:nvSpPr>
        <p:spPr>
          <a:xfrm>
            <a:off x="3659896" y="1826688"/>
            <a:ext cx="3494521" cy="3483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Rate by Time of Week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00B544C-2F7F-BC43-94BF-10C8F3A5867B}"/>
              </a:ext>
            </a:extLst>
          </p:cNvPr>
          <p:cNvSpPr txBox="1"/>
          <p:nvPr/>
        </p:nvSpPr>
        <p:spPr>
          <a:xfrm>
            <a:off x="3799596" y="3641004"/>
            <a:ext cx="3494521" cy="3483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Bounce Rate by Time of Week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F693-9AB4-1444-AE44-D088AA5C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old – from 2014</a:t>
            </a:r>
          </a:p>
          <a:p>
            <a:r>
              <a:rPr lang="en-US" dirty="0"/>
              <a:t>The sample size was small and limited to the Fall season </a:t>
            </a:r>
          </a:p>
          <a:p>
            <a:r>
              <a:rPr lang="en-US" dirty="0"/>
              <a:t>The data did not contain a unique ID for each individual visitor</a:t>
            </a:r>
          </a:p>
          <a:p>
            <a:r>
              <a:rPr lang="en-US" dirty="0"/>
              <a:t>User location was missing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CB4181-5F60-4C4A-A44A-6901F692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Experiment Limitations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7138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2FC-EB02-8A4B-8DF0-CAD05C75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the current homepage</a:t>
            </a:r>
          </a:p>
          <a:p>
            <a:pPr lvl="2"/>
            <a:r>
              <a:rPr lang="en-US" dirty="0"/>
              <a:t>The current homepage outperformed the new one on the aggregate level and in almost all subgroups </a:t>
            </a:r>
          </a:p>
          <a:p>
            <a:r>
              <a:rPr lang="en-US" dirty="0"/>
              <a:t>Conduct more experiments on niche cases where variant seemed useful</a:t>
            </a:r>
          </a:p>
          <a:p>
            <a:pPr lvl="2"/>
            <a:r>
              <a:rPr lang="en-US" dirty="0"/>
              <a:t>Some subgroups (Affiliate, New User)</a:t>
            </a:r>
          </a:p>
          <a:p>
            <a:pPr lvl="2"/>
            <a:r>
              <a:rPr lang="en-US" dirty="0"/>
              <a:t>Days with big events</a:t>
            </a:r>
          </a:p>
          <a:p>
            <a:r>
              <a:rPr lang="en-US" dirty="0"/>
              <a:t>Collect more data and repeat the experiment for some subgroups</a:t>
            </a:r>
          </a:p>
          <a:p>
            <a:pPr lvl="2"/>
            <a:r>
              <a:rPr lang="en-US" dirty="0"/>
              <a:t>Determine if statistical significance did not exist or was just difficult to establish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2BAC00-BD6F-4D49-99E4-3F44E2F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Recommendations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0985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501E-ABEB-694C-95F4-BD9C2A9D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Show the most popular event categories in the user’s city rather those most popular overall</a:t>
            </a:r>
          </a:p>
          <a:p>
            <a:r>
              <a:rPr lang="en-US" i="1" dirty="0"/>
              <a:t>Create and sort homepage categories based on past browsing and purchase history on the </a:t>
            </a:r>
            <a:r>
              <a:rPr lang="en-US" i="1" dirty="0" err="1"/>
              <a:t>viagogo</a:t>
            </a:r>
            <a:r>
              <a:rPr lang="en-US" i="1" dirty="0"/>
              <a:t> website (similar to an Instagram explore page)</a:t>
            </a:r>
          </a:p>
          <a:p>
            <a:r>
              <a:rPr lang="en-US" i="1" dirty="0"/>
              <a:t>Add homepage alerts for popular events that are selling out fast</a:t>
            </a:r>
            <a:r>
              <a:rPr lang="en-US" i="1" dirty="0">
                <a:effectLst/>
              </a:rPr>
              <a:t> </a:t>
            </a:r>
          </a:p>
          <a:p>
            <a:r>
              <a:rPr lang="en-US" i="1" dirty="0"/>
              <a:t>Replace category photos with videos</a:t>
            </a:r>
          </a:p>
          <a:p>
            <a:r>
              <a:rPr lang="en-US" i="1" dirty="0"/>
              <a:t>Repeat this experiment for rural and urban areas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1232A-03E1-CF48-BACA-C607A88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Further Research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23582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1114-EC84-5242-AC2A-5FC211AC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6" y="1543050"/>
            <a:ext cx="10515600" cy="4351338"/>
          </a:xfrm>
        </p:spPr>
        <p:txBody>
          <a:bodyPr/>
          <a:lstStyle/>
          <a:p>
            <a:r>
              <a:rPr lang="en-US" dirty="0"/>
              <a:t>The Experiment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All Users</a:t>
            </a:r>
          </a:p>
          <a:p>
            <a:pPr lvl="1"/>
            <a:r>
              <a:rPr lang="en-US" dirty="0"/>
              <a:t>Users by Type</a:t>
            </a:r>
          </a:p>
          <a:p>
            <a:pPr lvl="1"/>
            <a:r>
              <a:rPr lang="en-US" dirty="0"/>
              <a:t>Users by Type and Channel</a:t>
            </a:r>
          </a:p>
          <a:p>
            <a:pPr lvl="1"/>
            <a:r>
              <a:rPr lang="en-US" dirty="0"/>
              <a:t>Users by Time of Week</a:t>
            </a:r>
          </a:p>
          <a:p>
            <a:r>
              <a:rPr lang="en-US" dirty="0"/>
              <a:t>Experiment Limitations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Further Research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C5BC18-7B52-2C41-937F-46ADF4CA4D0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3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</a:rPr>
              <a:t>Table of Contents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778-F8E2-134A-88EA-A13F2DC7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The Experiment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917C-27BA-B448-AF14-FB74EFDD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001"/>
            <a:ext cx="10515600" cy="4351338"/>
          </a:xfrm>
        </p:spPr>
        <p:txBody>
          <a:bodyPr/>
          <a:lstStyle/>
          <a:p>
            <a:r>
              <a:rPr lang="en-US" dirty="0"/>
              <a:t>The current </a:t>
            </a:r>
            <a:r>
              <a:rPr lang="en-US" dirty="0" err="1"/>
              <a:t>viagogo</a:t>
            </a:r>
            <a:r>
              <a:rPr lang="en-US" dirty="0"/>
              <a:t> homepage displays the ten most popular categories by sales </a:t>
            </a:r>
            <a:r>
              <a:rPr lang="en-US"/>
              <a:t>from customers</a:t>
            </a:r>
            <a:endParaRPr lang="en-US" dirty="0"/>
          </a:p>
          <a:p>
            <a:r>
              <a:rPr lang="en-US" dirty="0"/>
              <a:t>We’d like to test a change to the homepage to boost website performance and company revenue</a:t>
            </a:r>
          </a:p>
          <a:p>
            <a:r>
              <a:rPr lang="en-US" dirty="0"/>
              <a:t>The new homepage would display the ten categories closest to the user’s location rather than by popularity </a:t>
            </a:r>
          </a:p>
          <a:p>
            <a:r>
              <a:rPr lang="en-US" dirty="0"/>
              <a:t>We conduct an A/B test in which we show half the visitors the original homepage (the control) and the other half the new homepage (the variant)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5A3E-5C29-9647-822A-3B90B6FAE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8115" y="2783452"/>
                <a:ext cx="9995770" cy="757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𝐶𝑜𝑛𝑣𝑒𝑟𝑠𝑖𝑜𝑛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𝑣𝑖𝑠𝑖𝑡𝑜𝑟𝑠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h𝑜𝑚𝑒𝑝𝑎𝑔𝑒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𝑠𝑢𝑏𝑠𝑒𝑞𝑢𝑒𝑛𝑡𝑙𝑦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𝑚𝑎𝑘𝑒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𝑣𝑖𝑠𝑖𝑡𝑜𝑟𝑠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h𝑜𝑚𝑒𝑝𝑎𝑔𝑒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65A3E-5C29-9647-822A-3B90B6FAE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115" y="2783452"/>
                <a:ext cx="9995770" cy="757564"/>
              </a:xfrm>
              <a:blipFill>
                <a:blip r:embed="rId2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EFA3CBB-8549-2F4F-B23F-C0415EB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The Experiment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6B9614-A892-764C-95F1-AF2D2C21BD4B}"/>
                  </a:ext>
                </a:extLst>
              </p:cNvPr>
              <p:cNvSpPr/>
              <p:nvPr/>
            </p:nvSpPr>
            <p:spPr>
              <a:xfrm>
                <a:off x="1895605" y="3933760"/>
                <a:ext cx="7912274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𝐵𝑜𝑢𝑛𝑐𝑒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𝑣𝑖𝑠𝑖𝑡𝑜𝑟𝑠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𝑏𝑜𝑢𝑛𝑐𝑒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h𝑜𝑚𝑒𝑝𝑎𝑔𝑒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𝑣𝑖𝑠𝑖𝑡𝑜𝑟𝑠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𝑙𝑎𝑛𝑑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h𝑜𝑚𝑒𝑝𝑎𝑔𝑒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6B9614-A892-764C-95F1-AF2D2C21B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05" y="3933760"/>
                <a:ext cx="7912274" cy="667490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2612-F2F6-C64F-BAD2-433932DE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no sample bias</a:t>
            </a:r>
          </a:p>
          <a:p>
            <a:pPr lvl="2"/>
            <a:r>
              <a:rPr lang="en-US" dirty="0"/>
              <a:t>Make sure the variant and control contain an approximately equal number of visitors from all categories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874868-06BB-5A43-8D49-2EDCA216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The Experiment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Data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9CF11-0D3A-6240-AD2C-73ED7011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78" y="3040541"/>
            <a:ext cx="4178300" cy="157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B3149-362D-C649-A77F-2705BD84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89" y="3040541"/>
            <a:ext cx="4191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A25563-2904-9648-BD7B-CA705EAF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Users: Overview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86CDB-0241-2043-8C59-A1D813C351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00" y="2739734"/>
            <a:ext cx="7471999" cy="68181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E22DA6-DEDA-B044-B7E1-B0122BBD62F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6" b="7577"/>
          <a:stretch/>
        </p:blipFill>
        <p:spPr bwMode="auto">
          <a:xfrm>
            <a:off x="2640962" y="4210580"/>
            <a:ext cx="6505301" cy="520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A27AD25-42AC-D24D-81C0-F4B3FE87DCBB}"/>
              </a:ext>
            </a:extLst>
          </p:cNvPr>
          <p:cNvSpPr txBox="1"/>
          <p:nvPr/>
        </p:nvSpPr>
        <p:spPr>
          <a:xfrm>
            <a:off x="4146353" y="2305540"/>
            <a:ext cx="3494521" cy="3483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Conversion Rate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76A8F76-F241-C348-8E14-5ED881AFB175}"/>
              </a:ext>
            </a:extLst>
          </p:cNvPr>
          <p:cNvSpPr txBox="1"/>
          <p:nvPr/>
        </p:nvSpPr>
        <p:spPr>
          <a:xfrm>
            <a:off x="4450257" y="3702944"/>
            <a:ext cx="2886710" cy="3784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Bounce Rate</a:t>
            </a:r>
          </a:p>
        </p:txBody>
      </p:sp>
    </p:spTree>
    <p:extLst>
      <p:ext uri="{BB962C8B-B14F-4D97-AF65-F5344CB8AC3E}">
        <p14:creationId xmlns:p14="http://schemas.microsoft.com/office/powerpoint/2010/main" val="407674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1B27D6-361A-0948-A0F1-85551974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Users: Daily Conversion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16CE7-029E-3049-AD52-13CED7A3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90" y="1690688"/>
            <a:ext cx="7838339" cy="38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18FDD3-6AB7-0445-9DF2-98D583AE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Users: Daily Bounce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96170-F595-334E-9FF7-61617E6B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8" y="1690688"/>
            <a:ext cx="7821386" cy="38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6DA1DF-20ED-BF48-A076-A656F21F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Results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by Type: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F3E65-06E5-1546-8D22-8E425FD7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222500"/>
            <a:ext cx="99949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7066A-DD63-AD4D-B82B-55E49137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4059281"/>
            <a:ext cx="9499600" cy="1143000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700A464F-E45A-724A-ABFF-A8B7F735D323}"/>
              </a:ext>
            </a:extLst>
          </p:cNvPr>
          <p:cNvSpPr txBox="1"/>
          <p:nvPr/>
        </p:nvSpPr>
        <p:spPr>
          <a:xfrm>
            <a:off x="4120227" y="1874142"/>
            <a:ext cx="3494521" cy="3483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Conversion Rate by User Type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AA94F2D-C153-5D47-A6B5-97C971E94324}"/>
              </a:ext>
            </a:extLst>
          </p:cNvPr>
          <p:cNvSpPr txBox="1"/>
          <p:nvPr/>
        </p:nvSpPr>
        <p:spPr>
          <a:xfrm>
            <a:off x="4120226" y="3710923"/>
            <a:ext cx="3494521" cy="3483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Bounce Rate by User Type</a:t>
            </a:r>
          </a:p>
        </p:txBody>
      </p:sp>
    </p:spTree>
    <p:extLst>
      <p:ext uri="{BB962C8B-B14F-4D97-AF65-F5344CB8AC3E}">
        <p14:creationId xmlns:p14="http://schemas.microsoft.com/office/powerpoint/2010/main" val="1070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430</Words>
  <Application>Microsoft Macintosh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Custom Design</vt:lpstr>
      <vt:lpstr>Product Case Study</vt:lpstr>
      <vt:lpstr>PowerPoint Presentation</vt:lpstr>
      <vt:lpstr>The Experiment Overview</vt:lpstr>
      <vt:lpstr>The Experiment The Metrics</vt:lpstr>
      <vt:lpstr>The Experiment Sample Data Validation</vt:lpstr>
      <vt:lpstr>Results All Users: Overview</vt:lpstr>
      <vt:lpstr>Results All Users: Daily Conversion Rate</vt:lpstr>
      <vt:lpstr>Results All Users: Daily Bounce Rate</vt:lpstr>
      <vt:lpstr>Results Users by Type: Overview</vt:lpstr>
      <vt:lpstr>Results Users by Type: Daily Conversion Rate</vt:lpstr>
      <vt:lpstr>Results Users by Type: Daily Bounce Rate</vt:lpstr>
      <vt:lpstr>Results Users by Type and Channel</vt:lpstr>
      <vt:lpstr>Results Users by Time of Week</vt:lpstr>
      <vt:lpstr>Experiment Limitations Overview</vt:lpstr>
      <vt:lpstr>Recommendations Overview</vt:lpstr>
      <vt:lpstr>Further Research 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Case Study</dc:title>
  <dc:creator>Aksel Kohen</dc:creator>
  <cp:lastModifiedBy>Aksel Kohen</cp:lastModifiedBy>
  <cp:revision>23</cp:revision>
  <dcterms:created xsi:type="dcterms:W3CDTF">2019-12-16T02:31:13Z</dcterms:created>
  <dcterms:modified xsi:type="dcterms:W3CDTF">2019-12-17T01:16:17Z</dcterms:modified>
</cp:coreProperties>
</file>