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4"/>
  </p:notesMasterIdLst>
  <p:handoutMasterIdLst>
    <p:handoutMasterId r:id="rId5"/>
  </p:handoutMasterIdLst>
  <p:sldIdLst>
    <p:sldId id="1444" r:id="rId2"/>
    <p:sldId id="1445" r:id="rId3"/>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91830"/>
  </p:normalViewPr>
  <p:slideViewPr>
    <p:cSldViewPr>
      <p:cViewPr>
        <p:scale>
          <a:sx n="80" d="100"/>
          <a:sy n="80" d="100"/>
        </p:scale>
        <p:origin x="664" y="448"/>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11/23/19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11/23/19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11/26/19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1</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153827" y="-152400"/>
            <a:ext cx="17373600" cy="11887201"/>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669852"/>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0" y="91715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152400"/>
            <a:ext cx="9406467" cy="1015663"/>
          </a:xfrm>
          <a:prstGeom prst="rect">
            <a:avLst/>
          </a:prstGeom>
          <a:noFill/>
        </p:spPr>
        <p:txBody>
          <a:bodyPr wrap="square" rtlCol="0">
            <a:spAutoFit/>
          </a:bodyPr>
          <a:lstStyle/>
          <a:p>
            <a:r>
              <a:rPr lang="en-US" sz="6000" b="1" dirty="0">
                <a:latin typeface="+mj-lt"/>
              </a:rPr>
              <a:t>Project title</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275233" y="-76200"/>
            <a:ext cx="8098367" cy="448203"/>
          </a:xfrm>
          <a:prstGeom prst="rect">
            <a:avLst/>
          </a:prstGeom>
          <a:noFill/>
        </p:spPr>
        <p:txBody>
          <a:bodyPr wrap="square" rtlCol="0">
            <a:noAutofit/>
          </a:bodyPr>
          <a:lstStyle/>
          <a:p>
            <a:r>
              <a:rPr lang="en-US" sz="2400" b="1" dirty="0"/>
              <a:t>Team member 1 (program) Team member 4 (program)</a:t>
            </a:r>
          </a:p>
          <a:p>
            <a:r>
              <a:rPr lang="en-US" sz="2400" b="1" dirty="0"/>
              <a:t>Team member 2 (program) Team member 3 (program)</a:t>
            </a:r>
          </a:p>
        </p:txBody>
      </p:sp>
      <p:sp>
        <p:nvSpPr>
          <p:cNvPr id="21" name="Rectangle 20">
            <a:extLst>
              <a:ext uri="{FF2B5EF4-FFF2-40B4-BE49-F238E27FC236}">
                <a16:creationId xmlns:a16="http://schemas.microsoft.com/office/drawing/2014/main" id="{44FE49EC-1B8B-8C47-AA1B-4D150829FB0E}"/>
              </a:ext>
            </a:extLst>
          </p:cNvPr>
          <p:cNvSpPr/>
          <p:nvPr/>
        </p:nvSpPr>
        <p:spPr>
          <a:xfrm>
            <a:off x="77031" y="2624997"/>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742010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29065" y="914400"/>
            <a:ext cx="5708195"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4" name="Rectangle 23">
            <a:extLst>
              <a:ext uri="{FF2B5EF4-FFF2-40B4-BE49-F238E27FC236}">
                <a16:creationId xmlns:a16="http://schemas.microsoft.com/office/drawing/2014/main" id="{CC08E273-E82D-C049-8A65-5A150105876E}"/>
              </a:ext>
            </a:extLst>
          </p:cNvPr>
          <p:cNvSpPr/>
          <p:nvPr/>
        </p:nvSpPr>
        <p:spPr>
          <a:xfrm>
            <a:off x="5997393" y="6779809"/>
            <a:ext cx="5618703"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361891"/>
            <a:ext cx="17140555" cy="9512240"/>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92662" y="10951633"/>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0935784"/>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200674" y="10951633"/>
            <a:ext cx="13032543"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0565" y="924911"/>
            <a:ext cx="10366" cy="9949225"/>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990600"/>
            <a:ext cx="1214" cy="9883536"/>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620152" y="914395"/>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746594"/>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42" name="TextBox 41">
            <a:extLst>
              <a:ext uri="{FF2B5EF4-FFF2-40B4-BE49-F238E27FC236}">
                <a16:creationId xmlns:a16="http://schemas.microsoft.com/office/drawing/2014/main" id="{94290346-EA7B-9449-ACEC-04DA9FA0A197}"/>
              </a:ext>
            </a:extLst>
          </p:cNvPr>
          <p:cNvSpPr txBox="1"/>
          <p:nvPr/>
        </p:nvSpPr>
        <p:spPr>
          <a:xfrm>
            <a:off x="92659" y="1439158"/>
            <a:ext cx="5789335" cy="1200329"/>
          </a:xfrm>
          <a:prstGeom prst="rect">
            <a:avLst/>
          </a:prstGeom>
          <a:noFill/>
        </p:spPr>
        <p:txBody>
          <a:bodyPr wrap="square" rtlCol="0">
            <a:spAutoFit/>
          </a:bodyPr>
          <a:lstStyle/>
          <a:p>
            <a:r>
              <a:rPr lang="en-US" sz="1800" dirty="0"/>
              <a:t>We aim to provide a toolbox for customers to choose their flights based on the delay predicted by our model for each future flight based on DoT data on historical flight performance.</a:t>
            </a:r>
          </a:p>
        </p:txBody>
      </p:sp>
      <p:pic>
        <p:nvPicPr>
          <p:cNvPr id="7" name="Picture 6" descr="A screenshot of a cell phone&#10;&#10;Description automatically generated">
            <a:extLst>
              <a:ext uri="{FF2B5EF4-FFF2-40B4-BE49-F238E27FC236}">
                <a16:creationId xmlns:a16="http://schemas.microsoft.com/office/drawing/2014/main" id="{35E0DAB3-BA4D-4E2A-BAF2-449E245737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6610" y="11658509"/>
            <a:ext cx="16023286" cy="6744641"/>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EC8A8D4B-65E4-478E-AE6F-A4FE0C9B89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16430" y="3194412"/>
            <a:ext cx="14994443" cy="6744641"/>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C379AF7E-34C5-47FA-897D-696F13C8FC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6657" y="2945199"/>
            <a:ext cx="14994443" cy="6744641"/>
          </a:xfrm>
          <a:prstGeom prst="rect">
            <a:avLst/>
          </a:prstGeom>
        </p:spPr>
      </p:pic>
      <p:pic>
        <p:nvPicPr>
          <p:cNvPr id="16" name="Picture 15" descr="A close up of a map&#10;&#10;Description automatically generated">
            <a:extLst>
              <a:ext uri="{FF2B5EF4-FFF2-40B4-BE49-F238E27FC236}">
                <a16:creationId xmlns:a16="http://schemas.microsoft.com/office/drawing/2014/main" id="{7F238D30-94FA-4196-B078-F36C61BA9F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68050" y="4358943"/>
            <a:ext cx="24052743" cy="10260911"/>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4DFFC69D-CFF8-4ABA-B851-2B1692EB08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96800" y="5080911"/>
            <a:ext cx="16709182" cy="6744641"/>
          </a:xfrm>
          <a:prstGeom prst="rect">
            <a:avLst/>
          </a:prstGeom>
        </p:spPr>
      </p:pic>
    </p:spTree>
    <p:extLst>
      <p:ext uri="{BB962C8B-B14F-4D97-AF65-F5344CB8AC3E}">
        <p14:creationId xmlns:p14="http://schemas.microsoft.com/office/powerpoint/2010/main" val="374396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10668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3276600"/>
            <a:ext cx="5902142"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616493"/>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10668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4" name="Rectangle 23">
            <a:extLst>
              <a:ext uri="{FF2B5EF4-FFF2-40B4-BE49-F238E27FC236}">
                <a16:creationId xmlns:a16="http://schemas.microsoft.com/office/drawing/2014/main" id="{CC08E273-E82D-C049-8A65-5A150105876E}"/>
              </a:ext>
            </a:extLst>
          </p:cNvPr>
          <p:cNvSpPr/>
          <p:nvPr/>
        </p:nvSpPr>
        <p:spPr>
          <a:xfrm>
            <a:off x="5977734" y="6379333"/>
            <a:ext cx="5595959"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582400" y="10668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47244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643008"/>
            <a:ext cx="5816048" cy="1477328"/>
          </a:xfrm>
          <a:prstGeom prst="rect">
            <a:avLst/>
          </a:prstGeom>
          <a:noFill/>
        </p:spPr>
        <p:txBody>
          <a:bodyPr wrap="square" rtlCol="0">
            <a:spAutoFit/>
          </a:bodyPr>
          <a:lstStyle/>
          <a:p>
            <a:r>
              <a:rPr lang="en-US" sz="1800" dirty="0"/>
              <a:t>Using commercial aviation flight data, we created a model that predicts the delay times for future flights. This provides travelers with decision-relevant information they can use to reduce the duration of their travel delays.</a:t>
            </a:r>
          </a:p>
          <a:p>
            <a:r>
              <a:rPr lang="en-US" sz="1800" dirty="0"/>
              <a:t>Results &amp; Conclusion …</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884474"/>
            <a:ext cx="5789335" cy="1754326"/>
          </a:xfrm>
          <a:prstGeom prst="rect">
            <a:avLst/>
          </a:prstGeom>
          <a:noFill/>
        </p:spPr>
        <p:txBody>
          <a:bodyPr wrap="square" rtlCol="0">
            <a:spAutoFit/>
          </a:bodyPr>
          <a:lstStyle/>
          <a:p>
            <a:r>
              <a:rPr lang="en-US" sz="1800" dirty="0"/>
              <a:t>A study estimated that in 2007, the total direct cost to US passengers from air transportation delay was $16.7 billon. Despite the cost and inconvenience of delays, travelers have to make many decisions (airports, airline, flight time and date), with little information about how those variables impact the likelihood of delay.</a:t>
            </a:r>
          </a:p>
        </p:txBody>
      </p:sp>
      <p:sp>
        <p:nvSpPr>
          <p:cNvPr id="30" name="TextBox 29">
            <a:extLst>
              <a:ext uri="{FF2B5EF4-FFF2-40B4-BE49-F238E27FC236}">
                <a16:creationId xmlns:a16="http://schemas.microsoft.com/office/drawing/2014/main" id="{986E3B4B-43D6-F745-B58B-B95E38CDD180}"/>
              </a:ext>
            </a:extLst>
          </p:cNvPr>
          <p:cNvSpPr txBox="1"/>
          <p:nvPr/>
        </p:nvSpPr>
        <p:spPr>
          <a:xfrm>
            <a:off x="132604" y="6172600"/>
            <a:ext cx="5789335"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t>How should we structure the data to achieve the best results?</a:t>
            </a:r>
          </a:p>
          <a:p>
            <a:pPr marL="285750" indent="-285750">
              <a:buFont typeface="Arial" panose="020B0604020202020204" pitchFamily="34" charset="0"/>
              <a:buChar char="•"/>
            </a:pPr>
            <a:r>
              <a:rPr lang="en-US" sz="1800" dirty="0"/>
              <a:t>What are the most significant independent variables affecting flight delay?</a:t>
            </a:r>
          </a:p>
          <a:p>
            <a:pPr marL="285750" indent="-285750">
              <a:buFont typeface="Arial" panose="020B0604020202020204" pitchFamily="34" charset="0"/>
              <a:buChar char="•"/>
            </a:pPr>
            <a:r>
              <a:rPr lang="en-US" sz="1800" dirty="0"/>
              <a:t>How will the decisions travels make when selecting a flight impact the expected duration of delay?</a:t>
            </a:r>
          </a:p>
          <a:p>
            <a:pPr marL="285750" indent="-285750">
              <a:buFont typeface="Arial" panose="020B0604020202020204" pitchFamily="34" charset="0"/>
              <a:buChar char="•"/>
            </a:pPr>
            <a:r>
              <a:rPr lang="en-US" sz="1800" dirty="0"/>
              <a:t>What model family will provide the best prediction of future flight delays?</a:t>
            </a:r>
          </a:p>
          <a:p>
            <a:pPr marL="285750" indent="-285750">
              <a:buFont typeface="Arial" panose="020B0604020202020204" pitchFamily="34" charset="0"/>
              <a:buChar char="•"/>
            </a:pPr>
            <a:r>
              <a:rPr lang="en-US" sz="1800" dirty="0"/>
              <a:t>What model parameters will provide the best performance?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9419272"/>
            <a:ext cx="5780345" cy="1477328"/>
          </a:xfrm>
          <a:prstGeom prst="rect">
            <a:avLst/>
          </a:prstGeom>
          <a:noFill/>
        </p:spPr>
        <p:txBody>
          <a:bodyPr wrap="square" rtlCol="0">
            <a:spAutoFit/>
          </a:bodyPr>
          <a:lstStyle/>
          <a:p>
            <a:r>
              <a:rPr lang="en-US" sz="1800" dirty="0"/>
              <a:t>We utilize a dataset from the Bureau of Transportation Statistics containing commercial aviation flight data from 2009 to 2018. After processing the dataset contains 1.8 million entries across 8 variables. The dependent variable is Arrival Delay. Independent variables: </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03883" y="179202"/>
            <a:ext cx="8663004" cy="3641073"/>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8800960"/>
            <a:ext cx="589009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pic>
        <p:nvPicPr>
          <p:cNvPr id="3" name="Picture 2">
            <a:extLst>
              <a:ext uri="{FF2B5EF4-FFF2-40B4-BE49-F238E27FC236}">
                <a16:creationId xmlns:a16="http://schemas.microsoft.com/office/drawing/2014/main" id="{44965ADB-8B32-554C-A020-9256A8C4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08535" y="-1057966"/>
            <a:ext cx="10944492" cy="5360946"/>
          </a:xfrm>
          <a:prstGeom prst="rect">
            <a:avLst/>
          </a:prstGeom>
        </p:spPr>
      </p:pic>
      <p:graphicFrame>
        <p:nvGraphicFramePr>
          <p:cNvPr id="17" name="Table 16">
            <a:extLst>
              <a:ext uri="{FF2B5EF4-FFF2-40B4-BE49-F238E27FC236}">
                <a16:creationId xmlns:a16="http://schemas.microsoft.com/office/drawing/2014/main" id="{B33F8BC2-7053-6143-87C5-971302543526}"/>
              </a:ext>
            </a:extLst>
          </p:cNvPr>
          <p:cNvGraphicFramePr>
            <a:graphicFrameLocks noGrp="1"/>
          </p:cNvGraphicFramePr>
          <p:nvPr>
            <p:extLst>
              <p:ext uri="{D42A27DB-BD31-4B8C-83A1-F6EECF244321}">
                <p14:modId xmlns:p14="http://schemas.microsoft.com/office/powerpoint/2010/main" val="828910108"/>
              </p:ext>
            </p:extLst>
          </p:nvPr>
        </p:nvGraphicFramePr>
        <p:xfrm>
          <a:off x="6738658" y="7048537"/>
          <a:ext cx="7614368" cy="3479800"/>
        </p:xfrm>
        <a:graphic>
          <a:graphicData uri="http://schemas.openxmlformats.org/drawingml/2006/table">
            <a:tbl>
              <a:tblPr firstRow="1" bandRow="1">
                <a:tableStyleId>{5C22544A-7EE6-4342-B048-85BDC9FD1C3A}</a:tableStyleId>
              </a:tblPr>
              <a:tblGrid>
                <a:gridCol w="1121210">
                  <a:extLst>
                    <a:ext uri="{9D8B030D-6E8A-4147-A177-3AD203B41FA5}">
                      <a16:colId xmlns:a16="http://schemas.microsoft.com/office/drawing/2014/main" val="1077954340"/>
                    </a:ext>
                  </a:extLst>
                </a:gridCol>
                <a:gridCol w="1360332">
                  <a:extLst>
                    <a:ext uri="{9D8B030D-6E8A-4147-A177-3AD203B41FA5}">
                      <a16:colId xmlns:a16="http://schemas.microsoft.com/office/drawing/2014/main" val="1781208849"/>
                    </a:ext>
                  </a:extLst>
                </a:gridCol>
                <a:gridCol w="1941473">
                  <a:extLst>
                    <a:ext uri="{9D8B030D-6E8A-4147-A177-3AD203B41FA5}">
                      <a16:colId xmlns:a16="http://schemas.microsoft.com/office/drawing/2014/main" val="1309071497"/>
                    </a:ext>
                  </a:extLst>
                </a:gridCol>
                <a:gridCol w="1210155">
                  <a:extLst>
                    <a:ext uri="{9D8B030D-6E8A-4147-A177-3AD203B41FA5}">
                      <a16:colId xmlns:a16="http://schemas.microsoft.com/office/drawing/2014/main" val="3419688354"/>
                    </a:ext>
                  </a:extLst>
                </a:gridCol>
                <a:gridCol w="1981198">
                  <a:extLst>
                    <a:ext uri="{9D8B030D-6E8A-4147-A177-3AD203B41FA5}">
                      <a16:colId xmlns:a16="http://schemas.microsoft.com/office/drawing/2014/main" val="1497112927"/>
                    </a:ext>
                  </a:extLst>
                </a:gridCol>
              </a:tblGrid>
              <a:tr h="370840">
                <a:tc>
                  <a:txBody>
                    <a:bodyPr/>
                    <a:lstStyle/>
                    <a:p>
                      <a:r>
                        <a:rPr lang="en-US" dirty="0"/>
                        <a:t>Carrier</a:t>
                      </a:r>
                    </a:p>
                  </a:txBody>
                  <a:tcPr/>
                </a:tc>
                <a:tc>
                  <a:txBody>
                    <a:bodyPr/>
                    <a:lstStyle/>
                    <a:p>
                      <a:r>
                        <a:rPr lang="en-US" dirty="0"/>
                        <a:t>Destination</a:t>
                      </a:r>
                    </a:p>
                  </a:txBody>
                  <a:tcPr/>
                </a:tc>
                <a:tc>
                  <a:txBody>
                    <a:bodyPr/>
                    <a:lstStyle/>
                    <a:p>
                      <a:r>
                        <a:rPr lang="en-US" dirty="0"/>
                        <a:t>Time of Day</a:t>
                      </a:r>
                    </a:p>
                  </a:txBody>
                  <a:tcPr/>
                </a:tc>
                <a:tc>
                  <a:txBody>
                    <a:bodyPr/>
                    <a:lstStyle/>
                    <a:p>
                      <a:r>
                        <a:rPr lang="en-US" dirty="0"/>
                        <a:t>Weekday</a:t>
                      </a:r>
                    </a:p>
                  </a:txBody>
                  <a:tcPr/>
                </a:tc>
                <a:tc>
                  <a:txBody>
                    <a:bodyPr/>
                    <a:lstStyle/>
                    <a:p>
                      <a:r>
                        <a:rPr lang="en-US" dirty="0"/>
                        <a:t>Month</a:t>
                      </a:r>
                    </a:p>
                  </a:txBody>
                  <a:tcPr/>
                </a:tc>
                <a:extLst>
                  <a:ext uri="{0D108BD9-81ED-4DB2-BD59-A6C34878D82A}">
                    <a16:rowId xmlns:a16="http://schemas.microsoft.com/office/drawing/2014/main" val="665170446"/>
                  </a:ext>
                </a:extLst>
              </a:tr>
              <a:tr h="370840">
                <a:tc>
                  <a:txBody>
                    <a:bodyPr/>
                    <a:lstStyle/>
                    <a:p>
                      <a:r>
                        <a:rPr lang="en-US" dirty="0"/>
                        <a:t>Jet Blue</a:t>
                      </a:r>
                    </a:p>
                    <a:p>
                      <a:r>
                        <a:rPr lang="en-US" dirty="0"/>
                        <a:t>Southwest</a:t>
                      </a:r>
                    </a:p>
                    <a:p>
                      <a:r>
                        <a:rPr lang="en-US" dirty="0"/>
                        <a:t>United</a:t>
                      </a:r>
                    </a:p>
                    <a:p>
                      <a:r>
                        <a:rPr lang="en-US" dirty="0"/>
                        <a:t>Express Jet</a:t>
                      </a:r>
                    </a:p>
                    <a:p>
                      <a:r>
                        <a:rPr lang="en-US" dirty="0"/>
                        <a:t>American</a:t>
                      </a:r>
                    </a:p>
                    <a:p>
                      <a:r>
                        <a:rPr lang="en-US" dirty="0"/>
                        <a:t>Delta</a:t>
                      </a:r>
                    </a:p>
                    <a:p>
                      <a:r>
                        <a:rPr lang="en-US" dirty="0"/>
                        <a:t>Alaska</a:t>
                      </a:r>
                    </a:p>
                  </a:txBody>
                  <a:tcPr/>
                </a:tc>
                <a:tc>
                  <a:txBody>
                    <a:bodyPr/>
                    <a:lstStyle/>
                    <a:p>
                      <a:r>
                        <a:rPr lang="en-US" dirty="0"/>
                        <a:t>ORF</a:t>
                      </a:r>
                    </a:p>
                    <a:p>
                      <a:endParaRPr lang="en-US" dirty="0"/>
                    </a:p>
                    <a:p>
                      <a:r>
                        <a:rPr lang="en-US" dirty="0"/>
                        <a:t>…</a:t>
                      </a:r>
                    </a:p>
                    <a:p>
                      <a:endParaRPr lang="en-US" dirty="0"/>
                    </a:p>
                    <a:p>
                      <a:endParaRPr lang="en-US" dirty="0"/>
                    </a:p>
                    <a:p>
                      <a:endParaRPr lang="en-US" dirty="0"/>
                    </a:p>
                    <a:p>
                      <a:endParaRPr lang="en-US" dirty="0"/>
                    </a:p>
                    <a:p>
                      <a:endParaRPr lang="en-US" dirty="0"/>
                    </a:p>
                    <a:p>
                      <a:r>
                        <a:rPr lang="en-US" dirty="0"/>
                        <a:t>PDX</a:t>
                      </a:r>
                    </a:p>
                  </a:txBody>
                  <a:tcPr/>
                </a:tc>
                <a:tc>
                  <a:txBody>
                    <a:bodyPr/>
                    <a:lstStyle/>
                    <a:p>
                      <a:r>
                        <a:rPr lang="en-US" dirty="0"/>
                        <a:t>Evening (1800-2400)</a:t>
                      </a:r>
                    </a:p>
                    <a:p>
                      <a:r>
                        <a:rPr lang="en-US" dirty="0"/>
                        <a:t>Afternoon (1200-1800)</a:t>
                      </a:r>
                    </a:p>
                    <a:p>
                      <a:r>
                        <a:rPr lang="en-US" dirty="0"/>
                        <a:t>Morning (0600-1200)</a:t>
                      </a:r>
                    </a:p>
                    <a:p>
                      <a:r>
                        <a:rPr lang="en-US" dirty="0"/>
                        <a:t>Night (2400-0600)</a:t>
                      </a:r>
                    </a:p>
                  </a:txBody>
                  <a:tcPr/>
                </a:tc>
                <a:tc>
                  <a:txBody>
                    <a:bodyPr/>
                    <a:lstStyle/>
                    <a:p>
                      <a:r>
                        <a:rPr lang="en-US" dirty="0"/>
                        <a:t>Thursday</a:t>
                      </a:r>
                    </a:p>
                    <a:p>
                      <a:r>
                        <a:rPr lang="en-US" dirty="0"/>
                        <a:t>Friday</a:t>
                      </a:r>
                    </a:p>
                    <a:p>
                      <a:r>
                        <a:rPr lang="en-US" dirty="0"/>
                        <a:t>Monday</a:t>
                      </a:r>
                    </a:p>
                    <a:p>
                      <a:r>
                        <a:rPr lang="en-US" dirty="0"/>
                        <a:t>Tuesday</a:t>
                      </a:r>
                    </a:p>
                    <a:p>
                      <a:r>
                        <a:rPr lang="en-US" dirty="0"/>
                        <a:t>Wednesday</a:t>
                      </a:r>
                    </a:p>
                    <a:p>
                      <a:r>
                        <a:rPr lang="en-US" dirty="0"/>
                        <a:t>Sunday</a:t>
                      </a:r>
                    </a:p>
                    <a:p>
                      <a:r>
                        <a:rPr lang="en-US" dirty="0"/>
                        <a:t>Saturday</a:t>
                      </a:r>
                    </a:p>
                    <a:p>
                      <a:endParaRPr lang="en-US" dirty="0"/>
                    </a:p>
                  </a:txBody>
                  <a:tcPr/>
                </a:tc>
                <a:tc>
                  <a:txBody>
                    <a:bodyPr/>
                    <a:lstStyle/>
                    <a:p>
                      <a:r>
                        <a:rPr lang="en-US" dirty="0"/>
                        <a:t>July</a:t>
                      </a:r>
                    </a:p>
                    <a:p>
                      <a:r>
                        <a:rPr lang="en-US" dirty="0"/>
                        <a:t>June</a:t>
                      </a:r>
                    </a:p>
                    <a:p>
                      <a:r>
                        <a:rPr lang="en-US" dirty="0"/>
                        <a:t>August</a:t>
                      </a:r>
                    </a:p>
                    <a:p>
                      <a:r>
                        <a:rPr lang="en-US" dirty="0"/>
                        <a:t>May</a:t>
                      </a:r>
                    </a:p>
                    <a:p>
                      <a:r>
                        <a:rPr lang="en-US" dirty="0"/>
                        <a:t>April</a:t>
                      </a:r>
                    </a:p>
                    <a:p>
                      <a:r>
                        <a:rPr lang="en-US" dirty="0"/>
                        <a:t>March</a:t>
                      </a:r>
                    </a:p>
                    <a:p>
                      <a:r>
                        <a:rPr lang="en-US" dirty="0"/>
                        <a:t>February</a:t>
                      </a:r>
                    </a:p>
                    <a:p>
                      <a:r>
                        <a:rPr lang="en-US" dirty="0"/>
                        <a:t>January</a:t>
                      </a:r>
                    </a:p>
                    <a:p>
                      <a:r>
                        <a:rPr lang="en-US" dirty="0"/>
                        <a:t>October</a:t>
                      </a:r>
                    </a:p>
                    <a:p>
                      <a:r>
                        <a:rPr lang="en-US" dirty="0"/>
                        <a:t>September</a:t>
                      </a:r>
                    </a:p>
                    <a:p>
                      <a:r>
                        <a:rPr lang="en-US" dirty="0"/>
                        <a:t>November</a:t>
                      </a:r>
                    </a:p>
                  </a:txBody>
                  <a:tcPr/>
                </a:tc>
                <a:extLst>
                  <a:ext uri="{0D108BD9-81ED-4DB2-BD59-A6C34878D82A}">
                    <a16:rowId xmlns:a16="http://schemas.microsoft.com/office/drawing/2014/main" val="370178054"/>
                  </a:ext>
                </a:extLst>
              </a:tr>
            </a:tbl>
          </a:graphicData>
        </a:graphic>
      </p:graphicFrame>
      <p:pic>
        <p:nvPicPr>
          <p:cNvPr id="13" name="Picture 12">
            <a:extLst>
              <a:ext uri="{FF2B5EF4-FFF2-40B4-BE49-F238E27FC236}">
                <a16:creationId xmlns:a16="http://schemas.microsoft.com/office/drawing/2014/main" id="{07113625-5CC8-264B-8982-024A3D490E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3883" y="2721203"/>
            <a:ext cx="11935694" cy="5360946"/>
          </a:xfrm>
          <a:prstGeom prst="rect">
            <a:avLst/>
          </a:prstGeom>
        </p:spPr>
      </p:pic>
      <p:pic>
        <p:nvPicPr>
          <p:cNvPr id="9" name="Picture 8">
            <a:extLst>
              <a:ext uri="{FF2B5EF4-FFF2-40B4-BE49-F238E27FC236}">
                <a16:creationId xmlns:a16="http://schemas.microsoft.com/office/drawing/2014/main" id="{62E7F738-D0D9-124D-8742-3A45A503E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46147" y="4413729"/>
            <a:ext cx="16488013" cy="6645358"/>
          </a:xfrm>
          <a:prstGeom prst="rect">
            <a:avLst/>
          </a:prstGeom>
        </p:spPr>
      </p:pic>
      <p:pic>
        <p:nvPicPr>
          <p:cNvPr id="6" name="Picture 5">
            <a:extLst>
              <a:ext uri="{FF2B5EF4-FFF2-40B4-BE49-F238E27FC236}">
                <a16:creationId xmlns:a16="http://schemas.microsoft.com/office/drawing/2014/main" id="{EF0572B8-DD3F-384B-B879-37C30F28CE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74074" y="9570222"/>
            <a:ext cx="5510485" cy="2492293"/>
          </a:xfrm>
          <a:prstGeom prst="rect">
            <a:avLst/>
          </a:prstGeom>
        </p:spPr>
      </p:pic>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9">
            <a:extLst>
              <a:ext uri="{28A0092B-C50C-407E-A947-70E740481C1C}">
                <a14:useLocalDpi xmlns:a14="http://schemas.microsoft.com/office/drawing/2010/main" val="0"/>
              </a:ext>
            </a:extLst>
          </a:blip>
          <a:srcRect r="25919" b="18462"/>
          <a:stretch/>
        </p:blipFill>
        <p:spPr>
          <a:xfrm>
            <a:off x="6014614" y="1604778"/>
            <a:ext cx="5483671" cy="2729842"/>
          </a:xfrm>
          <a:prstGeom prst="rect">
            <a:avLst/>
          </a:prstGeom>
        </p:spPr>
      </p:pic>
      <p:pic>
        <p:nvPicPr>
          <p:cNvPr id="44" name="Picture 43">
            <a:extLst>
              <a:ext uri="{FF2B5EF4-FFF2-40B4-BE49-F238E27FC236}">
                <a16:creationId xmlns:a16="http://schemas.microsoft.com/office/drawing/2014/main" id="{4259C4C8-A9A2-8D45-B4E5-A334F7FE4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543200" y="11315751"/>
            <a:ext cx="5510485" cy="2492293"/>
          </a:xfrm>
          <a:prstGeom prst="rect">
            <a:avLst/>
          </a:prstGeom>
        </p:spPr>
      </p:pic>
      <p:cxnSp>
        <p:nvCxnSpPr>
          <p:cNvPr id="32" name="Straight Arrow Connector 31">
            <a:extLst>
              <a:ext uri="{FF2B5EF4-FFF2-40B4-BE49-F238E27FC236}">
                <a16:creationId xmlns:a16="http://schemas.microsoft.com/office/drawing/2014/main" id="{94A39827-1A8C-6343-9D5F-EB5CE20E7345}"/>
              </a:ext>
            </a:extLst>
          </p:cNvPr>
          <p:cNvCxnSpPr>
            <a:cxnSpLocks/>
          </p:cNvCxnSpPr>
          <p:nvPr/>
        </p:nvCxnSpPr>
        <p:spPr>
          <a:xfrm>
            <a:off x="6299306" y="7315200"/>
            <a:ext cx="0" cy="3247094"/>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8089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40271</TotalTime>
  <Words>412</Words>
  <Application>Microsoft Macintosh PowerPoint</Application>
  <PresentationFormat>Custom</PresentationFormat>
  <Paragraphs>84</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Garamond</vt:lpstr>
      <vt:lpstr>Wingdings</vt:lpstr>
      <vt:lpstr>15071x</vt:lpstr>
      <vt:lpstr>PowerPoint Presentation</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1205</cp:revision>
  <cp:lastPrinted>2019-09-27T03:03:02Z</cp:lastPrinted>
  <dcterms:created xsi:type="dcterms:W3CDTF">2013-09-21T19:17:55Z</dcterms:created>
  <dcterms:modified xsi:type="dcterms:W3CDTF">2019-11-26T15:38:21Z</dcterms:modified>
</cp:coreProperties>
</file>