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1830"/>
  </p:normalViewPr>
  <p:slideViewPr>
    <p:cSldViewPr>
      <p:cViewPr>
        <p:scale>
          <a:sx n="110" d="100"/>
          <a:sy n="110" d="100"/>
        </p:scale>
        <p:origin x="1008" y="-576"/>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12/2/19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12/2/19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12/2/19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2578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occurrence and duration of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observations and 9 variables (post-processing)</a:t>
            </a:r>
          </a:p>
          <a:p>
            <a:pPr marL="342900" indent="-342900">
              <a:buFont typeface="Arial" panose="020B0604020202020204" pitchFamily="34" charset="0"/>
              <a:buChar char="•"/>
            </a:pPr>
            <a:r>
              <a:rPr lang="en-US" sz="2000" dirty="0"/>
              <a:t>Pre-Processing: removed inconsistent airlines and airports; removed post-event variables; removed outliers (&gt;4hr delay) and canceled flights</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167" y="4431542"/>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21152" y="1448284"/>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66736" y="11366825"/>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1474119606"/>
              </p:ext>
            </p:extLst>
          </p:nvPr>
        </p:nvGraphicFramePr>
        <p:xfrm>
          <a:off x="11621790" y="1457122"/>
          <a:ext cx="5561354" cy="1596796"/>
        </p:xfrm>
        <a:graphic>
          <a:graphicData uri="http://schemas.openxmlformats.org/drawingml/2006/table">
            <a:tbl>
              <a:tblPr firstRow="1" bandRow="1">
                <a:tableStyleId>{5C22544A-7EE6-4342-B048-85BDC9FD1C3A}</a:tableStyleId>
              </a:tblPr>
              <a:tblGrid>
                <a:gridCol w="1865610">
                  <a:extLst>
                    <a:ext uri="{9D8B030D-6E8A-4147-A177-3AD203B41FA5}">
                      <a16:colId xmlns:a16="http://schemas.microsoft.com/office/drawing/2014/main" val="3655027934"/>
                    </a:ext>
                  </a:extLst>
                </a:gridCol>
                <a:gridCol w="1059513">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600" dirty="0"/>
                        <a:t>Linear Regression (all variables)</a:t>
                      </a:r>
                    </a:p>
                  </a:txBody>
                  <a:tcPr/>
                </a:tc>
                <a:tc>
                  <a:txBody>
                    <a:bodyPr/>
                    <a:lstStyle/>
                    <a:p>
                      <a:r>
                        <a:rPr lang="en-US" sz="1600" dirty="0"/>
                        <a:t>0.09018</a:t>
                      </a:r>
                    </a:p>
                  </a:txBody>
                  <a:tcPr/>
                </a:tc>
                <a:tc>
                  <a:txBody>
                    <a:bodyPr/>
                    <a:lstStyle/>
                    <a:p>
                      <a:r>
                        <a:rPr lang="en-US" sz="1600" dirty="0"/>
                        <a:t>17.21</a:t>
                      </a:r>
                    </a:p>
                  </a:txBody>
                  <a:tcPr/>
                </a:tc>
                <a:tc>
                  <a:txBody>
                    <a:bodyPr/>
                    <a:lstStyle/>
                    <a:p>
                      <a:r>
                        <a:rPr lang="en-US" sz="1600" dirty="0"/>
                        <a:t>216.7</a:t>
                      </a:r>
                    </a:p>
                  </a:txBody>
                  <a:tcPr/>
                </a:tc>
                <a:extLst>
                  <a:ext uri="{0D108BD9-81ED-4DB2-BD59-A6C34878D82A}">
                    <a16:rowId xmlns:a16="http://schemas.microsoft.com/office/drawing/2014/main" val="3514980448"/>
                  </a:ext>
                </a:extLst>
              </a:tr>
              <a:tr h="232543">
                <a:tc>
                  <a:txBody>
                    <a:bodyPr/>
                    <a:lstStyle/>
                    <a:p>
                      <a:r>
                        <a:rPr lang="en-US" sz="1600" dirty="0"/>
                        <a:t>CART (cp = 8e-05)</a:t>
                      </a:r>
                    </a:p>
                  </a:txBody>
                  <a:tcPr/>
                </a:tc>
                <a:tc>
                  <a:txBody>
                    <a:bodyPr/>
                    <a:lstStyle/>
                    <a:p>
                      <a:r>
                        <a:rPr lang="en-US" sz="1600" dirty="0"/>
                        <a:t>0.06213</a:t>
                      </a:r>
                    </a:p>
                  </a:txBody>
                  <a:tcPr/>
                </a:tc>
                <a:tc>
                  <a:txBody>
                    <a:bodyPr/>
                    <a:lstStyle/>
                    <a:p>
                      <a:r>
                        <a:rPr lang="en-US" sz="1600" dirty="0"/>
                        <a:t>19.08</a:t>
                      </a:r>
                    </a:p>
                  </a:txBody>
                  <a:tcPr/>
                </a:tc>
                <a:tc>
                  <a:txBody>
                    <a:bodyPr/>
                    <a:lstStyle/>
                    <a:p>
                      <a:r>
                        <a:rPr lang="en-US" sz="1600" dirty="0"/>
                        <a:t>561.3</a:t>
                      </a:r>
                    </a:p>
                  </a:txBody>
                  <a:tcPr/>
                </a:tc>
                <a:extLst>
                  <a:ext uri="{0D108BD9-81ED-4DB2-BD59-A6C34878D82A}">
                    <a16:rowId xmlns:a16="http://schemas.microsoft.com/office/drawing/2014/main" val="2953384077"/>
                  </a:ext>
                </a:extLst>
              </a:tr>
              <a:tr h="377596">
                <a:tc>
                  <a:txBody>
                    <a:bodyPr/>
                    <a:lstStyle/>
                    <a:p>
                      <a:r>
                        <a:rPr lang="en-US" sz="1600" dirty="0"/>
                        <a:t>Random Forest</a:t>
                      </a:r>
                    </a:p>
                  </a:txBody>
                  <a:tcPr/>
                </a:tc>
                <a:tc>
                  <a:txBody>
                    <a:bodyPr/>
                    <a:lstStyle/>
                    <a:p>
                      <a:r>
                        <a:rPr lang="en-US" sz="1600" dirty="0"/>
                        <a:t>0.037</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Dependent Variable: average </a:t>
            </a:r>
            <a:r>
              <a:rPr lang="en-US" sz="2000" b="1" dirty="0"/>
              <a:t>arrival</a:t>
            </a:r>
            <a:r>
              <a:rPr lang="en-US" sz="2000" dirty="0"/>
              <a:t> delay (customer focus) for all flights during a given hour; all flights of a carrier during an hour (</a:t>
            </a:r>
            <a:r>
              <a:rPr lang="en-US" sz="2000" b="1" dirty="0"/>
              <a:t>aggregate prediction</a:t>
            </a:r>
            <a:r>
              <a:rPr lang="en-US" sz="2000" dirty="0"/>
              <a:t>)</a:t>
            </a:r>
          </a:p>
          <a:p>
            <a:pPr marL="285750" indent="-285750">
              <a:buFont typeface="Arial" panose="020B0604020202020204" pitchFamily="34" charset="0"/>
              <a:buChar char="•"/>
            </a:pPr>
            <a:r>
              <a:rPr lang="en-US" sz="2000" dirty="0"/>
              <a:t>Independent Variables: time of day (hour bins), month, destination, distance, carrier, weekday</a:t>
            </a:r>
          </a:p>
          <a:p>
            <a:pPr marL="285750" indent="-285750">
              <a:buFont typeface="Arial" panose="020B0604020202020204" pitchFamily="34" charset="0"/>
              <a:buChar char="•"/>
            </a:pPr>
            <a:r>
              <a:rPr lang="en-US" sz="2000" dirty="0"/>
              <a:t>Models: Linear Regression, Stepwise Variable Selection, CART,  and Random Forest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562095447"/>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ORF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a:gradFill>
            <a:gsLst>
              <a:gs pos="0">
                <a:schemeClr val="accent1">
                  <a:shade val="30000"/>
                  <a:satMod val="115000"/>
                  <a:lumMod val="97000"/>
                </a:schemeClr>
              </a:gs>
              <a:gs pos="100000">
                <a:schemeClr val="accent1">
                  <a:shade val="67500"/>
                  <a:satMod val="115000"/>
                </a:schemeClr>
              </a:gs>
            </a:gsLst>
            <a:lin ang="0" scaled="1"/>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5715000"/>
            <a:ext cx="555301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can predict flight delays…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Case: Evening flight (8pm) on Dec 19 (Thurs), BOS to SFO (2,704 miles) via Jet Blue.</a:t>
            </a:r>
          </a:p>
          <a:p>
            <a:pPr marL="573128" lvl="1" indent="-285750">
              <a:buFont typeface="Arial" panose="020B0604020202020204" pitchFamily="34" charset="0"/>
              <a:buChar char="•"/>
            </a:pPr>
            <a:r>
              <a:rPr lang="en-US" sz="2000" dirty="0"/>
              <a:t>Predicted Delay: 20 mins</a:t>
            </a:r>
          </a:p>
          <a:p>
            <a:pPr marL="573128" lvl="1" indent="-285750">
              <a:buFont typeface="Arial" panose="020B0604020202020204" pitchFamily="34" charset="0"/>
              <a:buChar char="•"/>
            </a:pPr>
            <a:r>
              <a:rPr lang="en-US" sz="2000" dirty="0"/>
              <a:t>Recommendation: switch to morning flight (1000) and reduce delay by … mins</a:t>
            </a:r>
          </a:p>
          <a:p>
            <a:pPr marL="573128" lvl="1" indent="-285750">
              <a:buFont typeface="Arial" panose="020B0604020202020204" pitchFamily="34" charset="0"/>
              <a:buChar char="•"/>
            </a:pPr>
            <a:r>
              <a:rPr lang="en-US" sz="2000" dirty="0"/>
              <a:t>Recommendation: switch carrier to … and reduce delay by … mins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Limitation: our model views flights independently; in reality there is dependency across flights</a:t>
            </a:r>
          </a:p>
          <a:p>
            <a:pPr marL="285750" indent="-285750">
              <a:buFont typeface="Arial" panose="020B0604020202020204" pitchFamily="34" charset="0"/>
              <a:buChar char="•"/>
            </a:pPr>
            <a:r>
              <a:rPr lang="en-US" sz="2000" dirty="0"/>
              <a:t>Future work: flight cancelation, incorporate weather metrics, additional airports, explore connections between flights</a:t>
            </a:r>
          </a:p>
        </p:txBody>
      </p:sp>
      <p:sp>
        <p:nvSpPr>
          <p:cNvPr id="50" name="TextBox 49">
            <a:extLst>
              <a:ext uri="{FF2B5EF4-FFF2-40B4-BE49-F238E27FC236}">
                <a16:creationId xmlns:a16="http://schemas.microsoft.com/office/drawing/2014/main" id="{08D42693-3394-1240-992F-871636D7609F}"/>
              </a:ext>
            </a:extLst>
          </p:cNvPr>
          <p:cNvSpPr txBox="1"/>
          <p:nvPr/>
        </p:nvSpPr>
        <p:spPr>
          <a:xfrm>
            <a:off x="11625958" y="3038948"/>
            <a:ext cx="555301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Complex problem—airport dynamics (weather, safety, security) without corresponding input variables—yields poor prediction performance</a:t>
            </a:r>
          </a:p>
          <a:p>
            <a:pPr marL="285750" indent="-285750">
              <a:buFont typeface="Arial" panose="020B0604020202020204" pitchFamily="34" charset="0"/>
              <a:buChar char="•"/>
            </a:pPr>
            <a:r>
              <a:rPr lang="en-US" sz="2000" dirty="0"/>
              <a:t>Predicting flight-level delays (specific outcomes) with aggregate indicators is inappropriate</a:t>
            </a:r>
          </a:p>
          <a:p>
            <a:pPr marL="285750" indent="-285750">
              <a:buFont typeface="Arial" panose="020B0604020202020204" pitchFamily="34" charset="0"/>
              <a:buChar char="•"/>
            </a:pPr>
            <a:r>
              <a:rPr lang="en-US" sz="2000" dirty="0"/>
              <a:t>CART (with cross-validated cp=8e-05) results in the best performance</a:t>
            </a:r>
          </a:p>
        </p:txBody>
      </p: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76907" y="4420708"/>
            <a:ext cx="5605493" cy="61"/>
          </a:xfrm>
          <a:prstGeom prst="line">
            <a:avLst/>
          </a:prstGeom>
          <a:ln w="381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440B2AC-B8A0-1343-A396-24B3AEA93FFA}"/>
              </a:ext>
            </a:extLst>
          </p:cNvPr>
          <p:cNvSpPr txBox="1"/>
          <p:nvPr/>
        </p:nvSpPr>
        <p:spPr>
          <a:xfrm>
            <a:off x="6479504" y="4572000"/>
            <a:ext cx="710451" cy="261610"/>
          </a:xfrm>
          <a:prstGeom prst="rect">
            <a:avLst/>
          </a:prstGeom>
          <a:solidFill>
            <a:schemeClr val="bg1"/>
          </a:solidFill>
        </p:spPr>
        <p:txBody>
          <a:bodyPr wrap="none" rtlCol="0">
            <a:spAutoFit/>
          </a:bodyPr>
          <a:lstStyle/>
          <a:p>
            <a:pPr algn="ctr"/>
            <a:r>
              <a:rPr lang="en-US" sz="1100" b="1" dirty="0"/>
              <a:t>Morning</a:t>
            </a:r>
          </a:p>
        </p:txBody>
      </p:sp>
      <p:sp>
        <p:nvSpPr>
          <p:cNvPr id="51" name="TextBox 50">
            <a:extLst>
              <a:ext uri="{FF2B5EF4-FFF2-40B4-BE49-F238E27FC236}">
                <a16:creationId xmlns:a16="http://schemas.microsoft.com/office/drawing/2014/main" id="{8F5B33BA-DA77-B645-9134-433D789E7F95}"/>
              </a:ext>
            </a:extLst>
          </p:cNvPr>
          <p:cNvSpPr txBox="1"/>
          <p:nvPr/>
        </p:nvSpPr>
        <p:spPr>
          <a:xfrm>
            <a:off x="7509921" y="4572000"/>
            <a:ext cx="784190" cy="261610"/>
          </a:xfrm>
          <a:prstGeom prst="rect">
            <a:avLst/>
          </a:prstGeom>
          <a:solidFill>
            <a:schemeClr val="bg1"/>
          </a:solidFill>
        </p:spPr>
        <p:txBody>
          <a:bodyPr wrap="none" rtlCol="0">
            <a:spAutoFit/>
          </a:bodyPr>
          <a:lstStyle/>
          <a:p>
            <a:pPr algn="ctr"/>
            <a:r>
              <a:rPr lang="en-US" sz="1100" b="1" dirty="0"/>
              <a:t>Afternoon</a:t>
            </a:r>
          </a:p>
        </p:txBody>
      </p:sp>
      <p:sp>
        <p:nvSpPr>
          <p:cNvPr id="59" name="TextBox 58">
            <a:extLst>
              <a:ext uri="{FF2B5EF4-FFF2-40B4-BE49-F238E27FC236}">
                <a16:creationId xmlns:a16="http://schemas.microsoft.com/office/drawing/2014/main" id="{8FDB399F-2A03-DB48-A072-4938C3BF85A8}"/>
              </a:ext>
            </a:extLst>
          </p:cNvPr>
          <p:cNvSpPr txBox="1"/>
          <p:nvPr/>
        </p:nvSpPr>
        <p:spPr>
          <a:xfrm>
            <a:off x="8752037" y="4572000"/>
            <a:ext cx="710451" cy="261610"/>
          </a:xfrm>
          <a:prstGeom prst="rect">
            <a:avLst/>
          </a:prstGeom>
          <a:solidFill>
            <a:schemeClr val="bg1"/>
          </a:solidFill>
        </p:spPr>
        <p:txBody>
          <a:bodyPr wrap="square" rtlCol="0">
            <a:spAutoFit/>
          </a:bodyPr>
          <a:lstStyle/>
          <a:p>
            <a:pPr algn="ctr"/>
            <a:r>
              <a:rPr lang="en-US" sz="1100" b="1" dirty="0"/>
              <a:t>Evening</a:t>
            </a:r>
          </a:p>
        </p:txBody>
      </p:sp>
      <p:sp>
        <p:nvSpPr>
          <p:cNvPr id="60" name="TextBox 59">
            <a:extLst>
              <a:ext uri="{FF2B5EF4-FFF2-40B4-BE49-F238E27FC236}">
                <a16:creationId xmlns:a16="http://schemas.microsoft.com/office/drawing/2014/main" id="{63210361-49C2-7C41-A50A-19F6F366ADA1}"/>
              </a:ext>
            </a:extLst>
          </p:cNvPr>
          <p:cNvSpPr txBox="1"/>
          <p:nvPr/>
        </p:nvSpPr>
        <p:spPr>
          <a:xfrm>
            <a:off x="9863667" y="4572000"/>
            <a:ext cx="651933" cy="261610"/>
          </a:xfrm>
          <a:prstGeom prst="rect">
            <a:avLst/>
          </a:prstGeom>
          <a:solidFill>
            <a:schemeClr val="bg1"/>
          </a:solidFill>
        </p:spPr>
        <p:txBody>
          <a:bodyPr wrap="square" rtlCol="0">
            <a:spAutoFit/>
          </a:bodyPr>
          <a:lstStyle/>
          <a:p>
            <a:pPr algn="ctr"/>
            <a:r>
              <a:rPr lang="en-US" sz="1100" b="1" dirty="0"/>
              <a:t>Night</a:t>
            </a:r>
          </a:p>
        </p:txBody>
      </p:sp>
      <p:sp>
        <p:nvSpPr>
          <p:cNvPr id="61" name="TextBox 60">
            <a:extLst>
              <a:ext uri="{FF2B5EF4-FFF2-40B4-BE49-F238E27FC236}">
                <a16:creationId xmlns:a16="http://schemas.microsoft.com/office/drawing/2014/main" id="{FB9FE941-6F1A-C949-B445-4897F3A8085A}"/>
              </a:ext>
            </a:extLst>
          </p:cNvPr>
          <p:cNvSpPr txBox="1"/>
          <p:nvPr/>
        </p:nvSpPr>
        <p:spPr>
          <a:xfrm rot="16200000">
            <a:off x="6144704" y="5736907"/>
            <a:ext cx="800219" cy="261610"/>
          </a:xfrm>
          <a:prstGeom prst="rect">
            <a:avLst/>
          </a:prstGeom>
          <a:noFill/>
        </p:spPr>
        <p:txBody>
          <a:bodyPr wrap="none" rtlCol="0">
            <a:spAutoFit/>
          </a:bodyPr>
          <a:lstStyle/>
          <a:p>
            <a:pPr algn="ctr"/>
            <a:r>
              <a:rPr lang="en-US" sz="1100" b="1" dirty="0"/>
              <a:t>Avg Delay</a:t>
            </a:r>
          </a:p>
        </p:txBody>
      </p:sp>
      <p:sp>
        <p:nvSpPr>
          <p:cNvPr id="62" name="TextBox 61">
            <a:extLst>
              <a:ext uri="{FF2B5EF4-FFF2-40B4-BE49-F238E27FC236}">
                <a16:creationId xmlns:a16="http://schemas.microsoft.com/office/drawing/2014/main" id="{4049D585-65AA-DD41-965D-C5F035C6CBFE}"/>
              </a:ext>
            </a:extLst>
          </p:cNvPr>
          <p:cNvSpPr txBox="1"/>
          <p:nvPr/>
        </p:nvSpPr>
        <p:spPr>
          <a:xfrm rot="16200000">
            <a:off x="6800601" y="5736908"/>
            <a:ext cx="655950" cy="261610"/>
          </a:xfrm>
          <a:prstGeom prst="rect">
            <a:avLst/>
          </a:prstGeom>
          <a:noFill/>
        </p:spPr>
        <p:txBody>
          <a:bodyPr wrap="none" rtlCol="0">
            <a:spAutoFit/>
          </a:bodyPr>
          <a:lstStyle/>
          <a:p>
            <a:pPr algn="ctr"/>
            <a:r>
              <a:rPr lang="en-US" sz="1100" b="1" dirty="0"/>
              <a:t>Std Dev</a:t>
            </a:r>
          </a:p>
        </p:txBody>
      </p:sp>
      <p:sp>
        <p:nvSpPr>
          <p:cNvPr id="63" name="TextBox 62">
            <a:extLst>
              <a:ext uri="{FF2B5EF4-FFF2-40B4-BE49-F238E27FC236}">
                <a16:creationId xmlns:a16="http://schemas.microsoft.com/office/drawing/2014/main" id="{9AD14292-9901-534A-9D20-680AC6CC8861}"/>
              </a:ext>
            </a:extLst>
          </p:cNvPr>
          <p:cNvSpPr txBox="1"/>
          <p:nvPr/>
        </p:nvSpPr>
        <p:spPr>
          <a:xfrm>
            <a:off x="6036388" y="3352800"/>
            <a:ext cx="800219" cy="261610"/>
          </a:xfrm>
          <a:prstGeom prst="rect">
            <a:avLst/>
          </a:prstGeom>
          <a:solidFill>
            <a:schemeClr val="bg1"/>
          </a:solidFill>
        </p:spPr>
        <p:txBody>
          <a:bodyPr wrap="none" rtlCol="0">
            <a:spAutoFit/>
          </a:bodyPr>
          <a:lstStyle/>
          <a:p>
            <a:pPr algn="ctr"/>
            <a:r>
              <a:rPr lang="en-US" sz="1100" b="1" dirty="0"/>
              <a:t>Avg Delay</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41633</TotalTime>
  <Words>599</Words>
  <Application>Microsoft Macintosh PowerPoint</Application>
  <PresentationFormat>Custom</PresentationFormat>
  <Paragraphs>143</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1243</cp:revision>
  <cp:lastPrinted>2019-09-27T03:03:02Z</cp:lastPrinted>
  <dcterms:created xsi:type="dcterms:W3CDTF">2013-09-21T19:17:55Z</dcterms:created>
  <dcterms:modified xsi:type="dcterms:W3CDTF">2019-12-03T00:14:56Z</dcterms:modified>
</cp:coreProperties>
</file>