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4"/>
  </p:notesMasterIdLst>
  <p:handoutMasterIdLst>
    <p:handoutMasterId r:id="rId5"/>
  </p:handoutMasterIdLst>
  <p:sldIdLst>
    <p:sldId id="1445" r:id="rId2"/>
    <p:sldId id="1443" r:id="rId3"/>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2" autoAdjust="0"/>
    <p:restoredTop sz="91802"/>
  </p:normalViewPr>
  <p:slideViewPr>
    <p:cSldViewPr>
      <p:cViewPr varScale="1">
        <p:scale>
          <a:sx n="68" d="100"/>
          <a:sy n="68" d="100"/>
        </p:scale>
        <p:origin x="1224" y="208"/>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2578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observations and 9 variables (post-processing)</a:t>
            </a:r>
          </a:p>
          <a:p>
            <a:pPr marL="342900" indent="-342900">
              <a:buFont typeface="Arial" panose="020B0604020202020204" pitchFamily="34" charset="0"/>
              <a:buChar char="•"/>
            </a:pPr>
            <a:r>
              <a:rPr lang="en-US" sz="2000" dirty="0">
                <a:solidFill>
                  <a:srgbClr val="FF0000"/>
                </a:solidFill>
              </a:rPr>
              <a:t>Required wrangling comment…</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006" y="4538928"/>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3" name="Picture 2">
            <a:extLst>
              <a:ext uri="{FF2B5EF4-FFF2-40B4-BE49-F238E27FC236}">
                <a16:creationId xmlns:a16="http://schemas.microsoft.com/office/drawing/2014/main" id="{44965ADB-8B32-554C-A020-9256A8C4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08535" y="-1057966"/>
            <a:ext cx="10944492" cy="5360946"/>
          </a:xfrm>
          <a:prstGeom prst="rect">
            <a:avLst/>
          </a:prstGeom>
        </p:spPr>
      </p:pic>
      <p:pic>
        <p:nvPicPr>
          <p:cNvPr id="13" name="Picture 12">
            <a:extLst>
              <a:ext uri="{FF2B5EF4-FFF2-40B4-BE49-F238E27FC236}">
                <a16:creationId xmlns:a16="http://schemas.microsoft.com/office/drawing/2014/main" id="{07113625-5CC8-264B-8982-024A3D490E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03883" y="2721203"/>
            <a:ext cx="11935694" cy="5360946"/>
          </a:xfrm>
          <a:prstGeom prst="rect">
            <a:avLst/>
          </a:prstGeom>
        </p:spPr>
      </p:pic>
      <p:pic>
        <p:nvPicPr>
          <p:cNvPr id="9" name="Picture 8">
            <a:extLst>
              <a:ext uri="{FF2B5EF4-FFF2-40B4-BE49-F238E27FC236}">
                <a16:creationId xmlns:a16="http://schemas.microsoft.com/office/drawing/2014/main" id="{62E7F738-D0D9-124D-8742-3A45A503E4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8151" y="8760222"/>
            <a:ext cx="4023113" cy="1621483"/>
          </a:xfrm>
          <a:prstGeom prst="rect">
            <a:avLst/>
          </a:prstGeom>
        </p:spPr>
      </p:pic>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9">
            <a:extLst>
              <a:ext uri="{28A0092B-C50C-407E-A947-70E740481C1C}">
                <a14:useLocalDpi xmlns:a14="http://schemas.microsoft.com/office/drawing/2010/main" val="0"/>
              </a:ext>
            </a:extLst>
          </a:blip>
          <a:srcRect r="30959" b="18462"/>
          <a:stretch/>
        </p:blipFill>
        <p:spPr>
          <a:xfrm>
            <a:off x="6014616" y="1622506"/>
            <a:ext cx="5521799" cy="2949493"/>
          </a:xfrm>
          <a:prstGeom prst="rect">
            <a:avLst/>
          </a:prstGeom>
        </p:spPr>
      </p:pic>
      <p:pic>
        <p:nvPicPr>
          <p:cNvPr id="44" name="Picture 43">
            <a:extLst>
              <a:ext uri="{FF2B5EF4-FFF2-40B4-BE49-F238E27FC236}">
                <a16:creationId xmlns:a16="http://schemas.microsoft.com/office/drawing/2014/main" id="{4259C4C8-A9A2-8D45-B4E5-A334F7FE4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66736" y="11366825"/>
            <a:ext cx="5510485" cy="24922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9">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83540" y="4556148"/>
            <a:ext cx="5605493" cy="61"/>
          </a:xfrm>
          <a:prstGeom prst="line">
            <a:avLst/>
          </a:prstGeom>
          <a:ln w="31750">
            <a:solidFill>
              <a:schemeClr val="accent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4272871727"/>
              </p:ext>
            </p:extLst>
          </p:nvPr>
        </p:nvGraphicFramePr>
        <p:xfrm>
          <a:off x="11629077" y="1447800"/>
          <a:ext cx="5561354" cy="2236876"/>
        </p:xfrm>
        <a:graphic>
          <a:graphicData uri="http://schemas.openxmlformats.org/drawingml/2006/table">
            <a:tbl>
              <a:tblPr firstRow="1" bandRow="1">
                <a:tableStyleId>{5C22544A-7EE6-4342-B048-85BDC9FD1C3A}</a:tableStyleId>
              </a:tblPr>
              <a:tblGrid>
                <a:gridCol w="1705923">
                  <a:extLst>
                    <a:ext uri="{9D8B030D-6E8A-4147-A177-3AD203B41FA5}">
                      <a16:colId xmlns:a16="http://schemas.microsoft.com/office/drawing/2014/main" val="3655027934"/>
                    </a:ext>
                  </a:extLst>
                </a:gridCol>
                <a:gridCol w="1219200">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400" dirty="0"/>
                        <a:t>Linear Regression (all variables)</a:t>
                      </a:r>
                    </a:p>
                  </a:txBody>
                  <a:tcPr/>
                </a:tc>
                <a:tc>
                  <a:txBody>
                    <a:bodyPr/>
                    <a:lstStyle/>
                    <a:p>
                      <a:r>
                        <a:rPr lang="en-US" sz="1400" dirty="0"/>
                        <a:t>0.03876</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3514980448"/>
                  </a:ext>
                </a:extLst>
              </a:tr>
              <a:tr h="542601">
                <a:tc>
                  <a:txBody>
                    <a:bodyPr/>
                    <a:lstStyle/>
                    <a:p>
                      <a:r>
                        <a:rPr lang="en-US" sz="1400" dirty="0"/>
                        <a:t>Linear Regression Stepwise Variable Selection (-Distance)</a:t>
                      </a:r>
                    </a:p>
                  </a:txBody>
                  <a:tcPr/>
                </a:tc>
                <a:tc>
                  <a:txBody>
                    <a:bodyPr/>
                    <a:lstStyle/>
                    <a:p>
                      <a:r>
                        <a:rPr lang="en-US" sz="1400" dirty="0"/>
                        <a:t>0.0388</a:t>
                      </a:r>
                    </a:p>
                  </a:txBody>
                  <a:tcPr/>
                </a:tc>
                <a:tc>
                  <a:txBody>
                    <a:bodyPr/>
                    <a:lstStyle/>
                    <a:p>
                      <a:r>
                        <a:rPr lang="en-US" sz="1400" dirty="0"/>
                        <a:t>26.31</a:t>
                      </a:r>
                    </a:p>
                  </a:txBody>
                  <a:tcPr/>
                </a:tc>
                <a:tc>
                  <a:txBody>
                    <a:bodyPr/>
                    <a:lstStyle/>
                    <a:p>
                      <a:r>
                        <a:rPr lang="en-US" sz="1400" dirty="0"/>
                        <a:t>2040</a:t>
                      </a:r>
                    </a:p>
                  </a:txBody>
                  <a:tcPr/>
                </a:tc>
                <a:extLst>
                  <a:ext uri="{0D108BD9-81ED-4DB2-BD59-A6C34878D82A}">
                    <a16:rowId xmlns:a16="http://schemas.microsoft.com/office/drawing/2014/main" val="2244400224"/>
                  </a:ext>
                </a:extLst>
              </a:tr>
              <a:tr h="232543">
                <a:tc>
                  <a:txBody>
                    <a:bodyPr/>
                    <a:lstStyle/>
                    <a:p>
                      <a:r>
                        <a:rPr lang="en-US" sz="1400" dirty="0"/>
                        <a:t>CART (cp = 1.5e-05)</a:t>
                      </a:r>
                    </a:p>
                  </a:txBody>
                  <a:tcPr/>
                </a:tc>
                <a:tc>
                  <a:txBody>
                    <a:bodyPr/>
                    <a:lstStyle/>
                    <a:p>
                      <a:r>
                        <a:rPr lang="en-US" sz="1400" dirty="0"/>
                        <a:t>0.0410</a:t>
                      </a:r>
                    </a:p>
                  </a:txBody>
                  <a:tcPr/>
                </a:tc>
                <a:tc>
                  <a:txBody>
                    <a:bodyPr/>
                    <a:lstStyle/>
                    <a:p>
                      <a:r>
                        <a:rPr lang="en-US" sz="1400" dirty="0"/>
                        <a:t>26.17</a:t>
                      </a:r>
                    </a:p>
                  </a:txBody>
                  <a:tcPr/>
                </a:tc>
                <a:tc>
                  <a:txBody>
                    <a:bodyPr/>
                    <a:lstStyle/>
                    <a:p>
                      <a:r>
                        <a:rPr lang="en-US" sz="1400" dirty="0"/>
                        <a:t>2042</a:t>
                      </a:r>
                    </a:p>
                  </a:txBody>
                  <a:tcPr/>
                </a:tc>
                <a:extLst>
                  <a:ext uri="{0D108BD9-81ED-4DB2-BD59-A6C34878D82A}">
                    <a16:rowId xmlns:a16="http://schemas.microsoft.com/office/drawing/2014/main" val="2953384077"/>
                  </a:ext>
                </a:extLst>
              </a:tr>
              <a:tr h="377596">
                <a:tc>
                  <a:txBody>
                    <a:bodyPr/>
                    <a:lstStyle/>
                    <a:p>
                      <a:r>
                        <a:rPr lang="en-US" sz="1400" dirty="0"/>
                        <a:t>Random Forest</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Dependent Variables: average </a:t>
            </a:r>
            <a:r>
              <a:rPr lang="en-US" sz="2000" b="1" dirty="0"/>
              <a:t>arrival</a:t>
            </a:r>
            <a:r>
              <a:rPr lang="en-US" sz="2000" dirty="0"/>
              <a:t> delay for all flights during a given hour; all flights of a carrier during an hour (</a:t>
            </a:r>
            <a:r>
              <a:rPr lang="en-US" sz="2000" b="1" dirty="0"/>
              <a:t>aggregate</a:t>
            </a:r>
            <a:r>
              <a:rPr lang="en-US" sz="2000" dirty="0"/>
              <a:t>)</a:t>
            </a:r>
          </a:p>
          <a:p>
            <a:pPr marL="285750" indent="-285750">
              <a:buFont typeface="Arial" panose="020B0604020202020204" pitchFamily="34" charset="0"/>
              <a:buChar char="•"/>
            </a:pPr>
            <a:r>
              <a:rPr lang="en-US" sz="2000" dirty="0"/>
              <a:t>Independent Variables: Time of day, month, destination, carrier, weekday</a:t>
            </a:r>
          </a:p>
          <a:p>
            <a:pPr marL="285750" indent="-285750">
              <a:buFont typeface="Arial" panose="020B0604020202020204" pitchFamily="34" charset="0"/>
              <a:buChar char="•"/>
            </a:pPr>
            <a:r>
              <a:rPr lang="en-US" sz="2000" dirty="0"/>
              <a:t>Models: Linear Regression, CART, Random Forest</a:t>
            </a:r>
          </a:p>
          <a:p>
            <a:pPr marL="285750" indent="-285750">
              <a:buFont typeface="Arial" panose="020B0604020202020204" pitchFamily="34" charset="0"/>
              <a:buChar char="•"/>
            </a:pPr>
            <a:r>
              <a:rPr lang="en-US" sz="2000" dirty="0"/>
              <a: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331223"/>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139228"/>
            <a:ext cx="430887" cy="1591127"/>
          </a:xfrm>
          <a:prstGeom prst="rect">
            <a:avLst/>
          </a:prstGeom>
          <a:noFill/>
        </p:spPr>
        <p:txBody>
          <a:bodyPr vert="vert270" wrap="square" rtlCol="0">
            <a:spAutoFit/>
          </a:bodyPr>
          <a:lstStyle/>
          <a:p>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3562095447"/>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MSN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SJC</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ORF</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5715000"/>
            <a:ext cx="5553018"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Our model can predict flight delays…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 Case: Thursday evening flight in Dec, BOS to SFO (2,704 miles) via Jet Blue.</a:t>
            </a:r>
          </a:p>
          <a:p>
            <a:pPr marL="573128" lvl="1" indent="-285750">
              <a:buFont typeface="Arial" panose="020B0604020202020204" pitchFamily="34" charset="0"/>
              <a:buChar char="•"/>
            </a:pPr>
            <a:r>
              <a:rPr lang="en-US" sz="2000" dirty="0"/>
              <a:t>Predicted Delay: 20 mins</a:t>
            </a:r>
          </a:p>
          <a:p>
            <a:pPr marL="573128" lvl="1" indent="-285750">
              <a:buFont typeface="Arial" panose="020B0604020202020204" pitchFamily="34" charset="0"/>
              <a:buChar char="•"/>
            </a:pPr>
            <a:r>
              <a:rPr lang="en-US" sz="2000" dirty="0"/>
              <a:t>Recommendation: switch to morning or night flight and reduce delay by … mins</a:t>
            </a:r>
          </a:p>
          <a:p>
            <a:pPr marL="573128" lvl="1" indent="-285750">
              <a:buFont typeface="Arial" panose="020B0604020202020204" pitchFamily="34" charset="0"/>
              <a:buChar char="•"/>
            </a:pPr>
            <a:r>
              <a:rPr lang="en-US" sz="2000" dirty="0"/>
              <a:t>Recommendation: switch carrier to … and reduce delay by … mins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user can decrease delay risk</a:t>
            </a:r>
          </a:p>
          <a:p>
            <a:pPr marL="285750" indent="-285750">
              <a:buFont typeface="Arial" panose="020B0604020202020204" pitchFamily="34" charset="0"/>
              <a:buChar char="•"/>
            </a:pPr>
            <a:r>
              <a:rPr lang="en-US" sz="2000" dirty="0"/>
              <a:t>Future work: incorporate weather metrics, additional airports, flight cancelation</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595751" y="4114800"/>
            <a:ext cx="555301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FF0000"/>
                </a:solidFill>
              </a:rPr>
              <a:t>Which model performed the best?</a:t>
            </a:r>
          </a:p>
          <a:p>
            <a:pPr marL="285750" indent="-285750">
              <a:buFont typeface="Arial" panose="020B0604020202020204" pitchFamily="34" charset="0"/>
              <a:buChar char="•"/>
            </a:pPr>
            <a:r>
              <a:rPr lang="en-US" sz="2000" dirty="0">
                <a:solidFill>
                  <a:srgbClr val="FF0000"/>
                </a:solidFill>
              </a:rPr>
              <a:t>Variable and parameters? (variables, cp value)</a:t>
            </a:r>
          </a:p>
          <a:p>
            <a:pPr marL="285750" indent="-285750">
              <a:buFont typeface="Arial" panose="020B0604020202020204" pitchFamily="34" charset="0"/>
              <a:buChar char="•"/>
            </a:pPr>
            <a:r>
              <a:rPr lang="en-US" sz="2000" dirty="0"/>
              <a:t>…</a:t>
            </a:r>
          </a:p>
        </p:txBody>
      </p:sp>
    </p:spTree>
    <p:extLst>
      <p:ext uri="{BB962C8B-B14F-4D97-AF65-F5344CB8AC3E}">
        <p14:creationId xmlns:p14="http://schemas.microsoft.com/office/powerpoint/2010/main" val="3222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77"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669852"/>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140380" y="1981200"/>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457200" y="158496"/>
            <a:ext cx="9406467" cy="1015663"/>
          </a:xfrm>
          <a:prstGeom prst="rect">
            <a:avLst/>
          </a:prstGeom>
          <a:noFill/>
        </p:spPr>
        <p:txBody>
          <a:bodyPr wrap="square" rtlCol="0">
            <a:spAutoFit/>
          </a:bodyPr>
          <a:lstStyle/>
          <a:p>
            <a:r>
              <a:rPr lang="en-US" sz="6000" b="1" dirty="0">
                <a:latin typeface="+mj-lt"/>
              </a:rPr>
              <a:t>Project title</a:t>
            </a:r>
          </a:p>
        </p:txBody>
      </p:sp>
      <p:sp>
        <p:nvSpPr>
          <p:cNvPr id="19" name="TextBox 18">
            <a:extLst>
              <a:ext uri="{FF2B5EF4-FFF2-40B4-BE49-F238E27FC236}">
                <a16:creationId xmlns:a16="http://schemas.microsoft.com/office/drawing/2014/main" id="{9DB7554F-5360-5742-AC75-7E4C09B947AA}"/>
              </a:ext>
            </a:extLst>
          </p:cNvPr>
          <p:cNvSpPr txBox="1"/>
          <p:nvPr/>
        </p:nvSpPr>
        <p:spPr>
          <a:xfrm>
            <a:off x="12420605" y="-1"/>
            <a:ext cx="4156896" cy="1680498"/>
          </a:xfrm>
          <a:prstGeom prst="rect">
            <a:avLst/>
          </a:prstGeom>
          <a:noFill/>
        </p:spPr>
        <p:txBody>
          <a:bodyPr wrap="square" rtlCol="0">
            <a:noAutofit/>
          </a:bodyPr>
          <a:lstStyle/>
          <a:p>
            <a:r>
              <a:rPr lang="en-US" sz="2400" b="1" dirty="0"/>
              <a:t>Team member 1 (program)</a:t>
            </a:r>
          </a:p>
          <a:p>
            <a:r>
              <a:rPr lang="en-US" sz="2400" b="1" dirty="0"/>
              <a:t>Team member 2 (program)</a:t>
            </a:r>
          </a:p>
          <a:p>
            <a:r>
              <a:rPr lang="en-US" sz="2400" b="1" dirty="0"/>
              <a:t>Team member 3 (program)</a:t>
            </a:r>
          </a:p>
          <a:p>
            <a:r>
              <a:rPr lang="en-US" sz="2400" b="1" dirty="0"/>
              <a:t>Team member 4 (program)</a:t>
            </a:r>
          </a:p>
          <a:p>
            <a:r>
              <a:rPr lang="en-US" sz="2400" b="1" dirty="0"/>
              <a:t>Team member 5 (program)</a:t>
            </a:r>
          </a:p>
        </p:txBody>
      </p:sp>
      <p:sp>
        <p:nvSpPr>
          <p:cNvPr id="21" name="Rectangle 20">
            <a:extLst>
              <a:ext uri="{FF2B5EF4-FFF2-40B4-BE49-F238E27FC236}">
                <a16:creationId xmlns:a16="http://schemas.microsoft.com/office/drawing/2014/main" id="{44FE49EC-1B8B-8C47-AA1B-4D150829FB0E}"/>
              </a:ext>
            </a:extLst>
          </p:cNvPr>
          <p:cNvSpPr/>
          <p:nvPr/>
        </p:nvSpPr>
        <p:spPr>
          <a:xfrm>
            <a:off x="76200" y="418414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7420108"/>
            <a:ext cx="5938837"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Key questions</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4" name="Rectangle 23">
            <a:extLst>
              <a:ext uri="{FF2B5EF4-FFF2-40B4-BE49-F238E27FC236}">
                <a16:creationId xmlns:a16="http://schemas.microsoft.com/office/drawing/2014/main" id="{CC08E273-E82D-C049-8A65-5A150105876E}"/>
              </a:ext>
            </a:extLst>
          </p:cNvPr>
          <p:cNvSpPr/>
          <p:nvPr/>
        </p:nvSpPr>
        <p:spPr>
          <a:xfrm>
            <a:off x="5914162" y="4184148"/>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946428"/>
            <a:ext cx="17140555" cy="892770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92662" y="10951633"/>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0935784"/>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200674" y="10951633"/>
            <a:ext cx="13032543"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5980930" y="1946428"/>
            <a:ext cx="34107"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4298" y="1946428"/>
            <a:ext cx="0" cy="8927708"/>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11637264" y="1981200"/>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Takeaways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746594"/>
            <a:ext cx="5660136" cy="555707"/>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42" name="TextBox 41">
            <a:extLst>
              <a:ext uri="{FF2B5EF4-FFF2-40B4-BE49-F238E27FC236}">
                <a16:creationId xmlns:a16="http://schemas.microsoft.com/office/drawing/2014/main" id="{94290346-EA7B-9449-ACEC-04DA9FA0A197}"/>
              </a:ext>
            </a:extLst>
          </p:cNvPr>
          <p:cNvSpPr txBox="1"/>
          <p:nvPr/>
        </p:nvSpPr>
        <p:spPr>
          <a:xfrm>
            <a:off x="221114" y="2550998"/>
            <a:ext cx="5757228" cy="492443"/>
          </a:xfrm>
          <a:prstGeom prst="rect">
            <a:avLst/>
          </a:prstGeom>
          <a:noFill/>
        </p:spPr>
        <p:txBody>
          <a:bodyPr wrap="square" rtlCol="0">
            <a:spAutoFit/>
          </a:bodyPr>
          <a:lstStyle/>
          <a:p>
            <a:r>
              <a:rPr lang="en-US" sz="2500" dirty="0"/>
              <a:t>Text box</a:t>
            </a:r>
          </a:p>
        </p:txBody>
      </p:sp>
    </p:spTree>
    <p:extLst>
      <p:ext uri="{BB962C8B-B14F-4D97-AF65-F5344CB8AC3E}">
        <p14:creationId xmlns:p14="http://schemas.microsoft.com/office/powerpoint/2010/main" val="1666295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41490</TotalTime>
  <Words>518</Words>
  <Application>Microsoft Macintosh PowerPoint</Application>
  <PresentationFormat>Custom</PresentationFormat>
  <Paragraphs>140</Paragraphs>
  <Slides>2</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Garamond</vt:lpstr>
      <vt:lpstr>Wingdings</vt:lpstr>
      <vt:lpstr>15071x</vt:lpstr>
      <vt:lpstr>PowerPoint Presentation</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1230</cp:revision>
  <cp:lastPrinted>2019-09-27T03:03:02Z</cp:lastPrinted>
  <dcterms:created xsi:type="dcterms:W3CDTF">2013-09-21T19:17:55Z</dcterms:created>
  <dcterms:modified xsi:type="dcterms:W3CDTF">2019-12-02T19:58:42Z</dcterms:modified>
</cp:coreProperties>
</file>