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4"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79" autoAdjust="0"/>
    <p:restoredTop sz="91896"/>
  </p:normalViewPr>
  <p:slideViewPr>
    <p:cSldViewPr>
      <p:cViewPr>
        <p:scale>
          <a:sx n="140" d="100"/>
          <a:sy n="140" d="100"/>
        </p:scale>
        <p:origin x="-4752" y="-5736"/>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11/26/19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11/26/19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11/27/19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10668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3025693"/>
            <a:ext cx="5902142"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10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60960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643008"/>
            <a:ext cx="5816048" cy="1200329"/>
          </a:xfrm>
          <a:prstGeom prst="rect">
            <a:avLst/>
          </a:prstGeom>
          <a:noFill/>
        </p:spPr>
        <p:txBody>
          <a:bodyPr wrap="square" rtlCol="0">
            <a:spAutoFit/>
          </a:bodyPr>
          <a:lstStyle/>
          <a:p>
            <a:r>
              <a:rPr lang="en-US" sz="18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581400"/>
            <a:ext cx="5789335" cy="1754326"/>
          </a:xfrm>
          <a:prstGeom prst="rect">
            <a:avLst/>
          </a:prstGeom>
          <a:noFill/>
        </p:spPr>
        <p:txBody>
          <a:bodyPr wrap="square" rtlCol="0">
            <a:spAutoFit/>
          </a:bodyPr>
          <a:lstStyle/>
          <a:p>
            <a:r>
              <a:rPr lang="en-US" sz="18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6019800"/>
            <a:ext cx="5780345" cy="1754326"/>
          </a:xfrm>
          <a:prstGeom prst="rect">
            <a:avLst/>
          </a:prstGeom>
          <a:noFill/>
        </p:spPr>
        <p:txBody>
          <a:bodyPr wrap="square" rtlCol="0">
            <a:spAutoFit/>
          </a:bodyPr>
          <a:lstStyle/>
          <a:p>
            <a:r>
              <a:rPr lang="en-US" sz="1800" dirty="0"/>
              <a:t>We utilize a dataset from the U.S. Department of Transportation containing commercial aviation flight data from 2009 to 2018. After processing the dataset contains 1.8 million entries across 8 variables. The dependent variable is Arrival Delay. Independent variables are carrier, origin, destination, distance, destination, and date/time of flight.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7772400"/>
            <a:ext cx="589009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43200" y="11315751"/>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4153877818"/>
              </p:ext>
            </p:extLst>
          </p:nvPr>
        </p:nvGraphicFramePr>
        <p:xfrm>
          <a:off x="11629077" y="1637954"/>
          <a:ext cx="5561354" cy="2023516"/>
        </p:xfrm>
        <a:graphic>
          <a:graphicData uri="http://schemas.openxmlformats.org/drawingml/2006/table">
            <a:tbl>
              <a:tblPr firstRow="1" bandRow="1">
                <a:tableStyleId>{5C22544A-7EE6-4342-B048-85BDC9FD1C3A}</a:tableStyleId>
              </a:tblPr>
              <a:tblGrid>
                <a:gridCol w="1705923">
                  <a:extLst>
                    <a:ext uri="{9D8B030D-6E8A-4147-A177-3AD203B41FA5}">
                      <a16:colId xmlns:a16="http://schemas.microsoft.com/office/drawing/2014/main" val="3655027934"/>
                    </a:ext>
                  </a:extLst>
                </a:gridCol>
                <a:gridCol w="1219200">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200" b="1" dirty="0"/>
                        <a:t>Model</a:t>
                      </a:r>
                    </a:p>
                  </a:txBody>
                  <a:tcPr anchor="ctr"/>
                </a:tc>
                <a:tc>
                  <a:txBody>
                    <a:bodyPr/>
                    <a:lstStyle/>
                    <a:p>
                      <a:pPr algn="ctr"/>
                      <a:r>
                        <a:rPr lang="en-US" sz="1200" b="1" dirty="0"/>
                        <a:t>OSR2</a:t>
                      </a:r>
                    </a:p>
                  </a:txBody>
                  <a:tcPr anchor="ctr"/>
                </a:tc>
                <a:tc>
                  <a:txBody>
                    <a:bodyPr/>
                    <a:lstStyle/>
                    <a:p>
                      <a:pPr algn="ctr"/>
                      <a:r>
                        <a:rPr lang="en-US" sz="1200" b="1" dirty="0"/>
                        <a:t>MAE</a:t>
                      </a:r>
                    </a:p>
                  </a:txBody>
                  <a:tcPr anchor="ctr"/>
                </a:tc>
                <a:tc>
                  <a:txBody>
                    <a:bodyPr/>
                    <a:lstStyle/>
                    <a:p>
                      <a:pPr algn="ctr"/>
                      <a:r>
                        <a:rPr lang="en-US" sz="1200" b="1" dirty="0"/>
                        <a:t>RMSE</a:t>
                      </a:r>
                    </a:p>
                  </a:txBody>
                  <a:tcPr anchor="ctr"/>
                </a:tc>
                <a:extLst>
                  <a:ext uri="{0D108BD9-81ED-4DB2-BD59-A6C34878D82A}">
                    <a16:rowId xmlns:a16="http://schemas.microsoft.com/office/drawing/2014/main" val="3913714163"/>
                  </a:ext>
                </a:extLst>
              </a:tr>
              <a:tr h="387572">
                <a:tc>
                  <a:txBody>
                    <a:bodyPr/>
                    <a:lstStyle/>
                    <a:p>
                      <a:r>
                        <a:rPr lang="en-US" sz="1200" dirty="0"/>
                        <a:t>Linear Regression (all variables)</a:t>
                      </a:r>
                    </a:p>
                  </a:txBody>
                  <a:tcPr/>
                </a:tc>
                <a:tc>
                  <a:txBody>
                    <a:bodyPr/>
                    <a:lstStyle/>
                    <a:p>
                      <a:r>
                        <a:rPr lang="en-US" sz="1200" dirty="0"/>
                        <a:t>0.03876</a:t>
                      </a:r>
                    </a:p>
                  </a:txBody>
                  <a:tcPr/>
                </a:tc>
                <a:tc>
                  <a:txBody>
                    <a:bodyPr/>
                    <a:lstStyle/>
                    <a:p>
                      <a:r>
                        <a:rPr lang="en-US" sz="1200" dirty="0"/>
                        <a:t>26.31</a:t>
                      </a:r>
                    </a:p>
                  </a:txBody>
                  <a:tcPr/>
                </a:tc>
                <a:tc>
                  <a:txBody>
                    <a:bodyPr/>
                    <a:lstStyle/>
                    <a:p>
                      <a:r>
                        <a:rPr lang="en-US" sz="1200"/>
                        <a:t>2040</a:t>
                      </a:r>
                      <a:endParaRPr lang="en-US" sz="1200" dirty="0"/>
                    </a:p>
                  </a:txBody>
                  <a:tcPr/>
                </a:tc>
                <a:extLst>
                  <a:ext uri="{0D108BD9-81ED-4DB2-BD59-A6C34878D82A}">
                    <a16:rowId xmlns:a16="http://schemas.microsoft.com/office/drawing/2014/main" val="3514980448"/>
                  </a:ext>
                </a:extLst>
              </a:tr>
              <a:tr h="542601">
                <a:tc>
                  <a:txBody>
                    <a:bodyPr/>
                    <a:lstStyle/>
                    <a:p>
                      <a:r>
                        <a:rPr lang="en-US" sz="1200" dirty="0"/>
                        <a:t>Linear Regression Stepwise Variable Selection (-Distance)</a:t>
                      </a:r>
                    </a:p>
                  </a:txBody>
                  <a:tcPr/>
                </a:tc>
                <a:tc>
                  <a:txBody>
                    <a:bodyPr/>
                    <a:lstStyle/>
                    <a:p>
                      <a:r>
                        <a:rPr lang="en-US" sz="1200" dirty="0"/>
                        <a:t>0.0388</a:t>
                      </a:r>
                    </a:p>
                  </a:txBody>
                  <a:tcPr/>
                </a:tc>
                <a:tc>
                  <a:txBody>
                    <a:bodyPr/>
                    <a:lstStyle/>
                    <a:p>
                      <a:r>
                        <a:rPr lang="en-US" sz="1200" dirty="0"/>
                        <a:t>26.31</a:t>
                      </a:r>
                    </a:p>
                  </a:txBody>
                  <a:tcPr/>
                </a:tc>
                <a:tc>
                  <a:txBody>
                    <a:bodyPr/>
                    <a:lstStyle/>
                    <a:p>
                      <a:r>
                        <a:rPr lang="en-US" sz="1200" dirty="0"/>
                        <a:t>2040</a:t>
                      </a:r>
                    </a:p>
                  </a:txBody>
                  <a:tcPr/>
                </a:tc>
                <a:extLst>
                  <a:ext uri="{0D108BD9-81ED-4DB2-BD59-A6C34878D82A}">
                    <a16:rowId xmlns:a16="http://schemas.microsoft.com/office/drawing/2014/main" val="2244400224"/>
                  </a:ext>
                </a:extLst>
              </a:tr>
              <a:tr h="232543">
                <a:tc>
                  <a:txBody>
                    <a:bodyPr/>
                    <a:lstStyle/>
                    <a:p>
                      <a:r>
                        <a:rPr lang="en-US" sz="1200" dirty="0"/>
                        <a:t>CART (cp = 1.5e-05)</a:t>
                      </a:r>
                    </a:p>
                  </a:txBody>
                  <a:tcPr/>
                </a:tc>
                <a:tc>
                  <a:txBody>
                    <a:bodyPr/>
                    <a:lstStyle/>
                    <a:p>
                      <a:r>
                        <a:rPr lang="en-US" sz="1200" dirty="0"/>
                        <a:t>0.0410</a:t>
                      </a:r>
                    </a:p>
                  </a:txBody>
                  <a:tcPr/>
                </a:tc>
                <a:tc>
                  <a:txBody>
                    <a:bodyPr/>
                    <a:lstStyle/>
                    <a:p>
                      <a:r>
                        <a:rPr lang="en-US" sz="1200" dirty="0"/>
                        <a:t>26.17</a:t>
                      </a:r>
                    </a:p>
                  </a:txBody>
                  <a:tcPr/>
                </a:tc>
                <a:tc>
                  <a:txBody>
                    <a:bodyPr/>
                    <a:lstStyle/>
                    <a:p>
                      <a:r>
                        <a:rPr lang="en-US" sz="1200" dirty="0"/>
                        <a:t>2042</a:t>
                      </a:r>
                    </a:p>
                  </a:txBody>
                  <a:tcPr/>
                </a:tc>
                <a:extLst>
                  <a:ext uri="{0D108BD9-81ED-4DB2-BD59-A6C34878D82A}">
                    <a16:rowId xmlns:a16="http://schemas.microsoft.com/office/drawing/2014/main" val="2953384077"/>
                  </a:ext>
                </a:extLst>
              </a:tr>
              <a:tr h="377596">
                <a:tc>
                  <a:txBody>
                    <a:bodyPr/>
                    <a:lstStyle/>
                    <a:p>
                      <a:r>
                        <a:rPr lang="en-US" sz="1200" dirty="0"/>
                        <a:t>Random Forest</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330663"/>
            <a:ext cx="578034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We scoped the</a:t>
            </a:r>
          </a:p>
          <a:p>
            <a:pPr marL="285750" indent="-285750">
              <a:buFont typeface="Arial" panose="020B0604020202020204" pitchFamily="34" charset="0"/>
              <a:buChar char="•"/>
            </a:pPr>
            <a:r>
              <a:rPr lang="en-US" sz="1800" dirty="0"/>
              <a:t> </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39228"/>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1176239230"/>
              </p:ext>
            </p:extLst>
          </p:nvPr>
        </p:nvGraphicFramePr>
        <p:xfrm>
          <a:off x="6320683" y="7263514"/>
          <a:ext cx="5187007" cy="3608710"/>
        </p:xfrm>
        <a:graphic>
          <a:graphicData uri="http://schemas.openxmlformats.org/drawingml/2006/table">
            <a:tbl>
              <a:tblPr>
                <a:tableStyleId>{5C22544A-7EE6-4342-B048-85BDC9FD1C3A}</a:tableStyleId>
              </a:tblPr>
              <a:tblGrid>
                <a:gridCol w="1604117">
                  <a:extLst>
                    <a:ext uri="{9D8B030D-6E8A-4147-A177-3AD203B41FA5}">
                      <a16:colId xmlns:a16="http://schemas.microsoft.com/office/drawing/2014/main" val="290372433"/>
                    </a:ext>
                  </a:extLst>
                </a:gridCol>
                <a:gridCol w="838200">
                  <a:extLst>
                    <a:ext uri="{9D8B030D-6E8A-4147-A177-3AD203B41FA5}">
                      <a16:colId xmlns:a16="http://schemas.microsoft.com/office/drawing/2014/main" val="2616620708"/>
                    </a:ext>
                  </a:extLst>
                </a:gridCol>
                <a:gridCol w="838200">
                  <a:extLst>
                    <a:ext uri="{9D8B030D-6E8A-4147-A177-3AD203B41FA5}">
                      <a16:colId xmlns:a16="http://schemas.microsoft.com/office/drawing/2014/main" val="2870319217"/>
                    </a:ext>
                  </a:extLst>
                </a:gridCol>
                <a:gridCol w="838200">
                  <a:extLst>
                    <a:ext uri="{9D8B030D-6E8A-4147-A177-3AD203B41FA5}">
                      <a16:colId xmlns:a16="http://schemas.microsoft.com/office/drawing/2014/main" val="1757304168"/>
                    </a:ext>
                  </a:extLst>
                </a:gridCol>
                <a:gridCol w="1068290">
                  <a:extLst>
                    <a:ext uri="{9D8B030D-6E8A-4147-A177-3AD203B41FA5}">
                      <a16:colId xmlns:a16="http://schemas.microsoft.com/office/drawing/2014/main" val="2875546430"/>
                    </a:ext>
                  </a:extLst>
                </a:gridCol>
              </a:tblGrid>
              <a:tr h="297059">
                <a:tc>
                  <a:txBody>
                    <a:bodyPr/>
                    <a:lstStyle/>
                    <a:p>
                      <a:pPr algn="ctr" rtl="0" fontAlgn="ctr"/>
                      <a:r>
                        <a:rPr lang="en-US" sz="1200" b="1" u="none" strike="noStrike" dirty="0">
                          <a:solidFill>
                            <a:schemeClr val="bg1"/>
                          </a:solidFill>
                          <a:effectLst/>
                        </a:rPr>
                        <a:t>Time of Day</a:t>
                      </a:r>
                      <a:endParaRPr lang="en-US" sz="12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200" b="1" u="none" strike="noStrike" dirty="0">
                          <a:solidFill>
                            <a:schemeClr val="bg1"/>
                          </a:solidFill>
                          <a:effectLst/>
                        </a:rPr>
                        <a:t>Month</a:t>
                      </a:r>
                      <a:endParaRPr lang="en-US" sz="12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200" b="1" u="none" strike="noStrike" dirty="0">
                          <a:solidFill>
                            <a:schemeClr val="bg1"/>
                          </a:solidFill>
                          <a:effectLst/>
                        </a:rPr>
                        <a:t>Destination</a:t>
                      </a:r>
                      <a:endParaRPr lang="en-US" sz="12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200" b="1" u="none" strike="noStrike" dirty="0">
                          <a:solidFill>
                            <a:schemeClr val="bg1"/>
                          </a:solidFill>
                          <a:effectLst/>
                        </a:rPr>
                        <a:t>Carrier</a:t>
                      </a:r>
                      <a:endParaRPr lang="en-US" sz="12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tc>
                  <a:txBody>
                    <a:bodyPr/>
                    <a:lstStyle/>
                    <a:p>
                      <a:pPr algn="ctr" rtl="0" fontAlgn="ctr"/>
                      <a:r>
                        <a:rPr lang="en-US" sz="1200" b="1" u="none" strike="noStrike" dirty="0">
                          <a:solidFill>
                            <a:schemeClr val="bg1"/>
                          </a:solidFill>
                          <a:effectLst/>
                        </a:rPr>
                        <a:t>Weekday</a:t>
                      </a:r>
                      <a:endParaRPr lang="en-US" sz="1200" b="1" i="0" u="none" strike="noStrike" dirty="0">
                        <a:solidFill>
                          <a:schemeClr val="bg1"/>
                        </a:solidFill>
                        <a:effectLst/>
                        <a:latin typeface="Garamond" panose="02020404030301010803" pitchFamily="18" charset="0"/>
                      </a:endParaRPr>
                    </a:p>
                  </a:txBody>
                  <a:tcPr marL="9525" marR="9525" marT="9525" marB="0" anchor="ctr">
                    <a:solidFill>
                      <a:schemeClr val="accent1"/>
                    </a:solidFill>
                  </a:tcPr>
                </a:tc>
                <a:extLst>
                  <a:ext uri="{0D108BD9-81ED-4DB2-BD59-A6C34878D82A}">
                    <a16:rowId xmlns:a16="http://schemas.microsoft.com/office/drawing/2014/main" val="4204250931"/>
                  </a:ext>
                </a:extLst>
              </a:tr>
              <a:tr h="286057">
                <a:tc>
                  <a:txBody>
                    <a:bodyPr/>
                    <a:lstStyle/>
                    <a:p>
                      <a:pPr algn="l" rtl="0" fontAlgn="ctr"/>
                      <a:r>
                        <a:rPr lang="en-US" sz="1200" u="none" strike="noStrike" dirty="0">
                          <a:effectLst/>
                        </a:rPr>
                        <a:t>Evening (1800-2400)</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July</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MSN</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Express Jet</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Thursday</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2859547021"/>
                  </a:ext>
                </a:extLst>
              </a:tr>
              <a:tr h="275054">
                <a:tc>
                  <a:txBody>
                    <a:bodyPr/>
                    <a:lstStyle/>
                    <a:p>
                      <a:pPr algn="l" fontAlgn="t"/>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dirty="0">
                          <a:effectLst/>
                        </a:rPr>
                        <a:t>June</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PDX</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Jet Blue</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Friday</a:t>
                      </a:r>
                      <a:endParaRPr lang="en-US" sz="1200" b="0" i="0" u="none" strike="noStrike">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345773672"/>
                  </a:ext>
                </a:extLst>
              </a:tr>
              <a:tr h="275054">
                <a:tc>
                  <a:txBody>
                    <a:bodyPr/>
                    <a:lstStyle/>
                    <a:p>
                      <a:pPr algn="l" fontAlgn="t"/>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dirty="0">
                          <a:effectLst/>
                        </a:rPr>
                        <a:t>August</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SYR</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fontAlgn="t"/>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a:effectLst/>
                        </a:rPr>
                        <a:t> </a:t>
                      </a:r>
                      <a:endParaRPr lang="en-US" sz="1200" b="0" i="0" u="none" strike="noStrike">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4258395016"/>
                  </a:ext>
                </a:extLst>
              </a:tr>
              <a:tr h="275054">
                <a:tc>
                  <a:txBody>
                    <a:bodyPr/>
                    <a:lstStyle/>
                    <a:p>
                      <a:pPr algn="l"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dirty="0">
                          <a:effectLst/>
                        </a:rPr>
                        <a:t>December</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SAN</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United</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Monday</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576199912"/>
                  </a:ext>
                </a:extLst>
              </a:tr>
              <a:tr h="275054">
                <a:tc>
                  <a:txBody>
                    <a:bodyPr/>
                    <a:lstStyle/>
                    <a:p>
                      <a:pPr algn="l" rtl="0" fontAlgn="ctr"/>
                      <a:r>
                        <a:rPr lang="en-US" sz="1200" u="none" strike="noStrike">
                          <a:effectLst/>
                        </a:rPr>
                        <a:t>Afternoon (1200-1800)</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February</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fontAlgn="t"/>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dirty="0">
                          <a:effectLst/>
                        </a:rPr>
                        <a:t> </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3449715800"/>
                  </a:ext>
                </a:extLst>
              </a:tr>
              <a:tr h="275054">
                <a:tc>
                  <a:txBody>
                    <a:bodyPr/>
                    <a:lstStyle/>
                    <a:p>
                      <a:pPr algn="l"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dirty="0">
                          <a:effectLst/>
                        </a:rPr>
                        <a:t>May</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Southwest</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Tuesday</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611040226"/>
                  </a:ext>
                </a:extLst>
              </a:tr>
              <a:tr h="275054">
                <a:tc>
                  <a:txBody>
                    <a:bodyPr/>
                    <a:lstStyle/>
                    <a:p>
                      <a:pPr algn="l"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a:effectLst/>
                        </a:rPr>
                        <a:t>March</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fontAlgn="t"/>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R="9525" marT="9525" marB="0"/>
                </a:tc>
                <a:tc>
                  <a:txBody>
                    <a:bodyPr/>
                    <a:lstStyle/>
                    <a:p>
                      <a:pPr algn="l" fontAlgn="t"/>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R="9525" marT="9525" marB="0"/>
                </a:tc>
                <a:extLst>
                  <a:ext uri="{0D108BD9-81ED-4DB2-BD59-A6C34878D82A}">
                    <a16:rowId xmlns:a16="http://schemas.microsoft.com/office/drawing/2014/main" val="303911870"/>
                  </a:ext>
                </a:extLst>
              </a:tr>
              <a:tr h="275054">
                <a:tc>
                  <a:txBody>
                    <a:bodyPr/>
                    <a:lstStyle/>
                    <a:p>
                      <a:pPr algn="l" rtl="0" fontAlgn="ctr"/>
                      <a:r>
                        <a:rPr lang="en-US" sz="1200" u="none" strike="noStrike">
                          <a:effectLst/>
                        </a:rPr>
                        <a:t>Morning (0600-1200)</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April</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SJC</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Delta</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Wednesday</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711458763"/>
                  </a:ext>
                </a:extLst>
              </a:tr>
              <a:tr h="275054">
                <a:tc>
                  <a:txBody>
                    <a:bodyPr/>
                    <a:lstStyle/>
                    <a:p>
                      <a:pPr algn="l"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a:effectLst/>
                        </a:rPr>
                        <a:t>January</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SMF</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3164796702"/>
                  </a:ext>
                </a:extLst>
              </a:tr>
              <a:tr h="275054">
                <a:tc>
                  <a:txBody>
                    <a:bodyPr/>
                    <a:lstStyle/>
                    <a:p>
                      <a:pPr algn="l"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a:effectLst/>
                        </a:rPr>
                        <a:t>October</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OAK</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American</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Sunday</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2838297772"/>
                  </a:ext>
                </a:extLst>
              </a:tr>
              <a:tr h="275054">
                <a:tc>
                  <a:txBody>
                    <a:bodyPr/>
                    <a:lstStyle/>
                    <a:p>
                      <a:pPr algn="l"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R="9525" marT="9525" marB="0"/>
                </a:tc>
                <a:tc>
                  <a:txBody>
                    <a:bodyPr/>
                    <a:lstStyle/>
                    <a:p>
                      <a:pPr algn="l" rtl="0" fontAlgn="ctr"/>
                      <a:r>
                        <a:rPr lang="en-US" sz="1200" u="none" strike="noStrike">
                          <a:effectLst/>
                        </a:rPr>
                        <a:t>September</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FLL</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 </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127004147"/>
                  </a:ext>
                </a:extLst>
              </a:tr>
              <a:tr h="275054">
                <a:tc>
                  <a:txBody>
                    <a:bodyPr/>
                    <a:lstStyle/>
                    <a:p>
                      <a:pPr algn="l" rtl="0" fontAlgn="ctr"/>
                      <a:r>
                        <a:rPr lang="en-US" sz="1200" u="none" strike="noStrike">
                          <a:effectLst/>
                        </a:rPr>
                        <a:t>Night (2400-0600)</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November</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ORF</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a:effectLst/>
                        </a:rPr>
                        <a:t>Alaska</a:t>
                      </a:r>
                      <a:endParaRPr lang="en-US" sz="1200" b="0" i="0" u="none" strike="noStrike">
                        <a:solidFill>
                          <a:srgbClr val="000000"/>
                        </a:solidFill>
                        <a:effectLst/>
                        <a:latin typeface="Garamond" panose="02020404030301010803" pitchFamily="18" charset="0"/>
                      </a:endParaRPr>
                    </a:p>
                  </a:txBody>
                  <a:tcPr marR="9525" marT="9525" marB="0" anchor="ctr"/>
                </a:tc>
                <a:tc>
                  <a:txBody>
                    <a:bodyPr/>
                    <a:lstStyle/>
                    <a:p>
                      <a:pPr algn="l" rtl="0" fontAlgn="ctr"/>
                      <a:r>
                        <a:rPr lang="en-US" sz="1200" u="none" strike="noStrike" dirty="0">
                          <a:effectLst/>
                        </a:rPr>
                        <a:t>Saturday</a:t>
                      </a:r>
                      <a:endParaRPr lang="en-US" sz="1200" b="0" i="0" u="none" strike="noStrike" dirty="0">
                        <a:solidFill>
                          <a:srgbClr val="000000"/>
                        </a:solidFill>
                        <a:effectLst/>
                        <a:latin typeface="Garamond" panose="02020404030301010803" pitchFamily="18" charset="0"/>
                      </a:endParaRPr>
                    </a:p>
                  </a:txBody>
                  <a:tcPr marR="9525" marT="9525" marB="0" anchor="ct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153827" y="-15240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0" y="91715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152400"/>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275233" y="-76200"/>
            <a:ext cx="8098367" cy="448203"/>
          </a:xfrm>
          <a:prstGeom prst="rect">
            <a:avLst/>
          </a:prstGeom>
          <a:noFill/>
        </p:spPr>
        <p:txBody>
          <a:bodyPr wrap="square" rtlCol="0">
            <a:noAutofit/>
          </a:bodyPr>
          <a:lstStyle/>
          <a:p>
            <a:r>
              <a:rPr lang="en-US" sz="2400" b="1" dirty="0"/>
              <a:t>Team member 1 (program) Team member 4 (program)</a:t>
            </a:r>
          </a:p>
          <a:p>
            <a:r>
              <a:rPr lang="en-US" sz="2400" b="1" dirty="0"/>
              <a:t>Team member 2 (program) Team member 3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7031" y="2624997"/>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29065" y="914400"/>
            <a:ext cx="5708195"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97393" y="6779809"/>
            <a:ext cx="5618703"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361891"/>
            <a:ext cx="17140555" cy="9512240"/>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0565" y="924911"/>
            <a:ext cx="10366" cy="9949225"/>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990600"/>
            <a:ext cx="1214" cy="9883536"/>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20152" y="914395"/>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92659" y="1439158"/>
            <a:ext cx="5789335" cy="1200329"/>
          </a:xfrm>
          <a:prstGeom prst="rect">
            <a:avLst/>
          </a:prstGeom>
          <a:noFill/>
        </p:spPr>
        <p:txBody>
          <a:bodyPr wrap="square" rtlCol="0">
            <a:spAutoFit/>
          </a:bodyPr>
          <a:lstStyle/>
          <a:p>
            <a:r>
              <a:rPr lang="en-US" sz="1800" dirty="0"/>
              <a:t>We aim to provide a toolbox for customers to choose their flights based on the delay predicted by our model for each future flight based on DoT data on historical flight performance.</a:t>
            </a:r>
          </a:p>
        </p:txBody>
      </p:sp>
      <p:sp>
        <p:nvSpPr>
          <p:cNvPr id="25" name="TextBox 24">
            <a:extLst>
              <a:ext uri="{FF2B5EF4-FFF2-40B4-BE49-F238E27FC236}">
                <a16:creationId xmlns:a16="http://schemas.microsoft.com/office/drawing/2014/main" id="{70E02502-993E-2A4A-8BF1-43604979461D}"/>
              </a:ext>
            </a:extLst>
          </p:cNvPr>
          <p:cNvSpPr txBox="1"/>
          <p:nvPr/>
        </p:nvSpPr>
        <p:spPr>
          <a:xfrm>
            <a:off x="153566" y="8212613"/>
            <a:ext cx="5789335"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How should we structure the data to achieve the best results?</a:t>
            </a:r>
          </a:p>
          <a:p>
            <a:pPr marL="285750" indent="-285750">
              <a:buFont typeface="Arial" panose="020B0604020202020204" pitchFamily="34" charset="0"/>
              <a:buChar char="•"/>
            </a:pPr>
            <a:r>
              <a:rPr lang="en-US" sz="1800" dirty="0"/>
              <a:t>What are the most significant independent variables affecting flight delay?</a:t>
            </a:r>
          </a:p>
          <a:p>
            <a:pPr marL="285750" indent="-285750">
              <a:buFont typeface="Arial" panose="020B0604020202020204" pitchFamily="34" charset="0"/>
              <a:buChar char="•"/>
            </a:pPr>
            <a:r>
              <a:rPr lang="en-US" sz="1800" dirty="0"/>
              <a:t>How will the decisions travels make when selecting a flight impact the expected duration of delay?</a:t>
            </a:r>
          </a:p>
          <a:p>
            <a:pPr marL="285750" indent="-285750">
              <a:buFont typeface="Arial" panose="020B0604020202020204" pitchFamily="34" charset="0"/>
              <a:buChar char="•"/>
            </a:pPr>
            <a:r>
              <a:rPr lang="en-US" sz="1800" dirty="0"/>
              <a:t>What model family will provide the best prediction of future flight delays?</a:t>
            </a:r>
          </a:p>
          <a:p>
            <a:pPr marL="285750" indent="-285750">
              <a:buFont typeface="Arial" panose="020B0604020202020204" pitchFamily="34" charset="0"/>
              <a:buChar char="•"/>
            </a:pPr>
            <a:r>
              <a:rPr lang="en-US" sz="1800" dirty="0"/>
              <a:t>What model parameters will provide the best performance?</a:t>
            </a:r>
          </a:p>
        </p:txBody>
      </p:sp>
    </p:spTree>
    <p:extLst>
      <p:ext uri="{BB962C8B-B14F-4D97-AF65-F5344CB8AC3E}">
        <p14:creationId xmlns:p14="http://schemas.microsoft.com/office/powerpoint/2010/main" val="37439659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41222</TotalTime>
  <Words>500</Words>
  <Application>Microsoft Macintosh PowerPoint</Application>
  <PresentationFormat>Custom</PresentationFormat>
  <Paragraphs>125</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1220</cp:revision>
  <cp:lastPrinted>2019-09-27T03:03:02Z</cp:lastPrinted>
  <dcterms:created xsi:type="dcterms:W3CDTF">2013-09-21T19:17:55Z</dcterms:created>
  <dcterms:modified xsi:type="dcterms:W3CDTF">2019-11-27T15:26:47Z</dcterms:modified>
</cp:coreProperties>
</file>