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88" r:id="rId1"/>
  </p:sldMasterIdLst>
  <p:notesMasterIdLst>
    <p:notesMasterId r:id="rId4"/>
  </p:notesMasterIdLst>
  <p:handoutMasterIdLst>
    <p:handoutMasterId r:id="rId5"/>
  </p:handoutMasterIdLst>
  <p:sldIdLst>
    <p:sldId id="1445" r:id="rId2"/>
    <p:sldId id="1443" r:id="rId3"/>
  </p:sldIdLst>
  <p:sldSz cx="17373600" cy="11887200"/>
  <p:notesSz cx="9144000" cy="6858000"/>
  <p:defaultTextStyle>
    <a:defPPr>
      <a:defRPr lang="en-US"/>
    </a:defPPr>
    <a:lvl1pPr marL="0" algn="l" defTabSz="1672035" rtl="0" eaLnBrk="1" latinLnBrk="0" hangingPunct="1">
      <a:defRPr sz="3291" kern="1200">
        <a:solidFill>
          <a:schemeClr val="tx1"/>
        </a:solidFill>
        <a:latin typeface="+mn-lt"/>
        <a:ea typeface="+mn-ea"/>
        <a:cs typeface="+mn-cs"/>
      </a:defRPr>
    </a:lvl1pPr>
    <a:lvl2pPr marL="836018" algn="l" defTabSz="1672035" rtl="0" eaLnBrk="1" latinLnBrk="0" hangingPunct="1">
      <a:defRPr sz="3291" kern="1200">
        <a:solidFill>
          <a:schemeClr val="tx1"/>
        </a:solidFill>
        <a:latin typeface="+mn-lt"/>
        <a:ea typeface="+mn-ea"/>
        <a:cs typeface="+mn-cs"/>
      </a:defRPr>
    </a:lvl2pPr>
    <a:lvl3pPr marL="1672035" algn="l" defTabSz="1672035" rtl="0" eaLnBrk="1" latinLnBrk="0" hangingPunct="1">
      <a:defRPr sz="3291" kern="1200">
        <a:solidFill>
          <a:schemeClr val="tx1"/>
        </a:solidFill>
        <a:latin typeface="+mn-lt"/>
        <a:ea typeface="+mn-ea"/>
        <a:cs typeface="+mn-cs"/>
      </a:defRPr>
    </a:lvl3pPr>
    <a:lvl4pPr marL="2508053" algn="l" defTabSz="1672035" rtl="0" eaLnBrk="1" latinLnBrk="0" hangingPunct="1">
      <a:defRPr sz="3291" kern="1200">
        <a:solidFill>
          <a:schemeClr val="tx1"/>
        </a:solidFill>
        <a:latin typeface="+mn-lt"/>
        <a:ea typeface="+mn-ea"/>
        <a:cs typeface="+mn-cs"/>
      </a:defRPr>
    </a:lvl4pPr>
    <a:lvl5pPr marL="3344071" algn="l" defTabSz="1672035" rtl="0" eaLnBrk="1" latinLnBrk="0" hangingPunct="1">
      <a:defRPr sz="3291" kern="1200">
        <a:solidFill>
          <a:schemeClr val="tx1"/>
        </a:solidFill>
        <a:latin typeface="+mn-lt"/>
        <a:ea typeface="+mn-ea"/>
        <a:cs typeface="+mn-cs"/>
      </a:defRPr>
    </a:lvl5pPr>
    <a:lvl6pPr marL="4180088" algn="l" defTabSz="1672035" rtl="0" eaLnBrk="1" latinLnBrk="0" hangingPunct="1">
      <a:defRPr sz="3291" kern="1200">
        <a:solidFill>
          <a:schemeClr val="tx1"/>
        </a:solidFill>
        <a:latin typeface="+mn-lt"/>
        <a:ea typeface="+mn-ea"/>
        <a:cs typeface="+mn-cs"/>
      </a:defRPr>
    </a:lvl6pPr>
    <a:lvl7pPr marL="5016106" algn="l" defTabSz="1672035" rtl="0" eaLnBrk="1" latinLnBrk="0" hangingPunct="1">
      <a:defRPr sz="3291" kern="1200">
        <a:solidFill>
          <a:schemeClr val="tx1"/>
        </a:solidFill>
        <a:latin typeface="+mn-lt"/>
        <a:ea typeface="+mn-ea"/>
        <a:cs typeface="+mn-cs"/>
      </a:defRPr>
    </a:lvl7pPr>
    <a:lvl8pPr marL="5852123" algn="l" defTabSz="1672035" rtl="0" eaLnBrk="1" latinLnBrk="0" hangingPunct="1">
      <a:defRPr sz="3291" kern="1200">
        <a:solidFill>
          <a:schemeClr val="tx1"/>
        </a:solidFill>
        <a:latin typeface="+mn-lt"/>
        <a:ea typeface="+mn-ea"/>
        <a:cs typeface="+mn-cs"/>
      </a:defRPr>
    </a:lvl8pPr>
    <a:lvl9pPr marL="6688141" algn="l" defTabSz="1672035" rtl="0" eaLnBrk="1" latinLnBrk="0" hangingPunct="1">
      <a:defRPr sz="32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54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E79A7"/>
    <a:srgbClr val="323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2" autoAdjust="0"/>
    <p:restoredTop sz="91830"/>
  </p:normalViewPr>
  <p:slideViewPr>
    <p:cSldViewPr>
      <p:cViewPr varScale="1">
        <p:scale>
          <a:sx n="85" d="100"/>
          <a:sy n="85" d="100"/>
        </p:scale>
        <p:origin x="1240" y="208"/>
      </p:cViewPr>
      <p:guideLst>
        <p:guide orient="horz" pos="3744"/>
        <p:guide pos="5472"/>
      </p:guideLst>
    </p:cSldViewPr>
  </p:slideViewPr>
  <p:outlineViewPr>
    <p:cViewPr>
      <p:scale>
        <a:sx n="33" d="100"/>
        <a:sy n="33" d="100"/>
      </p:scale>
      <p:origin x="0" y="-4292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0071B7-4BD8-8145-82BE-2A6C42B82778}" type="datetime1">
              <a:rPr lang="en-US" smtClean="0"/>
              <a:t>12/2/19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D2A3CC-E977-EE4F-996E-0EAC1D0D08E1}" type="slidenum">
              <a:rPr lang="en-US" smtClean="0"/>
              <a:t>‹#›</a:t>
            </a:fld>
            <a:endParaRPr lang="en-US"/>
          </a:p>
        </p:txBody>
      </p:sp>
    </p:spTree>
    <p:extLst>
      <p:ext uri="{BB962C8B-B14F-4D97-AF65-F5344CB8AC3E}">
        <p14:creationId xmlns:p14="http://schemas.microsoft.com/office/powerpoint/2010/main" val="93026955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91307E-C702-714D-87CE-7789B0B8B84B}" type="datetime1">
              <a:rPr lang="en-US" smtClean="0"/>
              <a:t>12/2/19</a:t>
            </a:fld>
            <a:endParaRPr lang="en-US"/>
          </a:p>
        </p:txBody>
      </p:sp>
      <p:sp>
        <p:nvSpPr>
          <p:cNvPr id="4" name="Slide Image Placeholder 3"/>
          <p:cNvSpPr>
            <a:spLocks noGrp="1" noRot="1" noChangeAspect="1"/>
          </p:cNvSpPr>
          <p:nvPr>
            <p:ph type="sldImg" idx="2"/>
          </p:nvPr>
        </p:nvSpPr>
        <p:spPr>
          <a:xfrm>
            <a:off x="2693988" y="514350"/>
            <a:ext cx="37560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CB13408-1B40-47FE-9C4E-B8D2CA5316B9}" type="slidenum">
              <a:rPr lang="en-US" smtClean="0"/>
              <a:t>‹#›</a:t>
            </a:fld>
            <a:endParaRPr lang="en-US"/>
          </a:p>
        </p:txBody>
      </p:sp>
    </p:spTree>
    <p:extLst>
      <p:ext uri="{BB962C8B-B14F-4D97-AF65-F5344CB8AC3E}">
        <p14:creationId xmlns:p14="http://schemas.microsoft.com/office/powerpoint/2010/main" val="1210340252"/>
      </p:ext>
    </p:extLst>
  </p:cSld>
  <p:clrMap bg1="lt1" tx1="dk1" bg2="lt2" tx2="dk2" accent1="accent1" accent2="accent2" accent3="accent3" accent4="accent4" accent5="accent5" accent6="accent6" hlink="hlink" folHlink="folHlink"/>
  <p:hf hdr="0"/>
  <p:notesStyle>
    <a:lvl1pPr marL="0" algn="l" defTabSz="1672035" rtl="0" eaLnBrk="1" latinLnBrk="0" hangingPunct="1">
      <a:defRPr sz="2194" kern="1200">
        <a:solidFill>
          <a:schemeClr val="tx1"/>
        </a:solidFill>
        <a:latin typeface="+mn-lt"/>
        <a:ea typeface="+mn-ea"/>
        <a:cs typeface="+mn-cs"/>
      </a:defRPr>
    </a:lvl1pPr>
    <a:lvl2pPr marL="836018" algn="l" defTabSz="1672035" rtl="0" eaLnBrk="1" latinLnBrk="0" hangingPunct="1">
      <a:defRPr sz="2194" kern="1200">
        <a:solidFill>
          <a:schemeClr val="tx1"/>
        </a:solidFill>
        <a:latin typeface="+mn-lt"/>
        <a:ea typeface="+mn-ea"/>
        <a:cs typeface="+mn-cs"/>
      </a:defRPr>
    </a:lvl2pPr>
    <a:lvl3pPr marL="1672035" algn="l" defTabSz="1672035" rtl="0" eaLnBrk="1" latinLnBrk="0" hangingPunct="1">
      <a:defRPr sz="2194" kern="1200">
        <a:solidFill>
          <a:schemeClr val="tx1"/>
        </a:solidFill>
        <a:latin typeface="+mn-lt"/>
        <a:ea typeface="+mn-ea"/>
        <a:cs typeface="+mn-cs"/>
      </a:defRPr>
    </a:lvl3pPr>
    <a:lvl4pPr marL="2508053" algn="l" defTabSz="1672035" rtl="0" eaLnBrk="1" latinLnBrk="0" hangingPunct="1">
      <a:defRPr sz="2194" kern="1200">
        <a:solidFill>
          <a:schemeClr val="tx1"/>
        </a:solidFill>
        <a:latin typeface="+mn-lt"/>
        <a:ea typeface="+mn-ea"/>
        <a:cs typeface="+mn-cs"/>
      </a:defRPr>
    </a:lvl4pPr>
    <a:lvl5pPr marL="3344071" algn="l" defTabSz="1672035" rtl="0" eaLnBrk="1" latinLnBrk="0" hangingPunct="1">
      <a:defRPr sz="2194" kern="1200">
        <a:solidFill>
          <a:schemeClr val="tx1"/>
        </a:solidFill>
        <a:latin typeface="+mn-lt"/>
        <a:ea typeface="+mn-ea"/>
        <a:cs typeface="+mn-cs"/>
      </a:defRPr>
    </a:lvl5pPr>
    <a:lvl6pPr marL="4180088" algn="l" defTabSz="1672035" rtl="0" eaLnBrk="1" latinLnBrk="0" hangingPunct="1">
      <a:defRPr sz="2194" kern="1200">
        <a:solidFill>
          <a:schemeClr val="tx1"/>
        </a:solidFill>
        <a:latin typeface="+mn-lt"/>
        <a:ea typeface="+mn-ea"/>
        <a:cs typeface="+mn-cs"/>
      </a:defRPr>
    </a:lvl6pPr>
    <a:lvl7pPr marL="5016106" algn="l" defTabSz="1672035" rtl="0" eaLnBrk="1" latinLnBrk="0" hangingPunct="1">
      <a:defRPr sz="2194" kern="1200">
        <a:solidFill>
          <a:schemeClr val="tx1"/>
        </a:solidFill>
        <a:latin typeface="+mn-lt"/>
        <a:ea typeface="+mn-ea"/>
        <a:cs typeface="+mn-cs"/>
      </a:defRPr>
    </a:lvl7pPr>
    <a:lvl8pPr marL="5852123" algn="l" defTabSz="1672035" rtl="0" eaLnBrk="1" latinLnBrk="0" hangingPunct="1">
      <a:defRPr sz="2194" kern="1200">
        <a:solidFill>
          <a:schemeClr val="tx1"/>
        </a:solidFill>
        <a:latin typeface="+mn-lt"/>
        <a:ea typeface="+mn-ea"/>
        <a:cs typeface="+mn-cs"/>
      </a:defRPr>
    </a:lvl8pPr>
    <a:lvl9pPr marL="6688141" algn="l" defTabSz="1672035" rtl="0" eaLnBrk="1" latinLnBrk="0" hangingPunct="1">
      <a:defRPr sz="219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391307E-C702-714D-87CE-7789B0B8B84B}" type="datetime1">
              <a:rPr lang="en-US" smtClean="0"/>
              <a:t>12/2/19</a:t>
            </a:fld>
            <a:endParaRPr lang="en-US"/>
          </a:p>
        </p:txBody>
      </p:sp>
      <p:sp>
        <p:nvSpPr>
          <p:cNvPr id="5" name="Footer Placeholder 4"/>
          <p:cNvSpPr>
            <a:spLocks noGrp="1"/>
          </p:cNvSpPr>
          <p:nvPr>
            <p:ph type="ftr" sz="quarter" idx="4"/>
          </p:nvPr>
        </p:nvSpPr>
        <p:spPr/>
        <p:txBody>
          <a:bodyPr/>
          <a:lstStyle/>
          <a:p>
            <a:r>
              <a:rPr lang="en-US"/>
              <a:t>Spring 2019 - Text Analytics</a:t>
            </a:r>
          </a:p>
        </p:txBody>
      </p:sp>
      <p:sp>
        <p:nvSpPr>
          <p:cNvPr id="6" name="Slide Number Placeholder 5"/>
          <p:cNvSpPr>
            <a:spLocks noGrp="1"/>
          </p:cNvSpPr>
          <p:nvPr>
            <p:ph type="sldNum" sz="quarter" idx="5"/>
          </p:nvPr>
        </p:nvSpPr>
        <p:spPr/>
        <p:txBody>
          <a:bodyPr/>
          <a:lstStyle/>
          <a:p>
            <a:fld id="{2CB13408-1B40-47FE-9C4E-B8D2CA5316B9}" type="slidenum">
              <a:rPr lang="en-US" smtClean="0"/>
              <a:t>0</a:t>
            </a:fld>
            <a:endParaRPr lang="en-US"/>
          </a:p>
        </p:txBody>
      </p:sp>
    </p:spTree>
    <p:extLst>
      <p:ext uri="{BB962C8B-B14F-4D97-AF65-F5344CB8AC3E}">
        <p14:creationId xmlns:p14="http://schemas.microsoft.com/office/powerpoint/2010/main" val="254944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10349788"/>
            <a:ext cx="17373600" cy="153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Title 7"/>
          <p:cNvSpPr>
            <a:spLocks noGrp="1"/>
          </p:cNvSpPr>
          <p:nvPr>
            <p:ph type="ctrTitle" hasCustomPrompt="1"/>
          </p:nvPr>
        </p:nvSpPr>
        <p:spPr>
          <a:xfrm>
            <a:off x="4482389" y="5819291"/>
            <a:ext cx="12306300" cy="3169920"/>
          </a:xfrm>
        </p:spPr>
        <p:txBody>
          <a:bodyPr anchor="b">
            <a:normAutofit/>
          </a:bodyPr>
          <a:lstStyle>
            <a:lvl1pPr>
              <a:defRPr sz="7626" cap="none" baseline="0">
                <a:solidFill>
                  <a:schemeClr val="tx1">
                    <a:lumMod val="95000"/>
                    <a:lumOff val="5000"/>
                  </a:schemeClr>
                </a:solidFill>
              </a:defRPr>
            </a:lvl1pPr>
          </a:lstStyle>
          <a:p>
            <a:r>
              <a:rPr kumimoji="0" lang="en-US" dirty="0"/>
              <a:t>LECTURE TITLE</a:t>
            </a:r>
          </a:p>
        </p:txBody>
      </p:sp>
      <p:sp>
        <p:nvSpPr>
          <p:cNvPr id="6" name="Text Placeholder 5"/>
          <p:cNvSpPr>
            <a:spLocks noGrp="1"/>
          </p:cNvSpPr>
          <p:nvPr>
            <p:ph type="body" sz="quarter" idx="10" hasCustomPrompt="1"/>
          </p:nvPr>
        </p:nvSpPr>
        <p:spPr>
          <a:xfrm>
            <a:off x="4482389" y="8989211"/>
            <a:ext cx="12312091" cy="1099390"/>
          </a:xfrm>
        </p:spPr>
        <p:txBody>
          <a:bodyPr/>
          <a:lstStyle>
            <a:lvl1pPr marL="0" indent="0">
              <a:buNone/>
              <a:defRPr baseline="0"/>
            </a:lvl1pPr>
          </a:lstStyle>
          <a:p>
            <a:pPr lvl="0"/>
            <a:r>
              <a:rPr lang="en-US" dirty="0"/>
              <a:t>Lecture Subtitle</a:t>
            </a:r>
          </a:p>
        </p:txBody>
      </p:sp>
      <p:sp>
        <p:nvSpPr>
          <p:cNvPr id="5" name="Text Placeholder 4"/>
          <p:cNvSpPr>
            <a:spLocks noGrp="1"/>
          </p:cNvSpPr>
          <p:nvPr>
            <p:ph type="body" sz="quarter" idx="11" hasCustomPrompt="1"/>
          </p:nvPr>
        </p:nvSpPr>
        <p:spPr>
          <a:xfrm>
            <a:off x="4542715" y="10531619"/>
            <a:ext cx="10647363" cy="1155700"/>
          </a:xfrm>
        </p:spPr>
        <p:txBody>
          <a:bodyPr/>
          <a:lstStyle>
            <a:lvl1pPr marL="0" marR="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solidFill>
                  <a:schemeClr val="bg1"/>
                </a:solidFill>
              </a:defRPr>
            </a:lvl1pPr>
          </a:lstStyle>
          <a:p>
            <a:pPr marL="0" marR="0" lvl="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pPr>
            <a:r>
              <a:rPr kumimoji="0" lang="en-US" dirty="0"/>
              <a:t>15.071x - The Analytics Edge</a:t>
            </a:r>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4031" y="396240"/>
            <a:ext cx="15491460" cy="1717040"/>
          </a:xfrm>
        </p:spPr>
        <p:txBody>
          <a:bodyPr>
            <a:normAutofit/>
          </a:bodyPr>
          <a:lstStyle>
            <a:lvl1pPr>
              <a:defRPr sz="7626"/>
            </a:lvl1pPr>
          </a:lstStyle>
          <a:p>
            <a:r>
              <a:rPr kumimoji="0" lang="en-US" dirty="0"/>
              <a:t>Click to edit Master title style</a:t>
            </a:r>
          </a:p>
        </p:txBody>
      </p:sp>
      <p:sp>
        <p:nvSpPr>
          <p:cNvPr id="5"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1164031" y="2773680"/>
            <a:ext cx="15491460" cy="77927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6042" y="4754881"/>
            <a:ext cx="13533915" cy="2900257"/>
          </a:xfrm>
        </p:spPr>
        <p:txBody>
          <a:bodyPr anchor="t"/>
          <a:lstStyle>
            <a:lvl1pPr marL="0" indent="0">
              <a:buNone/>
              <a:defRPr sz="4853">
                <a:solidFill>
                  <a:schemeClr val="tx1">
                    <a:lumMod val="95000"/>
                    <a:lumOff val="5000"/>
                  </a:schemeClr>
                </a:solidFill>
              </a:defRPr>
            </a:lvl1pPr>
            <a:lvl2pPr>
              <a:buNone/>
              <a:defRPr sz="3120">
                <a:solidFill>
                  <a:schemeClr val="tx1">
                    <a:tint val="75000"/>
                  </a:schemeClr>
                </a:solidFill>
              </a:defRPr>
            </a:lvl2pPr>
            <a:lvl3pPr>
              <a:buNone/>
              <a:defRPr sz="2773">
                <a:solidFill>
                  <a:schemeClr val="tx1">
                    <a:tint val="75000"/>
                  </a:schemeClr>
                </a:solidFill>
              </a:defRPr>
            </a:lvl3pPr>
            <a:lvl4pPr>
              <a:buNone/>
              <a:defRPr sz="2427">
                <a:solidFill>
                  <a:schemeClr val="tx1">
                    <a:tint val="75000"/>
                  </a:schemeClr>
                </a:solidFill>
              </a:defRPr>
            </a:lvl4pPr>
            <a:lvl5pPr>
              <a:buNone/>
              <a:defRPr sz="2427">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2641600"/>
            <a:ext cx="17373600" cy="19812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773680"/>
            <a:ext cx="2461260" cy="17170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2606040" y="2773680"/>
            <a:ext cx="14767560" cy="171704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2" name="Title 1"/>
          <p:cNvSpPr>
            <a:spLocks noGrp="1"/>
          </p:cNvSpPr>
          <p:nvPr>
            <p:ph type="title"/>
          </p:nvPr>
        </p:nvSpPr>
        <p:spPr>
          <a:xfrm>
            <a:off x="2606040" y="2773680"/>
            <a:ext cx="14478000" cy="1717040"/>
          </a:xfrm>
          <a:solidFill>
            <a:schemeClr val="accent2">
              <a:lumMod val="90000"/>
              <a:lumOff val="10000"/>
            </a:schemeClr>
          </a:solidFill>
        </p:spPr>
        <p:txBody>
          <a:bodyPr/>
          <a:lstStyle>
            <a:lvl1pPr algn="l">
              <a:buNone/>
              <a:defRPr sz="7626" b="0" cap="none">
                <a:solidFill>
                  <a:srgbClr val="FFFFFF"/>
                </a:solidFill>
              </a:defRPr>
            </a:lvl1pPr>
          </a:lstStyle>
          <a:p>
            <a:r>
              <a:rPr kumimoji="0" lang="en-US"/>
              <a:t>Click to edit Master title style</a:t>
            </a:r>
            <a:endParaRPr kumimoji="0" lang="en-US" dirty="0"/>
          </a:p>
        </p:txBody>
      </p:sp>
      <p:sp>
        <p:nvSpPr>
          <p:cNvPr id="10" name="Footer Placeholder 4"/>
          <p:cNvSpPr>
            <a:spLocks noGrp="1"/>
          </p:cNvSpPr>
          <p:nvPr>
            <p:ph type="ftr" sz="quarter" idx="12"/>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5" name="Slide Number Placeholder 5"/>
          <p:cNvSpPr>
            <a:spLocks noGrp="1"/>
          </p:cNvSpPr>
          <p:nvPr>
            <p:ph type="sldNum" sz="quarter" idx="13"/>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933"/>
            </a:lvl1pPr>
          </a:lstStyle>
          <a:p>
            <a:r>
              <a:rPr kumimoji="0" lang="en-US"/>
              <a:t>Click to edit Master title style</a:t>
            </a:r>
          </a:p>
        </p:txBody>
      </p:sp>
      <p:sp>
        <p:nvSpPr>
          <p:cNvPr id="9" name="Content Placeholder 8"/>
          <p:cNvSpPr>
            <a:spLocks noGrp="1"/>
          </p:cNvSpPr>
          <p:nvPr>
            <p:ph sz="quarter" idx="1"/>
          </p:nvPr>
        </p:nvSpPr>
        <p:spPr>
          <a:xfrm>
            <a:off x="1158240"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1" name="Content Placeholder 10"/>
          <p:cNvSpPr>
            <a:spLocks noGrp="1"/>
          </p:cNvSpPr>
          <p:nvPr>
            <p:ph sz="quarter" idx="2"/>
          </p:nvPr>
        </p:nvSpPr>
        <p:spPr>
          <a:xfrm>
            <a:off x="9205312"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3" name="Footer Placeholder 4"/>
          <p:cNvSpPr>
            <a:spLocks noGrp="1"/>
          </p:cNvSpPr>
          <p:nvPr>
            <p:ph type="ftr" sz="quarter" idx="11"/>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4"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626"/>
            </a:lvl1pPr>
          </a:lstStyle>
          <a:p>
            <a:r>
              <a:rPr kumimoji="0" lang="en-US" dirty="0"/>
              <a:t>Click to edit Master title style</a:t>
            </a:r>
          </a:p>
        </p:txBody>
      </p:sp>
      <p:sp>
        <p:nvSpPr>
          <p:cNvPr id="6"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7"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158241" y="10830225"/>
            <a:ext cx="13413679"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8242" y="396241"/>
            <a:ext cx="15201898" cy="1692276"/>
          </a:xfrm>
        </p:spPr>
        <p:txBody>
          <a:bodyPr>
            <a:normAutofit/>
          </a:bodyPr>
          <a:lstStyle>
            <a:lvl1pPr>
              <a:defRPr sz="6240"/>
            </a:lvl1pPr>
          </a:lstStyle>
          <a:p>
            <a:r>
              <a:rPr lang="en-US"/>
              <a:t>Click to edit Master title style</a:t>
            </a:r>
          </a:p>
        </p:txBody>
      </p:sp>
      <p:sp>
        <p:nvSpPr>
          <p:cNvPr id="3" name="Text Placeholder 2"/>
          <p:cNvSpPr>
            <a:spLocks noGrp="1"/>
          </p:cNvSpPr>
          <p:nvPr>
            <p:ph type="body" sz="half" idx="1"/>
          </p:nvPr>
        </p:nvSpPr>
        <p:spPr>
          <a:xfrm>
            <a:off x="1164031" y="2773680"/>
            <a:ext cx="7522769" cy="7792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976362" y="2773680"/>
            <a:ext cx="7383780" cy="7792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1"/>
          </p:nvPr>
        </p:nvSpPr>
        <p:spPr/>
        <p:txBody>
          <a:bodyPr/>
          <a:lstStyle>
            <a:lvl1pPr>
              <a:defRPr/>
            </a:lvl1pPr>
          </a:lstStyle>
          <a:p>
            <a:pPr>
              <a:defRPr/>
            </a:pPr>
            <a:r>
              <a:rPr lang="en-US"/>
              <a:t>15.071: Fall 2019—Dartboard Case Discussion</a:t>
            </a:r>
            <a:endParaRPr lang="en-US" dirty="0"/>
          </a:p>
        </p:txBody>
      </p:sp>
      <p:sp>
        <p:nvSpPr>
          <p:cNvPr id="7" name="Rectangle 8"/>
          <p:cNvSpPr>
            <a:spLocks noGrp="1" noChangeArrowheads="1"/>
          </p:cNvSpPr>
          <p:nvPr>
            <p:ph type="sldNum" sz="quarter" idx="12"/>
          </p:nvPr>
        </p:nvSpPr>
        <p:spPr/>
        <p:txBody>
          <a:bodyPr/>
          <a:lstStyle>
            <a:lvl1pPr>
              <a:defRPr/>
            </a:lvl1pPr>
          </a:lstStyle>
          <a:p>
            <a:endParaRPr lang="en-US" altLang="en-US"/>
          </a:p>
          <a:p>
            <a:fld id="{F529BBAC-6017-40E0-9911-67B1C747E0DB}" type="slidenum">
              <a:rPr lang="en-US" altLang="en-US"/>
              <a:pPr/>
              <a:t>‹#›</a:t>
            </a:fld>
            <a:endParaRPr lang="en-US" altLang="en-US"/>
          </a:p>
        </p:txBody>
      </p:sp>
    </p:spTree>
    <p:extLst>
      <p:ext uri="{BB962C8B-B14F-4D97-AF65-F5344CB8AC3E}">
        <p14:creationId xmlns:p14="http://schemas.microsoft.com/office/powerpoint/2010/main" val="198196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158240" y="396240"/>
            <a:ext cx="15491460" cy="171704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1164031" y="2773680"/>
            <a:ext cx="15491460" cy="78455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7" name="Rectangle 6"/>
          <p:cNvSpPr/>
          <p:nvPr/>
        </p:nvSpPr>
        <p:spPr bwMode="white">
          <a:xfrm>
            <a:off x="0" y="2139696"/>
            <a:ext cx="17373600" cy="55473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218944"/>
            <a:ext cx="1013460" cy="3962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1122045" y="2218944"/>
            <a:ext cx="16251555" cy="396240"/>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11" name="Slide Number Placeholder 5"/>
          <p:cNvSpPr>
            <a:spLocks noGrp="1"/>
          </p:cNvSpPr>
          <p:nvPr>
            <p:ph type="sldNum" sz="quarter" idx="4"/>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12" name="Footer Placeholder 4"/>
          <p:cNvSpPr>
            <a:spLocks noGrp="1"/>
          </p:cNvSpPr>
          <p:nvPr>
            <p:ph type="ftr" sz="quarter" idx="3"/>
          </p:nvPr>
        </p:nvSpPr>
        <p:spPr>
          <a:xfrm>
            <a:off x="1158240" y="10830225"/>
            <a:ext cx="14333220" cy="528657"/>
          </a:xfrm>
          <a:prstGeom prst="rect">
            <a:avLst/>
          </a:prstGeom>
        </p:spPr>
        <p:txBody>
          <a:bodyPr/>
          <a:lstStyle>
            <a:lvl1pPr>
              <a:defRPr>
                <a:solidFill>
                  <a:srgbClr val="7F7F7F"/>
                </a:solidFill>
              </a:defRPr>
            </a:lvl1pPr>
          </a:lstStyle>
          <a:p>
            <a:r>
              <a:rPr lang="en-US"/>
              <a:t>15.071: Fall 2019—Dartboard Case Discussion</a:t>
            </a:r>
            <a:endParaRPr lang="en-US" dirty="0"/>
          </a:p>
        </p:txBody>
      </p:sp>
      <p:cxnSp>
        <p:nvCxnSpPr>
          <p:cNvPr id="3" name="Straight Connector 2"/>
          <p:cNvCxnSpPr/>
          <p:nvPr/>
        </p:nvCxnSpPr>
        <p:spPr>
          <a:xfrm>
            <a:off x="1158240" y="10733892"/>
            <a:ext cx="15497251"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4" r:id="rId5"/>
    <p:sldLayoutId id="2147484095" r:id="rId6"/>
    <p:sldLayoutId id="2147484097" r:id="rId7"/>
  </p:sldLayoutIdLst>
  <p:hf hdr="0" dt="0"/>
  <p:txStyles>
    <p:titleStyle>
      <a:lvl1pPr algn="l" rtl="0" eaLnBrk="1" latinLnBrk="0" hangingPunct="1">
        <a:spcBef>
          <a:spcPct val="0"/>
        </a:spcBef>
        <a:buNone/>
        <a:defRPr kumimoji="0" sz="6240" kern="1200">
          <a:solidFill>
            <a:schemeClr val="tx1">
              <a:lumMod val="95000"/>
              <a:lumOff val="5000"/>
            </a:schemeClr>
          </a:solidFill>
          <a:latin typeface="+mj-lt"/>
          <a:ea typeface="+mj-ea"/>
          <a:cs typeface="+mj-cs"/>
        </a:defRPr>
      </a:lvl1pPr>
    </p:titleStyle>
    <p:bodyStyle>
      <a:lvl1pPr marL="554705" indent="-554705" algn="l" rtl="0" eaLnBrk="1" latinLnBrk="0" hangingPunct="1">
        <a:spcBef>
          <a:spcPts val="2080"/>
        </a:spcBef>
        <a:buClr>
          <a:schemeClr val="accent2">
            <a:lumMod val="90000"/>
            <a:lumOff val="10000"/>
          </a:schemeClr>
        </a:buClr>
        <a:buSzPct val="70000"/>
        <a:buFont typeface="Arial"/>
        <a:buChar char="•"/>
        <a:defRPr kumimoji="0" sz="4333" kern="1200">
          <a:solidFill>
            <a:schemeClr val="tx1">
              <a:lumMod val="95000"/>
              <a:lumOff val="5000"/>
            </a:schemeClr>
          </a:solidFill>
          <a:latin typeface="+mn-lt"/>
          <a:ea typeface="+mn-ea"/>
          <a:cs typeface="+mn-cs"/>
        </a:defRPr>
      </a:lvl1pPr>
      <a:lvl2pPr marL="1109410" indent="-475462" algn="l" rtl="0" eaLnBrk="1" latinLnBrk="0" hangingPunct="1">
        <a:spcBef>
          <a:spcPts val="953"/>
        </a:spcBef>
        <a:buClr>
          <a:schemeClr val="accent2">
            <a:lumMod val="90000"/>
            <a:lumOff val="10000"/>
          </a:schemeClr>
        </a:buClr>
        <a:buSzPct val="70000"/>
        <a:buFont typeface="Arial"/>
        <a:buChar char="•"/>
        <a:defRPr kumimoji="0" sz="3813" kern="1200">
          <a:solidFill>
            <a:schemeClr val="tx1">
              <a:lumMod val="95000"/>
              <a:lumOff val="5000"/>
            </a:schemeClr>
          </a:solidFill>
          <a:latin typeface="+mn-lt"/>
          <a:ea typeface="+mn-ea"/>
          <a:cs typeface="+mn-cs"/>
        </a:defRPr>
      </a:lvl2pPr>
      <a:lvl3pPr marL="1584872" indent="-396218" algn="l" rtl="0" eaLnBrk="1" latinLnBrk="0" hangingPunct="1">
        <a:spcBef>
          <a:spcPts val="867"/>
        </a:spcBef>
        <a:buClr>
          <a:schemeClr val="accent2">
            <a:lumMod val="90000"/>
            <a:lumOff val="10000"/>
          </a:schemeClr>
        </a:buClr>
        <a:buSzPct val="70000"/>
        <a:buFont typeface="Arial"/>
        <a:buChar char="•"/>
        <a:defRPr kumimoji="0" sz="3467" kern="1200">
          <a:solidFill>
            <a:schemeClr val="tx1">
              <a:lumMod val="95000"/>
              <a:lumOff val="5000"/>
            </a:schemeClr>
          </a:solidFill>
          <a:latin typeface="+mn-lt"/>
          <a:ea typeface="+mn-ea"/>
          <a:cs typeface="+mn-cs"/>
        </a:defRPr>
      </a:lvl3pPr>
      <a:lvl4pPr marL="2377308" indent="-396218" algn="l" rtl="0" eaLnBrk="1" latinLnBrk="0" hangingPunct="1">
        <a:spcBef>
          <a:spcPts val="693"/>
        </a:spcBef>
        <a:buClr>
          <a:schemeClr val="accent3"/>
        </a:buClr>
        <a:buSzPct val="75000"/>
        <a:buFont typeface="Wingdings" charset="2"/>
        <a:buChar char="§"/>
        <a:defRPr kumimoji="0" sz="3467" kern="1200">
          <a:solidFill>
            <a:schemeClr val="tx1"/>
          </a:solidFill>
          <a:latin typeface="+mn-lt"/>
          <a:ea typeface="+mn-ea"/>
          <a:cs typeface="+mn-cs"/>
        </a:defRPr>
      </a:lvl4pPr>
      <a:lvl5pPr marL="3169743" indent="-396218" algn="l" rtl="0" eaLnBrk="1" latinLnBrk="0" hangingPunct="1">
        <a:spcBef>
          <a:spcPts val="693"/>
        </a:spcBef>
        <a:buClr>
          <a:schemeClr val="accent4"/>
        </a:buClr>
        <a:buSzPct val="65000"/>
        <a:buFont typeface="Wingdings" charset="2"/>
        <a:buChar char="§"/>
        <a:defRPr kumimoji="0" sz="3467" kern="1200">
          <a:solidFill>
            <a:schemeClr val="tx1"/>
          </a:solidFill>
          <a:latin typeface="+mn-lt"/>
          <a:ea typeface="+mn-ea"/>
          <a:cs typeface="+mn-cs"/>
        </a:defRPr>
      </a:lvl5pPr>
      <a:lvl6pPr marL="3645205" indent="-396218" algn="l" rtl="0" eaLnBrk="1" latinLnBrk="0" hangingPunct="1">
        <a:spcBef>
          <a:spcPct val="20000"/>
        </a:spcBef>
        <a:buClr>
          <a:schemeClr val="accent1"/>
        </a:buClr>
        <a:buFont typeface="Wingdings"/>
        <a:buChar char="§"/>
        <a:defRPr kumimoji="0" sz="3120" kern="1200" baseline="0">
          <a:solidFill>
            <a:schemeClr val="tx1"/>
          </a:solidFill>
          <a:latin typeface="+mn-lt"/>
          <a:ea typeface="+mn-ea"/>
          <a:cs typeface="+mn-cs"/>
        </a:defRPr>
      </a:lvl6pPr>
      <a:lvl7pPr marL="4120666" indent="-396218" algn="l" rtl="0" eaLnBrk="1" latinLnBrk="0" hangingPunct="1">
        <a:spcBef>
          <a:spcPct val="20000"/>
        </a:spcBef>
        <a:buClr>
          <a:schemeClr val="accent2"/>
        </a:buClr>
        <a:buFont typeface="Wingdings"/>
        <a:buChar char="§"/>
        <a:defRPr kumimoji="0" sz="3120" kern="1200" baseline="0">
          <a:solidFill>
            <a:schemeClr val="tx1"/>
          </a:solidFill>
          <a:latin typeface="+mn-lt"/>
          <a:ea typeface="+mn-ea"/>
          <a:cs typeface="+mn-cs"/>
        </a:defRPr>
      </a:lvl7pPr>
      <a:lvl8pPr marL="4596128" indent="-396218" algn="l" rtl="0" eaLnBrk="1" latinLnBrk="0" hangingPunct="1">
        <a:spcBef>
          <a:spcPct val="20000"/>
        </a:spcBef>
        <a:buClr>
          <a:schemeClr val="accent3"/>
        </a:buClr>
        <a:buFont typeface="Wingdings"/>
        <a:buChar char="§"/>
        <a:defRPr kumimoji="0" sz="3120" kern="1200" baseline="0">
          <a:solidFill>
            <a:schemeClr val="tx1"/>
          </a:solidFill>
          <a:latin typeface="+mn-lt"/>
          <a:ea typeface="+mn-ea"/>
          <a:cs typeface="+mn-cs"/>
        </a:defRPr>
      </a:lvl8pPr>
      <a:lvl9pPr marL="5071589" indent="-396218" algn="l" rtl="0" eaLnBrk="1" latinLnBrk="0" hangingPunct="1">
        <a:spcBef>
          <a:spcPct val="20000"/>
        </a:spcBef>
        <a:buClr>
          <a:schemeClr val="accent4"/>
        </a:buClr>
        <a:buFont typeface="Wingdings"/>
        <a:buChar char="§"/>
        <a:defRPr kumimoji="0" sz="312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92436" algn="l" rtl="0" eaLnBrk="1" latinLnBrk="0" hangingPunct="1">
        <a:defRPr kumimoji="0" kern="1200">
          <a:solidFill>
            <a:schemeClr val="tx1"/>
          </a:solidFill>
          <a:latin typeface="+mn-lt"/>
          <a:ea typeface="+mn-ea"/>
          <a:cs typeface="+mn-cs"/>
        </a:defRPr>
      </a:lvl2pPr>
      <a:lvl3pPr marL="1584872" algn="l" rtl="0" eaLnBrk="1" latinLnBrk="0" hangingPunct="1">
        <a:defRPr kumimoji="0" kern="1200">
          <a:solidFill>
            <a:schemeClr val="tx1"/>
          </a:solidFill>
          <a:latin typeface="+mn-lt"/>
          <a:ea typeface="+mn-ea"/>
          <a:cs typeface="+mn-cs"/>
        </a:defRPr>
      </a:lvl3pPr>
      <a:lvl4pPr marL="2377308" algn="l" rtl="0" eaLnBrk="1" latinLnBrk="0" hangingPunct="1">
        <a:defRPr kumimoji="0" kern="1200">
          <a:solidFill>
            <a:schemeClr val="tx1"/>
          </a:solidFill>
          <a:latin typeface="+mn-lt"/>
          <a:ea typeface="+mn-ea"/>
          <a:cs typeface="+mn-cs"/>
        </a:defRPr>
      </a:lvl4pPr>
      <a:lvl5pPr marL="3169743" algn="l" rtl="0" eaLnBrk="1" latinLnBrk="0" hangingPunct="1">
        <a:defRPr kumimoji="0" kern="1200">
          <a:solidFill>
            <a:schemeClr val="tx1"/>
          </a:solidFill>
          <a:latin typeface="+mn-lt"/>
          <a:ea typeface="+mn-ea"/>
          <a:cs typeface="+mn-cs"/>
        </a:defRPr>
      </a:lvl5pPr>
      <a:lvl6pPr marL="3962179" algn="l" rtl="0" eaLnBrk="1" latinLnBrk="0" hangingPunct="1">
        <a:defRPr kumimoji="0" kern="1200">
          <a:solidFill>
            <a:schemeClr val="tx1"/>
          </a:solidFill>
          <a:latin typeface="+mn-lt"/>
          <a:ea typeface="+mn-ea"/>
          <a:cs typeface="+mn-cs"/>
        </a:defRPr>
      </a:lvl6pPr>
      <a:lvl7pPr marL="4754615" algn="l" rtl="0" eaLnBrk="1" latinLnBrk="0" hangingPunct="1">
        <a:defRPr kumimoji="0" kern="1200">
          <a:solidFill>
            <a:schemeClr val="tx1"/>
          </a:solidFill>
          <a:latin typeface="+mn-lt"/>
          <a:ea typeface="+mn-ea"/>
          <a:cs typeface="+mn-cs"/>
        </a:defRPr>
      </a:lvl7pPr>
      <a:lvl8pPr marL="5547051" algn="l" rtl="0" eaLnBrk="1" latinLnBrk="0" hangingPunct="1">
        <a:defRPr kumimoji="0" kern="1200">
          <a:solidFill>
            <a:schemeClr val="tx1"/>
          </a:solidFill>
          <a:latin typeface="+mn-lt"/>
          <a:ea typeface="+mn-ea"/>
          <a:cs typeface="+mn-cs"/>
        </a:defRPr>
      </a:lvl8pPr>
      <a:lvl9pPr marL="633948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3">
              <a:extLst>
                <a:ext uri="{BEBA8EAE-BF5A-486C-A8C5-ECC9F3942E4B}">
                  <a14:imgProps xmlns:a14="http://schemas.microsoft.com/office/drawing/2010/main">
                    <a14:imgLayer r:embed="rId4">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dirty="0">
              <a:solidFill>
                <a:schemeClr val="tx1"/>
              </a:solidFill>
            </a:endParaRP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731500"/>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76200" y="990600"/>
            <a:ext cx="593883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5077"/>
            <a:ext cx="9330267" cy="1015663"/>
          </a:xfrm>
          <a:prstGeom prst="rect">
            <a:avLst/>
          </a:prstGeom>
          <a:noFill/>
        </p:spPr>
        <p:txBody>
          <a:bodyPr wrap="square" rtlCol="0">
            <a:spAutoFit/>
          </a:bodyPr>
          <a:lstStyle/>
          <a:p>
            <a:r>
              <a:rPr lang="en-US" sz="6000" b="1" dirty="0">
                <a:latin typeface="+mj-lt"/>
              </a:rPr>
              <a:t>Predicting Flight Delay</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863667" y="-1275"/>
            <a:ext cx="7509933" cy="940964"/>
          </a:xfrm>
          <a:prstGeom prst="rect">
            <a:avLst/>
          </a:prstGeom>
          <a:noFill/>
        </p:spPr>
        <p:txBody>
          <a:bodyPr wrap="square" rtlCol="0">
            <a:noAutofit/>
          </a:bodyPr>
          <a:lstStyle/>
          <a:p>
            <a:r>
              <a:rPr lang="en-US" sz="2400" b="1" dirty="0" err="1"/>
              <a:t>Aksel</a:t>
            </a:r>
            <a:r>
              <a:rPr lang="en-US" sz="2400" b="1" dirty="0"/>
              <a:t> Danielsen (EECS)	</a:t>
            </a:r>
            <a:r>
              <a:rPr lang="en-US" sz="2400" b="1" dirty="0" err="1"/>
              <a:t>Nithin</a:t>
            </a:r>
            <a:r>
              <a:rPr lang="en-US" sz="2400" b="1" dirty="0"/>
              <a:t> Narayanan (SDM)</a:t>
            </a:r>
          </a:p>
          <a:p>
            <a:r>
              <a:rPr lang="en-US" sz="2400" b="1" dirty="0"/>
              <a:t>Jayanth Kumar (SDM)	Phillip </a:t>
            </a:r>
            <a:r>
              <a:rPr lang="en-US" sz="2400" b="1" dirty="0" err="1"/>
              <a:t>Schmedeman</a:t>
            </a:r>
            <a:r>
              <a:rPr lang="en-US" sz="2400" b="1" dirty="0"/>
              <a:t> (SDM)</a:t>
            </a:r>
          </a:p>
        </p:txBody>
      </p:sp>
      <p:sp>
        <p:nvSpPr>
          <p:cNvPr id="21" name="Rectangle 20">
            <a:extLst>
              <a:ext uri="{FF2B5EF4-FFF2-40B4-BE49-F238E27FC236}">
                <a16:creationId xmlns:a16="http://schemas.microsoft.com/office/drawing/2014/main" id="{44FE49EC-1B8B-8C47-AA1B-4D150829FB0E}"/>
              </a:ext>
            </a:extLst>
          </p:cNvPr>
          <p:cNvSpPr/>
          <p:nvPr/>
        </p:nvSpPr>
        <p:spPr>
          <a:xfrm>
            <a:off x="76201" y="2819400"/>
            <a:ext cx="5902142"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5486400"/>
            <a:ext cx="593883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9906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 Visualization</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044995"/>
            <a:ext cx="17140555" cy="9883628"/>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89626" y="11033929"/>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1033929"/>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142525" y="11059087"/>
            <a:ext cx="13138411"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8342" y="1010586"/>
            <a:ext cx="0" cy="9924133"/>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1010586"/>
            <a:ext cx="0" cy="9918037"/>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582400" y="9906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60960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28" name="TextBox 27">
            <a:extLst>
              <a:ext uri="{FF2B5EF4-FFF2-40B4-BE49-F238E27FC236}">
                <a16:creationId xmlns:a16="http://schemas.microsoft.com/office/drawing/2014/main" id="{9E55D381-D4D4-3B4D-9BF5-FC6E88995DB8}"/>
              </a:ext>
            </a:extLst>
          </p:cNvPr>
          <p:cNvSpPr txBox="1"/>
          <p:nvPr/>
        </p:nvSpPr>
        <p:spPr>
          <a:xfrm>
            <a:off x="134093" y="1447800"/>
            <a:ext cx="5816048" cy="1323439"/>
          </a:xfrm>
          <a:prstGeom prst="rect">
            <a:avLst/>
          </a:prstGeom>
          <a:noFill/>
        </p:spPr>
        <p:txBody>
          <a:bodyPr wrap="square" rtlCol="0">
            <a:spAutoFit/>
          </a:bodyPr>
          <a:lstStyle/>
          <a:p>
            <a:pPr algn="just"/>
            <a:r>
              <a:rPr lang="en-US" sz="2000" dirty="0"/>
              <a:t>Using commercial aviation data, we created a model that predicts the delay times for future flights. This provides travelers with decision-relevant information they can use to reduce the duration of their travel delays.</a:t>
            </a:r>
          </a:p>
        </p:txBody>
      </p:sp>
      <p:sp>
        <p:nvSpPr>
          <p:cNvPr id="29" name="TextBox 28">
            <a:extLst>
              <a:ext uri="{FF2B5EF4-FFF2-40B4-BE49-F238E27FC236}">
                <a16:creationId xmlns:a16="http://schemas.microsoft.com/office/drawing/2014/main" id="{58F1100F-AA54-534A-8BF1-F92A8F2C8AA4}"/>
              </a:ext>
            </a:extLst>
          </p:cNvPr>
          <p:cNvSpPr txBox="1"/>
          <p:nvPr/>
        </p:nvSpPr>
        <p:spPr>
          <a:xfrm>
            <a:off x="150903" y="3239631"/>
            <a:ext cx="5789335" cy="2246769"/>
          </a:xfrm>
          <a:prstGeom prst="rect">
            <a:avLst/>
          </a:prstGeom>
          <a:noFill/>
        </p:spPr>
        <p:txBody>
          <a:bodyPr wrap="square" rtlCol="0">
            <a:spAutoFit/>
          </a:bodyPr>
          <a:lstStyle/>
          <a:p>
            <a:pPr algn="just"/>
            <a:r>
              <a:rPr lang="en-US" sz="2000" dirty="0"/>
              <a:t>A study estimated that in 2007, the total direct cost to US passengers from air transportation delay was $16.7 billon. Despite the significant cost and inconvenience of delays, travelers have to make many decisions (airports, airline, flight time and date), with little information about how those variables impact the amount of delay they experience.</a:t>
            </a:r>
          </a:p>
        </p:txBody>
      </p:sp>
      <p:sp>
        <p:nvSpPr>
          <p:cNvPr id="25" name="TextBox 24">
            <a:extLst>
              <a:ext uri="{FF2B5EF4-FFF2-40B4-BE49-F238E27FC236}">
                <a16:creationId xmlns:a16="http://schemas.microsoft.com/office/drawing/2014/main" id="{94BE27BD-A347-DA42-9A85-5E891AD45BE7}"/>
              </a:ext>
            </a:extLst>
          </p:cNvPr>
          <p:cNvSpPr txBox="1"/>
          <p:nvPr/>
        </p:nvSpPr>
        <p:spPr>
          <a:xfrm>
            <a:off x="132604" y="5943600"/>
            <a:ext cx="578034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Dataset from U.S. Department of Transportation</a:t>
            </a:r>
          </a:p>
          <a:p>
            <a:pPr marL="342900" indent="-342900">
              <a:buFont typeface="Arial" panose="020B0604020202020204" pitchFamily="34" charset="0"/>
              <a:buChar char="•"/>
            </a:pPr>
            <a:r>
              <a:rPr lang="en-US" sz="2000" dirty="0"/>
              <a:t>Commercial aviation flight data from 2009 to 2018</a:t>
            </a:r>
          </a:p>
          <a:p>
            <a:pPr marL="342900" indent="-342900">
              <a:buFont typeface="Arial" panose="020B0604020202020204" pitchFamily="34" charset="0"/>
              <a:buChar char="•"/>
            </a:pPr>
            <a:r>
              <a:rPr lang="en-US" sz="2000" dirty="0"/>
              <a:t>1.8 million entries across 8 variables (post-processing)</a:t>
            </a:r>
          </a:p>
          <a:p>
            <a:pPr marL="342900" indent="-342900">
              <a:buFont typeface="Arial" panose="020B0604020202020204" pitchFamily="34" charset="0"/>
              <a:buChar char="•"/>
            </a:pPr>
            <a:r>
              <a:rPr lang="en-US" sz="2000" dirty="0">
                <a:solidFill>
                  <a:srgbClr val="FF0000"/>
                </a:solidFill>
              </a:rPr>
              <a:t>Required wrangling comment…</a:t>
            </a:r>
          </a:p>
        </p:txBody>
      </p:sp>
      <p:pic>
        <p:nvPicPr>
          <p:cNvPr id="11" name="Picture 10">
            <a:extLst>
              <a:ext uri="{FF2B5EF4-FFF2-40B4-BE49-F238E27FC236}">
                <a16:creationId xmlns:a16="http://schemas.microsoft.com/office/drawing/2014/main" id="{24A1D334-D324-FD4B-A58B-ABD2091CA8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4006" y="4538928"/>
            <a:ext cx="5520972" cy="2320472"/>
          </a:xfrm>
          <a:prstGeom prst="rect">
            <a:avLst/>
          </a:prstGeom>
        </p:spPr>
      </p:pic>
      <p:sp>
        <p:nvSpPr>
          <p:cNvPr id="37" name="Rectangle 36">
            <a:extLst>
              <a:ext uri="{FF2B5EF4-FFF2-40B4-BE49-F238E27FC236}">
                <a16:creationId xmlns:a16="http://schemas.microsoft.com/office/drawing/2014/main" id="{55C5637D-7DDB-8B47-80B8-47BF65594F25}"/>
              </a:ext>
            </a:extLst>
          </p:cNvPr>
          <p:cNvSpPr/>
          <p:nvPr/>
        </p:nvSpPr>
        <p:spPr>
          <a:xfrm>
            <a:off x="78926" y="8229600"/>
            <a:ext cx="589009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Analytical Approach</a:t>
            </a:r>
          </a:p>
        </p:txBody>
      </p:sp>
      <p:pic>
        <p:nvPicPr>
          <p:cNvPr id="3" name="Picture 2">
            <a:extLst>
              <a:ext uri="{FF2B5EF4-FFF2-40B4-BE49-F238E27FC236}">
                <a16:creationId xmlns:a16="http://schemas.microsoft.com/office/drawing/2014/main" id="{44965ADB-8B32-554C-A020-9256A8C4C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08535" y="-1057966"/>
            <a:ext cx="10944492" cy="5360946"/>
          </a:xfrm>
          <a:prstGeom prst="rect">
            <a:avLst/>
          </a:prstGeom>
        </p:spPr>
      </p:pic>
      <p:pic>
        <p:nvPicPr>
          <p:cNvPr id="13" name="Picture 12">
            <a:extLst>
              <a:ext uri="{FF2B5EF4-FFF2-40B4-BE49-F238E27FC236}">
                <a16:creationId xmlns:a16="http://schemas.microsoft.com/office/drawing/2014/main" id="{07113625-5CC8-264B-8982-024A3D490E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03883" y="2721203"/>
            <a:ext cx="11935694" cy="5360946"/>
          </a:xfrm>
          <a:prstGeom prst="rect">
            <a:avLst/>
          </a:prstGeom>
        </p:spPr>
      </p:pic>
      <p:pic>
        <p:nvPicPr>
          <p:cNvPr id="9" name="Picture 8">
            <a:extLst>
              <a:ext uri="{FF2B5EF4-FFF2-40B4-BE49-F238E27FC236}">
                <a16:creationId xmlns:a16="http://schemas.microsoft.com/office/drawing/2014/main" id="{62E7F738-D0D9-124D-8742-3A45A503E4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8151" y="8760222"/>
            <a:ext cx="4023113" cy="1621483"/>
          </a:xfrm>
          <a:prstGeom prst="rect">
            <a:avLst/>
          </a:prstGeom>
        </p:spPr>
      </p:pic>
      <p:pic>
        <p:nvPicPr>
          <p:cNvPr id="43" name="Picture 42">
            <a:extLst>
              <a:ext uri="{FF2B5EF4-FFF2-40B4-BE49-F238E27FC236}">
                <a16:creationId xmlns:a16="http://schemas.microsoft.com/office/drawing/2014/main" id="{F4F390C6-A528-9B48-A24E-533D344DC59B}"/>
              </a:ext>
            </a:extLst>
          </p:cNvPr>
          <p:cNvPicPr>
            <a:picLocks noChangeAspect="1"/>
          </p:cNvPicPr>
          <p:nvPr/>
        </p:nvPicPr>
        <p:blipFill rotWithShape="1">
          <a:blip r:embed="rId9">
            <a:extLst>
              <a:ext uri="{28A0092B-C50C-407E-A947-70E740481C1C}">
                <a14:useLocalDpi xmlns:a14="http://schemas.microsoft.com/office/drawing/2010/main" val="0"/>
              </a:ext>
            </a:extLst>
          </a:blip>
          <a:srcRect r="30959" b="18462"/>
          <a:stretch/>
        </p:blipFill>
        <p:spPr>
          <a:xfrm>
            <a:off x="6014616" y="1622506"/>
            <a:ext cx="5521799" cy="2949493"/>
          </a:xfrm>
          <a:prstGeom prst="rect">
            <a:avLst/>
          </a:prstGeom>
        </p:spPr>
      </p:pic>
      <p:pic>
        <p:nvPicPr>
          <p:cNvPr id="44" name="Picture 43">
            <a:extLst>
              <a:ext uri="{FF2B5EF4-FFF2-40B4-BE49-F238E27FC236}">
                <a16:creationId xmlns:a16="http://schemas.microsoft.com/office/drawing/2014/main" id="{4259C4C8-A9A2-8D45-B4E5-A334F7FE4F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666736" y="11366825"/>
            <a:ext cx="5510485" cy="2492293"/>
          </a:xfrm>
          <a:prstGeom prst="rect">
            <a:avLst/>
          </a:prstGeom>
        </p:spPr>
      </p:pic>
      <p:pic>
        <p:nvPicPr>
          <p:cNvPr id="48" name="Picture 47">
            <a:extLst>
              <a:ext uri="{FF2B5EF4-FFF2-40B4-BE49-F238E27FC236}">
                <a16:creationId xmlns:a16="http://schemas.microsoft.com/office/drawing/2014/main" id="{8B62D3D9-9B55-2C45-AF90-07509C6C1396}"/>
              </a:ext>
            </a:extLst>
          </p:cNvPr>
          <p:cNvPicPr>
            <a:picLocks noChangeAspect="1"/>
          </p:cNvPicPr>
          <p:nvPr/>
        </p:nvPicPr>
        <p:blipFill rotWithShape="1">
          <a:blip r:embed="rId9">
            <a:extLst>
              <a:ext uri="{28A0092B-C50C-407E-A947-70E740481C1C}">
                <a14:useLocalDpi xmlns:a14="http://schemas.microsoft.com/office/drawing/2010/main" val="0"/>
              </a:ext>
            </a:extLst>
          </a:blip>
          <a:srcRect l="82476" t="10415" r="5629" b="52895"/>
          <a:stretch/>
        </p:blipFill>
        <p:spPr>
          <a:xfrm>
            <a:off x="6081271" y="3481601"/>
            <a:ext cx="655503" cy="914401"/>
          </a:xfrm>
          <a:prstGeom prst="rect">
            <a:avLst/>
          </a:prstGeom>
        </p:spPr>
      </p:pic>
      <p:sp>
        <p:nvSpPr>
          <p:cNvPr id="52" name="Oval 51">
            <a:extLst>
              <a:ext uri="{FF2B5EF4-FFF2-40B4-BE49-F238E27FC236}">
                <a16:creationId xmlns:a16="http://schemas.microsoft.com/office/drawing/2014/main" id="{1CA5A2A3-8F73-C948-AED7-9DC96213E7DE}"/>
              </a:ext>
            </a:extLst>
          </p:cNvPr>
          <p:cNvSpPr/>
          <p:nvPr/>
        </p:nvSpPr>
        <p:spPr>
          <a:xfrm>
            <a:off x="6188079" y="3857946"/>
            <a:ext cx="93978" cy="102191"/>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FDDD4CB-7187-4748-A8C2-AF1FD0FC8BA6}"/>
              </a:ext>
            </a:extLst>
          </p:cNvPr>
          <p:cNvSpPr/>
          <p:nvPr/>
        </p:nvSpPr>
        <p:spPr>
          <a:xfrm>
            <a:off x="6196311" y="3757324"/>
            <a:ext cx="77248" cy="77248"/>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DA18099A-5901-A84A-B42F-92843AFDC07A}"/>
              </a:ext>
            </a:extLst>
          </p:cNvPr>
          <p:cNvSpPr/>
          <p:nvPr/>
        </p:nvSpPr>
        <p:spPr>
          <a:xfrm>
            <a:off x="6212076" y="3655565"/>
            <a:ext cx="45719" cy="45719"/>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B3DAF95-59F8-9D41-A7E0-C7F7EC4A02E5}"/>
              </a:ext>
            </a:extLst>
          </p:cNvPr>
          <p:cNvSpPr/>
          <p:nvPr/>
        </p:nvSpPr>
        <p:spPr>
          <a:xfrm>
            <a:off x="6176822" y="3973300"/>
            <a:ext cx="116226" cy="12638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A6DBF1A-13D4-0C43-90A6-9E8B37CEE75F}"/>
              </a:ext>
            </a:extLst>
          </p:cNvPr>
          <p:cNvSpPr/>
          <p:nvPr/>
        </p:nvSpPr>
        <p:spPr>
          <a:xfrm>
            <a:off x="6176358" y="4109895"/>
            <a:ext cx="117154" cy="127392"/>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10E6E50-1D84-954D-9CF2-D87F54312AB1}"/>
              </a:ext>
            </a:extLst>
          </p:cNvPr>
          <p:cNvSpPr/>
          <p:nvPr/>
        </p:nvSpPr>
        <p:spPr>
          <a:xfrm>
            <a:off x="6170564" y="4245961"/>
            <a:ext cx="128742" cy="13999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C07FE94-C5B4-7D4D-86EA-25D409F81A09}"/>
              </a:ext>
            </a:extLst>
          </p:cNvPr>
          <p:cNvCxnSpPr>
            <a:cxnSpLocks/>
          </p:cNvCxnSpPr>
          <p:nvPr/>
        </p:nvCxnSpPr>
        <p:spPr>
          <a:xfrm flipH="1" flipV="1">
            <a:off x="5983540" y="4556148"/>
            <a:ext cx="5605493" cy="61"/>
          </a:xfrm>
          <a:prstGeom prst="line">
            <a:avLst/>
          </a:prstGeom>
          <a:ln w="317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68" name="Table 67">
            <a:extLst>
              <a:ext uri="{FF2B5EF4-FFF2-40B4-BE49-F238E27FC236}">
                <a16:creationId xmlns:a16="http://schemas.microsoft.com/office/drawing/2014/main" id="{9B067F6D-6C9B-D24B-8FF2-D91B33D269DC}"/>
              </a:ext>
            </a:extLst>
          </p:cNvPr>
          <p:cNvGraphicFramePr>
            <a:graphicFrameLocks noGrp="1"/>
          </p:cNvGraphicFramePr>
          <p:nvPr>
            <p:extLst>
              <p:ext uri="{D42A27DB-BD31-4B8C-83A1-F6EECF244321}">
                <p14:modId xmlns:p14="http://schemas.microsoft.com/office/powerpoint/2010/main" val="4272871727"/>
              </p:ext>
            </p:extLst>
          </p:nvPr>
        </p:nvGraphicFramePr>
        <p:xfrm>
          <a:off x="11629077" y="1447800"/>
          <a:ext cx="5561354" cy="2236876"/>
        </p:xfrm>
        <a:graphic>
          <a:graphicData uri="http://schemas.openxmlformats.org/drawingml/2006/table">
            <a:tbl>
              <a:tblPr firstRow="1" bandRow="1">
                <a:tableStyleId>{5C22544A-7EE6-4342-B048-85BDC9FD1C3A}</a:tableStyleId>
              </a:tblPr>
              <a:tblGrid>
                <a:gridCol w="1705923">
                  <a:extLst>
                    <a:ext uri="{9D8B030D-6E8A-4147-A177-3AD203B41FA5}">
                      <a16:colId xmlns:a16="http://schemas.microsoft.com/office/drawing/2014/main" val="3655027934"/>
                    </a:ext>
                  </a:extLst>
                </a:gridCol>
                <a:gridCol w="1219200">
                  <a:extLst>
                    <a:ext uri="{9D8B030D-6E8A-4147-A177-3AD203B41FA5}">
                      <a16:colId xmlns:a16="http://schemas.microsoft.com/office/drawing/2014/main" val="3498593769"/>
                    </a:ext>
                  </a:extLst>
                </a:gridCol>
                <a:gridCol w="1295400">
                  <a:extLst>
                    <a:ext uri="{9D8B030D-6E8A-4147-A177-3AD203B41FA5}">
                      <a16:colId xmlns:a16="http://schemas.microsoft.com/office/drawing/2014/main" val="2445888722"/>
                    </a:ext>
                  </a:extLst>
                </a:gridCol>
                <a:gridCol w="1340831">
                  <a:extLst>
                    <a:ext uri="{9D8B030D-6E8A-4147-A177-3AD203B41FA5}">
                      <a16:colId xmlns:a16="http://schemas.microsoft.com/office/drawing/2014/main" val="2501869834"/>
                    </a:ext>
                  </a:extLst>
                </a:gridCol>
              </a:tblGrid>
              <a:tr h="190846">
                <a:tc>
                  <a:txBody>
                    <a:bodyPr/>
                    <a:lstStyle/>
                    <a:p>
                      <a:pPr algn="ctr"/>
                      <a:r>
                        <a:rPr lang="en-US" sz="1400" b="1" dirty="0"/>
                        <a:t>Model</a:t>
                      </a:r>
                    </a:p>
                  </a:txBody>
                  <a:tcPr anchor="ctr"/>
                </a:tc>
                <a:tc>
                  <a:txBody>
                    <a:bodyPr/>
                    <a:lstStyle/>
                    <a:p>
                      <a:pPr algn="ctr"/>
                      <a:r>
                        <a:rPr lang="en-US" sz="1400" b="1" dirty="0"/>
                        <a:t>OSR2</a:t>
                      </a:r>
                    </a:p>
                  </a:txBody>
                  <a:tcPr anchor="ctr"/>
                </a:tc>
                <a:tc>
                  <a:txBody>
                    <a:bodyPr/>
                    <a:lstStyle/>
                    <a:p>
                      <a:pPr algn="ctr"/>
                      <a:r>
                        <a:rPr lang="en-US" sz="1400" b="1" dirty="0"/>
                        <a:t>MAE</a:t>
                      </a:r>
                    </a:p>
                  </a:txBody>
                  <a:tcPr anchor="ctr"/>
                </a:tc>
                <a:tc>
                  <a:txBody>
                    <a:bodyPr/>
                    <a:lstStyle/>
                    <a:p>
                      <a:pPr algn="ctr"/>
                      <a:r>
                        <a:rPr lang="en-US" sz="1400" b="1" dirty="0"/>
                        <a:t>RMSE</a:t>
                      </a:r>
                    </a:p>
                  </a:txBody>
                  <a:tcPr anchor="ctr"/>
                </a:tc>
                <a:extLst>
                  <a:ext uri="{0D108BD9-81ED-4DB2-BD59-A6C34878D82A}">
                    <a16:rowId xmlns:a16="http://schemas.microsoft.com/office/drawing/2014/main" val="3913714163"/>
                  </a:ext>
                </a:extLst>
              </a:tr>
              <a:tr h="387572">
                <a:tc>
                  <a:txBody>
                    <a:bodyPr/>
                    <a:lstStyle/>
                    <a:p>
                      <a:r>
                        <a:rPr lang="en-US" sz="1400" dirty="0"/>
                        <a:t>Linear Regression (all variables)</a:t>
                      </a:r>
                    </a:p>
                  </a:txBody>
                  <a:tcPr/>
                </a:tc>
                <a:tc>
                  <a:txBody>
                    <a:bodyPr/>
                    <a:lstStyle/>
                    <a:p>
                      <a:r>
                        <a:rPr lang="en-US" sz="1400" dirty="0"/>
                        <a:t>0.03876</a:t>
                      </a:r>
                    </a:p>
                  </a:txBody>
                  <a:tcPr/>
                </a:tc>
                <a:tc>
                  <a:txBody>
                    <a:bodyPr/>
                    <a:lstStyle/>
                    <a:p>
                      <a:r>
                        <a:rPr lang="en-US" sz="1400" dirty="0"/>
                        <a:t>26.31</a:t>
                      </a:r>
                    </a:p>
                  </a:txBody>
                  <a:tcPr/>
                </a:tc>
                <a:tc>
                  <a:txBody>
                    <a:bodyPr/>
                    <a:lstStyle/>
                    <a:p>
                      <a:r>
                        <a:rPr lang="en-US" sz="1400" dirty="0"/>
                        <a:t>2040</a:t>
                      </a:r>
                    </a:p>
                  </a:txBody>
                  <a:tcPr/>
                </a:tc>
                <a:extLst>
                  <a:ext uri="{0D108BD9-81ED-4DB2-BD59-A6C34878D82A}">
                    <a16:rowId xmlns:a16="http://schemas.microsoft.com/office/drawing/2014/main" val="3514980448"/>
                  </a:ext>
                </a:extLst>
              </a:tr>
              <a:tr h="542601">
                <a:tc>
                  <a:txBody>
                    <a:bodyPr/>
                    <a:lstStyle/>
                    <a:p>
                      <a:r>
                        <a:rPr lang="en-US" sz="1400" dirty="0"/>
                        <a:t>Linear Regression Stepwise Variable Selection (-Distance)</a:t>
                      </a:r>
                    </a:p>
                  </a:txBody>
                  <a:tcPr/>
                </a:tc>
                <a:tc>
                  <a:txBody>
                    <a:bodyPr/>
                    <a:lstStyle/>
                    <a:p>
                      <a:r>
                        <a:rPr lang="en-US" sz="1400" dirty="0"/>
                        <a:t>0.0388</a:t>
                      </a:r>
                    </a:p>
                  </a:txBody>
                  <a:tcPr/>
                </a:tc>
                <a:tc>
                  <a:txBody>
                    <a:bodyPr/>
                    <a:lstStyle/>
                    <a:p>
                      <a:r>
                        <a:rPr lang="en-US" sz="1400" dirty="0"/>
                        <a:t>26.31</a:t>
                      </a:r>
                    </a:p>
                  </a:txBody>
                  <a:tcPr/>
                </a:tc>
                <a:tc>
                  <a:txBody>
                    <a:bodyPr/>
                    <a:lstStyle/>
                    <a:p>
                      <a:r>
                        <a:rPr lang="en-US" sz="1400" dirty="0"/>
                        <a:t>2040</a:t>
                      </a:r>
                    </a:p>
                  </a:txBody>
                  <a:tcPr/>
                </a:tc>
                <a:extLst>
                  <a:ext uri="{0D108BD9-81ED-4DB2-BD59-A6C34878D82A}">
                    <a16:rowId xmlns:a16="http://schemas.microsoft.com/office/drawing/2014/main" val="2244400224"/>
                  </a:ext>
                </a:extLst>
              </a:tr>
              <a:tr h="232543">
                <a:tc>
                  <a:txBody>
                    <a:bodyPr/>
                    <a:lstStyle/>
                    <a:p>
                      <a:r>
                        <a:rPr lang="en-US" sz="1400" dirty="0"/>
                        <a:t>CART (cp = 1.5e-05)</a:t>
                      </a:r>
                    </a:p>
                  </a:txBody>
                  <a:tcPr/>
                </a:tc>
                <a:tc>
                  <a:txBody>
                    <a:bodyPr/>
                    <a:lstStyle/>
                    <a:p>
                      <a:r>
                        <a:rPr lang="en-US" sz="1400" dirty="0"/>
                        <a:t>0.0410</a:t>
                      </a:r>
                    </a:p>
                  </a:txBody>
                  <a:tcPr/>
                </a:tc>
                <a:tc>
                  <a:txBody>
                    <a:bodyPr/>
                    <a:lstStyle/>
                    <a:p>
                      <a:r>
                        <a:rPr lang="en-US" sz="1400" dirty="0"/>
                        <a:t>26.17</a:t>
                      </a:r>
                    </a:p>
                  </a:txBody>
                  <a:tcPr/>
                </a:tc>
                <a:tc>
                  <a:txBody>
                    <a:bodyPr/>
                    <a:lstStyle/>
                    <a:p>
                      <a:r>
                        <a:rPr lang="en-US" sz="1400" dirty="0"/>
                        <a:t>2042</a:t>
                      </a:r>
                    </a:p>
                  </a:txBody>
                  <a:tcPr/>
                </a:tc>
                <a:extLst>
                  <a:ext uri="{0D108BD9-81ED-4DB2-BD59-A6C34878D82A}">
                    <a16:rowId xmlns:a16="http://schemas.microsoft.com/office/drawing/2014/main" val="2953384077"/>
                  </a:ext>
                </a:extLst>
              </a:tr>
              <a:tr h="377596">
                <a:tc>
                  <a:txBody>
                    <a:bodyPr/>
                    <a:lstStyle/>
                    <a:p>
                      <a:r>
                        <a:rPr lang="en-US" sz="1400" dirty="0"/>
                        <a:t>Random Forest</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06434146"/>
                  </a:ext>
                </a:extLst>
              </a:tr>
            </a:tbl>
          </a:graphicData>
        </a:graphic>
      </p:graphicFrame>
      <p:sp>
        <p:nvSpPr>
          <p:cNvPr id="69" name="TextBox 68">
            <a:extLst>
              <a:ext uri="{FF2B5EF4-FFF2-40B4-BE49-F238E27FC236}">
                <a16:creationId xmlns:a16="http://schemas.microsoft.com/office/drawing/2014/main" id="{B3897332-7079-8E48-B1CF-3B3860B5A536}"/>
              </a:ext>
            </a:extLst>
          </p:cNvPr>
          <p:cNvSpPr txBox="1"/>
          <p:nvPr/>
        </p:nvSpPr>
        <p:spPr>
          <a:xfrm>
            <a:off x="140383" y="8686800"/>
            <a:ext cx="5780345"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Dependent Variables: average </a:t>
            </a:r>
            <a:r>
              <a:rPr lang="en-US" sz="2000" b="1" dirty="0"/>
              <a:t>arrival</a:t>
            </a:r>
            <a:r>
              <a:rPr lang="en-US" sz="2000" dirty="0"/>
              <a:t> delay for all flights during a given hour; all flights of a carrier during an hour (</a:t>
            </a:r>
            <a:r>
              <a:rPr lang="en-US" sz="2000" b="1" dirty="0"/>
              <a:t>aggregate</a:t>
            </a:r>
            <a:r>
              <a:rPr lang="en-US" sz="2000" dirty="0"/>
              <a:t>)</a:t>
            </a:r>
          </a:p>
          <a:p>
            <a:pPr marL="285750" indent="-285750">
              <a:buFont typeface="Arial" panose="020B0604020202020204" pitchFamily="34" charset="0"/>
              <a:buChar char="•"/>
            </a:pPr>
            <a:r>
              <a:rPr lang="en-US" sz="2000" dirty="0"/>
              <a:t>Independent Variables: Time of day, month, destination, carrier, weekday</a:t>
            </a:r>
          </a:p>
          <a:p>
            <a:pPr marL="285750" indent="-285750">
              <a:buFont typeface="Arial" panose="020B0604020202020204" pitchFamily="34" charset="0"/>
              <a:buChar char="•"/>
            </a:pPr>
            <a:r>
              <a:rPr lang="en-US" sz="2000" dirty="0"/>
              <a:t>Models: Linear Regression, CART, Random Forest</a:t>
            </a:r>
          </a:p>
          <a:p>
            <a:pPr marL="285750" indent="-285750">
              <a:buFont typeface="Arial" panose="020B0604020202020204" pitchFamily="34" charset="0"/>
              <a:buChar char="•"/>
            </a:pPr>
            <a:r>
              <a:rPr lang="en-US" sz="2000" dirty="0"/>
              <a:t>…</a:t>
            </a:r>
          </a:p>
        </p:txBody>
      </p:sp>
      <p:sp>
        <p:nvSpPr>
          <p:cNvPr id="42" name="Arrow: Up 13">
            <a:extLst>
              <a:ext uri="{FF2B5EF4-FFF2-40B4-BE49-F238E27FC236}">
                <a16:creationId xmlns:a16="http://schemas.microsoft.com/office/drawing/2014/main" id="{DB6F503E-E6A8-0C42-80DC-2A93874D3142}"/>
              </a:ext>
            </a:extLst>
          </p:cNvPr>
          <p:cNvSpPr/>
          <p:nvPr/>
        </p:nvSpPr>
        <p:spPr>
          <a:xfrm>
            <a:off x="6065457" y="7331223"/>
            <a:ext cx="146875" cy="187375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941D77A-EEE3-664D-B633-3558CD9BA310}"/>
              </a:ext>
            </a:extLst>
          </p:cNvPr>
          <p:cNvSpPr txBox="1"/>
          <p:nvPr/>
        </p:nvSpPr>
        <p:spPr>
          <a:xfrm>
            <a:off x="5923451" y="9139228"/>
            <a:ext cx="430887" cy="1591127"/>
          </a:xfrm>
          <a:prstGeom prst="rect">
            <a:avLst/>
          </a:prstGeom>
          <a:noFill/>
        </p:spPr>
        <p:txBody>
          <a:bodyPr vert="vert270" wrap="square" rtlCol="0">
            <a:spAutoFit/>
          </a:bodyPr>
          <a:lstStyle/>
          <a:p>
            <a:r>
              <a:rPr lang="en-US" sz="1600" b="1" dirty="0"/>
              <a:t>Delay Increases</a:t>
            </a:r>
          </a:p>
        </p:txBody>
      </p:sp>
      <p:sp>
        <p:nvSpPr>
          <p:cNvPr id="47" name="TextBox 46">
            <a:extLst>
              <a:ext uri="{FF2B5EF4-FFF2-40B4-BE49-F238E27FC236}">
                <a16:creationId xmlns:a16="http://schemas.microsoft.com/office/drawing/2014/main" id="{3C6667FE-9042-8340-AE48-80B39675CB3F}"/>
              </a:ext>
            </a:extLst>
          </p:cNvPr>
          <p:cNvSpPr txBox="1"/>
          <p:nvPr/>
        </p:nvSpPr>
        <p:spPr>
          <a:xfrm>
            <a:off x="8564750" y="6906847"/>
            <a:ext cx="2228427" cy="338554"/>
          </a:xfrm>
          <a:prstGeom prst="rect">
            <a:avLst/>
          </a:prstGeom>
          <a:noFill/>
        </p:spPr>
        <p:txBody>
          <a:bodyPr wrap="square" rtlCol="0">
            <a:spAutoFit/>
          </a:bodyPr>
          <a:lstStyle/>
          <a:p>
            <a:r>
              <a:rPr lang="en-US" sz="1600" b="1" dirty="0"/>
              <a:t>Significance Increases</a:t>
            </a:r>
          </a:p>
        </p:txBody>
      </p:sp>
      <p:graphicFrame>
        <p:nvGraphicFramePr>
          <p:cNvPr id="2" name="Table 1">
            <a:extLst>
              <a:ext uri="{FF2B5EF4-FFF2-40B4-BE49-F238E27FC236}">
                <a16:creationId xmlns:a16="http://schemas.microsoft.com/office/drawing/2014/main" id="{4450DA3B-B502-D443-AFE3-9D6A7255C16A}"/>
              </a:ext>
            </a:extLst>
          </p:cNvPr>
          <p:cNvGraphicFramePr>
            <a:graphicFrameLocks noGrp="1"/>
          </p:cNvGraphicFramePr>
          <p:nvPr>
            <p:extLst>
              <p:ext uri="{D42A27DB-BD31-4B8C-83A1-F6EECF244321}">
                <p14:modId xmlns:p14="http://schemas.microsoft.com/office/powerpoint/2010/main" val="3562095447"/>
              </p:ext>
            </p:extLst>
          </p:nvPr>
        </p:nvGraphicFramePr>
        <p:xfrm>
          <a:off x="6320683" y="7263514"/>
          <a:ext cx="5187007" cy="3608710"/>
        </p:xfrm>
        <a:graphic>
          <a:graphicData uri="http://schemas.openxmlformats.org/drawingml/2006/table">
            <a:tbl>
              <a:tblPr>
                <a:tableStyleId>{5C22544A-7EE6-4342-B048-85BDC9FD1C3A}</a:tableStyleId>
              </a:tblPr>
              <a:tblGrid>
                <a:gridCol w="1756517">
                  <a:extLst>
                    <a:ext uri="{9D8B030D-6E8A-4147-A177-3AD203B41FA5}">
                      <a16:colId xmlns:a16="http://schemas.microsoft.com/office/drawing/2014/main" val="290372433"/>
                    </a:ext>
                  </a:extLst>
                </a:gridCol>
                <a:gridCol w="685800">
                  <a:extLst>
                    <a:ext uri="{9D8B030D-6E8A-4147-A177-3AD203B41FA5}">
                      <a16:colId xmlns:a16="http://schemas.microsoft.com/office/drawing/2014/main" val="2616620708"/>
                    </a:ext>
                  </a:extLst>
                </a:gridCol>
                <a:gridCol w="914400">
                  <a:extLst>
                    <a:ext uri="{9D8B030D-6E8A-4147-A177-3AD203B41FA5}">
                      <a16:colId xmlns:a16="http://schemas.microsoft.com/office/drawing/2014/main" val="2870319217"/>
                    </a:ext>
                  </a:extLst>
                </a:gridCol>
                <a:gridCol w="914400">
                  <a:extLst>
                    <a:ext uri="{9D8B030D-6E8A-4147-A177-3AD203B41FA5}">
                      <a16:colId xmlns:a16="http://schemas.microsoft.com/office/drawing/2014/main" val="1757304168"/>
                    </a:ext>
                  </a:extLst>
                </a:gridCol>
                <a:gridCol w="915890">
                  <a:extLst>
                    <a:ext uri="{9D8B030D-6E8A-4147-A177-3AD203B41FA5}">
                      <a16:colId xmlns:a16="http://schemas.microsoft.com/office/drawing/2014/main" val="2875546430"/>
                    </a:ext>
                  </a:extLst>
                </a:gridCol>
              </a:tblGrid>
              <a:tr h="297059">
                <a:tc>
                  <a:txBody>
                    <a:bodyPr/>
                    <a:lstStyle/>
                    <a:p>
                      <a:pPr algn="ctr" rtl="0" fontAlgn="ctr"/>
                      <a:r>
                        <a:rPr lang="en-US" sz="1400" b="1" u="none" strike="noStrike" dirty="0">
                          <a:solidFill>
                            <a:schemeClr val="bg1"/>
                          </a:solidFill>
                          <a:effectLst/>
                        </a:rPr>
                        <a:t>Time of Day</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tx1"/>
                    </a:solidFill>
                  </a:tcPr>
                </a:tc>
                <a:tc>
                  <a:txBody>
                    <a:bodyPr/>
                    <a:lstStyle/>
                    <a:p>
                      <a:pPr algn="ctr" rtl="0" fontAlgn="ctr"/>
                      <a:r>
                        <a:rPr lang="en-US" sz="1400" b="1" u="none" strike="noStrike" dirty="0">
                          <a:solidFill>
                            <a:schemeClr val="bg1"/>
                          </a:solidFill>
                          <a:effectLst/>
                        </a:rPr>
                        <a:t>Month</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lumMod val="50000"/>
                      </a:schemeClr>
                    </a:solidFill>
                  </a:tcPr>
                </a:tc>
                <a:tc>
                  <a:txBody>
                    <a:bodyPr/>
                    <a:lstStyle/>
                    <a:p>
                      <a:pPr algn="ctr" rtl="0" fontAlgn="ctr"/>
                      <a:r>
                        <a:rPr lang="en-US" sz="1400" b="1" u="none" strike="noStrike" dirty="0">
                          <a:solidFill>
                            <a:schemeClr val="bg1"/>
                          </a:solidFill>
                          <a:effectLst/>
                        </a:rPr>
                        <a:t>Destination</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lumMod val="75000"/>
                      </a:schemeClr>
                    </a:solidFill>
                  </a:tcPr>
                </a:tc>
                <a:tc>
                  <a:txBody>
                    <a:bodyPr/>
                    <a:lstStyle/>
                    <a:p>
                      <a:pPr algn="ctr" rtl="0" fontAlgn="ctr"/>
                      <a:r>
                        <a:rPr lang="en-US" sz="1400" b="1" u="none" strike="noStrike" dirty="0">
                          <a:solidFill>
                            <a:schemeClr val="bg1"/>
                          </a:solidFill>
                          <a:effectLst/>
                        </a:rPr>
                        <a:t>Carrier</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2">
                        <a:lumMod val="90000"/>
                        <a:lumOff val="10000"/>
                      </a:schemeClr>
                    </a:solidFill>
                  </a:tcPr>
                </a:tc>
                <a:tc>
                  <a:txBody>
                    <a:bodyPr/>
                    <a:lstStyle/>
                    <a:p>
                      <a:pPr algn="ctr" rtl="0" fontAlgn="ctr"/>
                      <a:r>
                        <a:rPr lang="en-US" sz="1400" b="1" u="none" strike="noStrike" dirty="0">
                          <a:solidFill>
                            <a:schemeClr val="bg1"/>
                          </a:solidFill>
                          <a:effectLst/>
                        </a:rPr>
                        <a:t>Weekday</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2">
                        <a:lumMod val="75000"/>
                        <a:lumOff val="25000"/>
                      </a:schemeClr>
                    </a:solidFill>
                  </a:tcPr>
                </a:tc>
                <a:extLst>
                  <a:ext uri="{0D108BD9-81ED-4DB2-BD59-A6C34878D82A}">
                    <a16:rowId xmlns:a16="http://schemas.microsoft.com/office/drawing/2014/main" val="4204250931"/>
                  </a:ext>
                </a:extLst>
              </a:tr>
              <a:tr h="286057">
                <a:tc>
                  <a:txBody>
                    <a:bodyPr/>
                    <a:lstStyle/>
                    <a:p>
                      <a:pPr algn="l" rtl="0" fontAlgn="ctr"/>
                      <a:r>
                        <a:rPr lang="en-US" sz="1400" u="none" strike="noStrike" dirty="0">
                          <a:effectLst/>
                        </a:rPr>
                        <a:t>Evening (1800-2400)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July</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MSN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Express Jet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err="1">
                          <a:effectLst/>
                        </a:rPr>
                        <a:t>Thur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2859547021"/>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June</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PDX</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Jet Blue</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Fri</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345773672"/>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Aug</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SYR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4258395016"/>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Dec</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SAN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United</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Mon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576199912"/>
                  </a:ext>
                </a:extLst>
              </a:tr>
              <a:tr h="275054">
                <a:tc>
                  <a:txBody>
                    <a:bodyPr/>
                    <a:lstStyle/>
                    <a:p>
                      <a:pPr algn="l" rtl="0" fontAlgn="ctr"/>
                      <a:r>
                        <a:rPr lang="en-US" sz="1400" u="none" strike="noStrike" dirty="0">
                          <a:effectLst/>
                        </a:rPr>
                        <a:t>Afternoon (1200-1800)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Feb</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extLst>
                  <a:ext uri="{0D108BD9-81ED-4DB2-BD59-A6C34878D82A}">
                    <a16:rowId xmlns:a16="http://schemas.microsoft.com/office/drawing/2014/main" val="3449715800"/>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May</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Southwest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Tues</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extLst>
                  <a:ext uri="{0D108BD9-81ED-4DB2-BD59-A6C34878D82A}">
                    <a16:rowId xmlns:a16="http://schemas.microsoft.com/office/drawing/2014/main" val="611040226"/>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Mar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extLst>
                  <a:ext uri="{0D108BD9-81ED-4DB2-BD59-A6C34878D82A}">
                    <a16:rowId xmlns:a16="http://schemas.microsoft.com/office/drawing/2014/main" val="303911870"/>
                  </a:ext>
                </a:extLst>
              </a:tr>
              <a:tr h="275054">
                <a:tc>
                  <a:txBody>
                    <a:bodyPr/>
                    <a:lstStyle/>
                    <a:p>
                      <a:pPr algn="l" rtl="0" fontAlgn="ctr"/>
                      <a:r>
                        <a:rPr lang="en-US" sz="1400" u="none" strike="noStrike" dirty="0">
                          <a:effectLst/>
                        </a:rPr>
                        <a:t>Morning (0600-1200)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April</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SJC</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Delta</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Wed</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711458763"/>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Jan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SMF</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3164796702"/>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Oct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OAK</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American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Sun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2838297772"/>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Sep</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FLL</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127004147"/>
                  </a:ext>
                </a:extLst>
              </a:tr>
              <a:tr h="275054">
                <a:tc>
                  <a:txBody>
                    <a:bodyPr/>
                    <a:lstStyle/>
                    <a:p>
                      <a:pPr algn="l" rtl="0" fontAlgn="ctr"/>
                      <a:r>
                        <a:rPr lang="en-US" sz="1400" u="none" strike="noStrike">
                          <a:effectLst/>
                        </a:rPr>
                        <a:t>Night (2400-0600)</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Nov</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ORF</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Alaska</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2379334522"/>
                  </a:ext>
                </a:extLst>
              </a:tr>
            </a:tbl>
          </a:graphicData>
        </a:graphic>
      </p:graphicFrame>
      <p:sp>
        <p:nvSpPr>
          <p:cNvPr id="49" name="Arrow: Up 13">
            <a:extLst>
              <a:ext uri="{FF2B5EF4-FFF2-40B4-BE49-F238E27FC236}">
                <a16:creationId xmlns:a16="http://schemas.microsoft.com/office/drawing/2014/main" id="{EA9A907D-5788-E44D-8C73-8AEAD255D258}"/>
              </a:ext>
            </a:extLst>
          </p:cNvPr>
          <p:cNvSpPr/>
          <p:nvPr/>
        </p:nvSpPr>
        <p:spPr>
          <a:xfrm rot="16200000">
            <a:off x="7214058" y="6139246"/>
            <a:ext cx="146875" cy="187375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A4DD2DB-5CDA-E04F-A7EE-7122F48FA8BE}"/>
              </a:ext>
            </a:extLst>
          </p:cNvPr>
          <p:cNvSpPr txBox="1"/>
          <p:nvPr/>
        </p:nvSpPr>
        <p:spPr>
          <a:xfrm>
            <a:off x="11614808" y="6587915"/>
            <a:ext cx="5553018"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Our model can predict flight delays…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Use Case: Thursday evening flight in </a:t>
            </a:r>
            <a:r>
              <a:rPr lang="en-US" sz="2000" dirty="0" err="1"/>
              <a:t>July?Dec</a:t>
            </a:r>
            <a:r>
              <a:rPr lang="en-US" sz="2000" dirty="0"/>
              <a:t>, Boston to MSN?SFO, 2704</a:t>
            </a:r>
          </a:p>
          <a:p>
            <a:pPr marL="573128" lvl="1" indent="-285750">
              <a:buFont typeface="Arial" panose="020B0604020202020204" pitchFamily="34" charset="0"/>
              <a:buChar char="•"/>
            </a:pPr>
            <a:r>
              <a:rPr lang="en-US" sz="2000" dirty="0"/>
              <a:t>Predicted Delay: 20 mins</a:t>
            </a:r>
          </a:p>
          <a:p>
            <a:pPr marL="573128" lvl="1" indent="-285750">
              <a:buFont typeface="Arial" panose="020B0604020202020204" pitchFamily="34" charset="0"/>
              <a:buChar char="•"/>
            </a:pPr>
            <a:r>
              <a:rPr lang="en-US" sz="2000" dirty="0"/>
              <a:t>Recommendation: switch to morning or night flight and reduce delay by … mins</a:t>
            </a:r>
          </a:p>
          <a:p>
            <a:pPr marL="573128" lvl="1" indent="-285750">
              <a:buFont typeface="Arial" panose="020B0604020202020204" pitchFamily="34" charset="0"/>
              <a:buChar char="•"/>
            </a:pPr>
            <a:r>
              <a:rPr lang="en-US" sz="2000" dirty="0"/>
              <a:t>Recommendation: switch carrier to … and reduce delay by … mins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How user can decrease delay risk</a:t>
            </a:r>
          </a:p>
          <a:p>
            <a:pPr marL="285750" indent="-285750">
              <a:buFont typeface="Arial" panose="020B0604020202020204" pitchFamily="34" charset="0"/>
              <a:buChar char="•"/>
            </a:pPr>
            <a:r>
              <a:rPr lang="en-US" sz="2000" dirty="0"/>
              <a:t>Next steps / future work</a:t>
            </a:r>
          </a:p>
        </p:txBody>
      </p:sp>
      <p:sp>
        <p:nvSpPr>
          <p:cNvPr id="50" name="TextBox 49">
            <a:extLst>
              <a:ext uri="{FF2B5EF4-FFF2-40B4-BE49-F238E27FC236}">
                <a16:creationId xmlns:a16="http://schemas.microsoft.com/office/drawing/2014/main" id="{08D42693-3394-1240-992F-871636D7609F}"/>
              </a:ext>
            </a:extLst>
          </p:cNvPr>
          <p:cNvSpPr txBox="1"/>
          <p:nvPr/>
        </p:nvSpPr>
        <p:spPr>
          <a:xfrm>
            <a:off x="11595751" y="5105229"/>
            <a:ext cx="5553018"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FF0000"/>
                </a:solidFill>
              </a:rPr>
              <a:t>Which model performed the best?</a:t>
            </a:r>
          </a:p>
          <a:p>
            <a:pPr marL="285750" indent="-285750">
              <a:buFont typeface="Arial" panose="020B0604020202020204" pitchFamily="34" charset="0"/>
              <a:buChar char="•"/>
            </a:pPr>
            <a:r>
              <a:rPr lang="en-US" sz="2000" dirty="0">
                <a:solidFill>
                  <a:srgbClr val="FF0000"/>
                </a:solidFill>
              </a:rPr>
              <a:t>Variable and parameters? (variables, cp value)</a:t>
            </a:r>
          </a:p>
          <a:p>
            <a:pPr marL="285750" indent="-285750">
              <a:buFont typeface="Arial" panose="020B0604020202020204" pitchFamily="34" charset="0"/>
              <a:buChar char="•"/>
            </a:pPr>
            <a:r>
              <a:rPr lang="en-US" sz="2000" dirty="0"/>
              <a:t>…</a:t>
            </a:r>
          </a:p>
        </p:txBody>
      </p:sp>
    </p:spTree>
    <p:extLst>
      <p:ext uri="{BB962C8B-B14F-4D97-AF65-F5344CB8AC3E}">
        <p14:creationId xmlns:p14="http://schemas.microsoft.com/office/powerpoint/2010/main" val="322280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2">
              <a:extLst>
                <a:ext uri="{BEBA8EAE-BF5A-486C-A8C5-ECC9F3942E4B}">
                  <a14:imgProps xmlns:a14="http://schemas.microsoft.com/office/drawing/2010/main">
                    <a14:imgLayer r:embed="rId3">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77" dirty="0"/>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669852"/>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140380" y="198120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457200" y="158496"/>
            <a:ext cx="9406467" cy="1015663"/>
          </a:xfrm>
          <a:prstGeom prst="rect">
            <a:avLst/>
          </a:prstGeom>
          <a:noFill/>
        </p:spPr>
        <p:txBody>
          <a:bodyPr wrap="square" rtlCol="0">
            <a:spAutoFit/>
          </a:bodyPr>
          <a:lstStyle/>
          <a:p>
            <a:r>
              <a:rPr lang="en-US" sz="6000" b="1" dirty="0">
                <a:latin typeface="+mj-lt"/>
              </a:rPr>
              <a:t>Project title</a:t>
            </a:r>
          </a:p>
        </p:txBody>
      </p:sp>
      <p:sp>
        <p:nvSpPr>
          <p:cNvPr id="19" name="TextBox 18">
            <a:extLst>
              <a:ext uri="{FF2B5EF4-FFF2-40B4-BE49-F238E27FC236}">
                <a16:creationId xmlns:a16="http://schemas.microsoft.com/office/drawing/2014/main" id="{9DB7554F-5360-5742-AC75-7E4C09B947AA}"/>
              </a:ext>
            </a:extLst>
          </p:cNvPr>
          <p:cNvSpPr txBox="1"/>
          <p:nvPr/>
        </p:nvSpPr>
        <p:spPr>
          <a:xfrm>
            <a:off x="12420605" y="-1"/>
            <a:ext cx="4156896" cy="1680498"/>
          </a:xfrm>
          <a:prstGeom prst="rect">
            <a:avLst/>
          </a:prstGeom>
          <a:noFill/>
        </p:spPr>
        <p:txBody>
          <a:bodyPr wrap="square" rtlCol="0">
            <a:noAutofit/>
          </a:bodyPr>
          <a:lstStyle/>
          <a:p>
            <a:r>
              <a:rPr lang="en-US" sz="2400" b="1" dirty="0"/>
              <a:t>Team member 1 (program)</a:t>
            </a:r>
          </a:p>
          <a:p>
            <a:r>
              <a:rPr lang="en-US" sz="2400" b="1" dirty="0"/>
              <a:t>Team member 2 (program)</a:t>
            </a:r>
          </a:p>
          <a:p>
            <a:r>
              <a:rPr lang="en-US" sz="2400" b="1" dirty="0"/>
              <a:t>Team member 3 (program)</a:t>
            </a:r>
          </a:p>
          <a:p>
            <a:r>
              <a:rPr lang="en-US" sz="2400" b="1" dirty="0"/>
              <a:t>Team member 4 (program)</a:t>
            </a:r>
          </a:p>
          <a:p>
            <a:r>
              <a:rPr lang="en-US" sz="2400" b="1" dirty="0"/>
              <a:t>Team member 5 (program)</a:t>
            </a:r>
          </a:p>
        </p:txBody>
      </p:sp>
      <p:sp>
        <p:nvSpPr>
          <p:cNvPr id="21" name="Rectangle 20">
            <a:extLst>
              <a:ext uri="{FF2B5EF4-FFF2-40B4-BE49-F238E27FC236}">
                <a16:creationId xmlns:a16="http://schemas.microsoft.com/office/drawing/2014/main" id="{44FE49EC-1B8B-8C47-AA1B-4D150829FB0E}"/>
              </a:ext>
            </a:extLst>
          </p:cNvPr>
          <p:cNvSpPr/>
          <p:nvPr/>
        </p:nvSpPr>
        <p:spPr>
          <a:xfrm>
            <a:off x="76200" y="418414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742010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Key questions</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19812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4" name="Rectangle 23">
            <a:extLst>
              <a:ext uri="{FF2B5EF4-FFF2-40B4-BE49-F238E27FC236}">
                <a16:creationId xmlns:a16="http://schemas.microsoft.com/office/drawing/2014/main" id="{CC08E273-E82D-C049-8A65-5A150105876E}"/>
              </a:ext>
            </a:extLst>
          </p:cNvPr>
          <p:cNvSpPr/>
          <p:nvPr/>
        </p:nvSpPr>
        <p:spPr>
          <a:xfrm>
            <a:off x="5914162" y="4184148"/>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946428"/>
            <a:ext cx="17140555" cy="8927703"/>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92662" y="10951633"/>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0935784"/>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200674" y="10951633"/>
            <a:ext cx="13032543"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flipH="1">
            <a:off x="5980930" y="1946428"/>
            <a:ext cx="34107" cy="8927708"/>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4298" y="1946428"/>
            <a:ext cx="0" cy="8927708"/>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637264" y="19812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Takeaways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5746594"/>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42" name="TextBox 41">
            <a:extLst>
              <a:ext uri="{FF2B5EF4-FFF2-40B4-BE49-F238E27FC236}">
                <a16:creationId xmlns:a16="http://schemas.microsoft.com/office/drawing/2014/main" id="{94290346-EA7B-9449-ACEC-04DA9FA0A197}"/>
              </a:ext>
            </a:extLst>
          </p:cNvPr>
          <p:cNvSpPr txBox="1"/>
          <p:nvPr/>
        </p:nvSpPr>
        <p:spPr>
          <a:xfrm>
            <a:off x="221114" y="2550998"/>
            <a:ext cx="5757228" cy="492443"/>
          </a:xfrm>
          <a:prstGeom prst="rect">
            <a:avLst/>
          </a:prstGeom>
          <a:noFill/>
        </p:spPr>
        <p:txBody>
          <a:bodyPr wrap="square" rtlCol="0">
            <a:spAutoFit/>
          </a:bodyPr>
          <a:lstStyle/>
          <a:p>
            <a:r>
              <a:rPr lang="en-US" sz="2500" dirty="0"/>
              <a:t>Text box</a:t>
            </a:r>
          </a:p>
        </p:txBody>
      </p:sp>
    </p:spTree>
    <p:extLst>
      <p:ext uri="{BB962C8B-B14F-4D97-AF65-F5344CB8AC3E}">
        <p14:creationId xmlns:p14="http://schemas.microsoft.com/office/powerpoint/2010/main" val="16662956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071x">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15071x</Template>
  <TotalTime>41392</TotalTime>
  <Words>509</Words>
  <Application>Microsoft Macintosh PowerPoint</Application>
  <PresentationFormat>Custom</PresentationFormat>
  <Paragraphs>140</Paragraphs>
  <Slides>2</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Garamond</vt:lpstr>
      <vt:lpstr>Wingdings</vt:lpstr>
      <vt:lpstr>15071x</vt:lpstr>
      <vt:lpstr>PowerPoint Presentation</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SNAPPY TITLE</dc:title>
  <dc:creator>Iain Dunning</dc:creator>
  <cp:lastModifiedBy>Phillip Schmedeman</cp:lastModifiedBy>
  <cp:revision>1226</cp:revision>
  <cp:lastPrinted>2019-09-27T03:03:02Z</cp:lastPrinted>
  <dcterms:created xsi:type="dcterms:W3CDTF">2013-09-21T19:17:55Z</dcterms:created>
  <dcterms:modified xsi:type="dcterms:W3CDTF">2019-12-02T18:20:38Z</dcterms:modified>
</cp:coreProperties>
</file>